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42" r:id="rId2"/>
  </p:sldMasterIdLst>
  <p:notesMasterIdLst>
    <p:notesMasterId r:id="rId131"/>
  </p:notesMasterIdLst>
  <p:sldIdLst>
    <p:sldId id="258" r:id="rId3"/>
    <p:sldId id="266" r:id="rId4"/>
    <p:sldId id="267" r:id="rId5"/>
    <p:sldId id="467" r:id="rId6"/>
    <p:sldId id="426" r:id="rId7"/>
    <p:sldId id="268" r:id="rId8"/>
    <p:sldId id="283" r:id="rId9"/>
    <p:sldId id="271" r:id="rId10"/>
    <p:sldId id="272" r:id="rId11"/>
    <p:sldId id="273" r:id="rId12"/>
    <p:sldId id="274" r:id="rId13"/>
    <p:sldId id="427" r:id="rId14"/>
    <p:sldId id="428" r:id="rId15"/>
    <p:sldId id="277" r:id="rId16"/>
    <p:sldId id="429" r:id="rId17"/>
    <p:sldId id="430" r:id="rId18"/>
    <p:sldId id="280" r:id="rId19"/>
    <p:sldId id="431" r:id="rId20"/>
    <p:sldId id="432" r:id="rId21"/>
    <p:sldId id="260" r:id="rId22"/>
    <p:sldId id="433" r:id="rId23"/>
    <p:sldId id="434" r:id="rId24"/>
    <p:sldId id="298" r:id="rId25"/>
    <p:sldId id="261" r:id="rId26"/>
    <p:sldId id="300" r:id="rId27"/>
    <p:sldId id="305" r:id="rId28"/>
    <p:sldId id="301" r:id="rId29"/>
    <p:sldId id="468" r:id="rId30"/>
    <p:sldId id="315" r:id="rId31"/>
    <p:sldId id="309" r:id="rId32"/>
    <p:sldId id="310" r:id="rId33"/>
    <p:sldId id="311" r:id="rId34"/>
    <p:sldId id="312" r:id="rId35"/>
    <p:sldId id="313" r:id="rId36"/>
    <p:sldId id="314" r:id="rId37"/>
    <p:sldId id="423" r:id="rId38"/>
    <p:sldId id="316" r:id="rId39"/>
    <p:sldId id="424" r:id="rId40"/>
    <p:sldId id="317" r:id="rId41"/>
    <p:sldId id="318" r:id="rId42"/>
    <p:sldId id="319" r:id="rId43"/>
    <p:sldId id="320" r:id="rId44"/>
    <p:sldId id="321" r:id="rId45"/>
    <p:sldId id="425" r:id="rId46"/>
    <p:sldId id="322" r:id="rId47"/>
    <p:sldId id="323" r:id="rId48"/>
    <p:sldId id="324" r:id="rId49"/>
    <p:sldId id="325" r:id="rId50"/>
    <p:sldId id="326" r:id="rId51"/>
    <p:sldId id="420" r:id="rId52"/>
    <p:sldId id="421" r:id="rId53"/>
    <p:sldId id="422" r:id="rId54"/>
    <p:sldId id="330" r:id="rId55"/>
    <p:sldId id="331" r:id="rId56"/>
    <p:sldId id="332" r:id="rId57"/>
    <p:sldId id="333" r:id="rId58"/>
    <p:sldId id="435" r:id="rId59"/>
    <p:sldId id="436" r:id="rId60"/>
    <p:sldId id="336" r:id="rId61"/>
    <p:sldId id="441" r:id="rId62"/>
    <p:sldId id="442" r:id="rId63"/>
    <p:sldId id="339" r:id="rId64"/>
    <p:sldId id="437" r:id="rId65"/>
    <p:sldId id="438" r:id="rId66"/>
    <p:sldId id="342" r:id="rId67"/>
    <p:sldId id="443" r:id="rId68"/>
    <p:sldId id="444" r:id="rId69"/>
    <p:sldId id="345" r:id="rId70"/>
    <p:sldId id="439" r:id="rId71"/>
    <p:sldId id="440" r:id="rId72"/>
    <p:sldId id="348" r:id="rId73"/>
    <p:sldId id="445" r:id="rId74"/>
    <p:sldId id="446" r:id="rId75"/>
    <p:sldId id="351" r:id="rId76"/>
    <p:sldId id="352" r:id="rId77"/>
    <p:sldId id="353" r:id="rId78"/>
    <p:sldId id="354" r:id="rId79"/>
    <p:sldId id="355" r:id="rId80"/>
    <p:sldId id="356" r:id="rId81"/>
    <p:sldId id="357" r:id="rId82"/>
    <p:sldId id="358" r:id="rId83"/>
    <p:sldId id="359" r:id="rId84"/>
    <p:sldId id="363" r:id="rId85"/>
    <p:sldId id="361" r:id="rId86"/>
    <p:sldId id="362" r:id="rId87"/>
    <p:sldId id="360" r:id="rId88"/>
    <p:sldId id="364" r:id="rId89"/>
    <p:sldId id="392" r:id="rId90"/>
    <p:sldId id="393" r:id="rId91"/>
    <p:sldId id="447" r:id="rId92"/>
    <p:sldId id="448" r:id="rId93"/>
    <p:sldId id="396" r:id="rId94"/>
    <p:sldId id="457" r:id="rId95"/>
    <p:sldId id="458" r:id="rId96"/>
    <p:sldId id="365" r:id="rId97"/>
    <p:sldId id="449" r:id="rId98"/>
    <p:sldId id="450" r:id="rId99"/>
    <p:sldId id="368" r:id="rId100"/>
    <p:sldId id="459" r:id="rId101"/>
    <p:sldId id="460" r:id="rId102"/>
    <p:sldId id="399" r:id="rId103"/>
    <p:sldId id="400" r:id="rId104"/>
    <p:sldId id="451" r:id="rId105"/>
    <p:sldId id="452" r:id="rId106"/>
    <p:sldId id="403" r:id="rId107"/>
    <p:sldId id="461" r:id="rId108"/>
    <p:sldId id="462" r:id="rId109"/>
    <p:sldId id="371" r:id="rId110"/>
    <p:sldId id="453" r:id="rId111"/>
    <p:sldId id="454" r:id="rId112"/>
    <p:sldId id="374" r:id="rId113"/>
    <p:sldId id="463" r:id="rId114"/>
    <p:sldId id="464" r:id="rId115"/>
    <p:sldId id="406" r:id="rId116"/>
    <p:sldId id="407" r:id="rId117"/>
    <p:sldId id="455" r:id="rId118"/>
    <p:sldId id="456" r:id="rId119"/>
    <p:sldId id="410" r:id="rId120"/>
    <p:sldId id="465" r:id="rId121"/>
    <p:sldId id="466" r:id="rId122"/>
    <p:sldId id="262" r:id="rId123"/>
    <p:sldId id="413" r:id="rId124"/>
    <p:sldId id="414" r:id="rId125"/>
    <p:sldId id="415" r:id="rId126"/>
    <p:sldId id="389" r:id="rId127"/>
    <p:sldId id="390" r:id="rId128"/>
    <p:sldId id="391" r:id="rId129"/>
    <p:sldId id="263" r:id="rId1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EEC"/>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0" autoAdjust="0"/>
    <p:restoredTop sz="88727" autoAdjust="0"/>
  </p:normalViewPr>
  <p:slideViewPr>
    <p:cSldViewPr snapToGrid="0">
      <p:cViewPr>
        <p:scale>
          <a:sx n="33" d="100"/>
          <a:sy n="33" d="100"/>
        </p:scale>
        <p:origin x="552" y="13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45C03-3E5C-4291-AFD6-05A69BC83324}" type="datetimeFigureOut">
              <a:rPr kumimoji="1" lang="ja-JP" altLang="en-US" smtClean="0"/>
              <a:t>2026/1/8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3ADA2-B807-409A-8B91-F7EB8FB07097}" type="slidenum">
              <a:rPr kumimoji="1" lang="ja-JP" altLang="en-US" smtClean="0"/>
              <a:t>‹#›</a:t>
            </a:fld>
            <a:endParaRPr kumimoji="1" lang="ja-JP" altLang="en-US"/>
          </a:p>
        </p:txBody>
      </p:sp>
    </p:spTree>
    <p:extLst>
      <p:ext uri="{BB962C8B-B14F-4D97-AF65-F5344CB8AC3E}">
        <p14:creationId xmlns:p14="http://schemas.microsoft.com/office/powerpoint/2010/main" val="37399070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Good afternoon, everyone. Welcome to </a:t>
            </a:r>
            <a:r>
              <a:rPr kumimoji="1" lang="en-US" altLang="ja-JP" sz="1200" i="1" kern="1200" dirty="0" err="1">
                <a:solidFill>
                  <a:schemeClr val="tx1"/>
                </a:solidFill>
                <a:effectLst/>
                <a:latin typeface="+mn-lt"/>
                <a:ea typeface="+mn-ea"/>
                <a:cs typeface="+mn-cs"/>
              </a:rPr>
              <a:t>Tankyu</a:t>
            </a:r>
            <a:r>
              <a:rPr kumimoji="1" lang="en-US" altLang="ja-JP" sz="1200" kern="1200" dirty="0">
                <a:solidFill>
                  <a:schemeClr val="tx1"/>
                </a:solidFill>
                <a:effectLst/>
                <a:latin typeface="+mn-lt"/>
                <a:ea typeface="+mn-ea"/>
                <a:cs typeface="+mn-cs"/>
              </a:rPr>
              <a:t> Program, Day 4. Today, we are in charge of English lessons. First, let us introduce ourselves to you. </a:t>
            </a:r>
            <a:endParaRPr kumimoji="1" lang="ja-JP"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Ms. Yamasaki’s self-introduction</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My name is Hiroaki Miura, I work for Oita Prefectural Board of Education, Oita Tele Education Center</a:t>
            </a:r>
            <a:r>
              <a:rPr kumimoji="1" lang="ja-JP" altLang="en-US" sz="1200" kern="1200">
                <a:solidFill>
                  <a:schemeClr val="tx1"/>
                </a:solidFill>
                <a:effectLst/>
                <a:latin typeface="+mn-lt"/>
                <a:ea typeface="+mn-ea"/>
                <a:cs typeface="+mn-cs"/>
              </a:rPr>
              <a:t>「遠隔教育配信センター」</a:t>
            </a:r>
            <a:r>
              <a:rPr kumimoji="1" lang="en-US" altLang="ja-JP" sz="1200" kern="1200" dirty="0">
                <a:solidFill>
                  <a:schemeClr val="tx1"/>
                </a:solidFill>
                <a:effectLst/>
                <a:latin typeface="+mn-lt"/>
                <a:ea typeface="+mn-ea"/>
                <a:cs typeface="+mn-cs"/>
              </a:rPr>
              <a:t>. I Do you know Board of Education? It is </a:t>
            </a:r>
            <a:r>
              <a:rPr kumimoji="1" lang="en-US" altLang="ja-JP" sz="1200" i="1" kern="1200" dirty="0" err="1">
                <a:solidFill>
                  <a:schemeClr val="tx1"/>
                </a:solidFill>
                <a:effectLst/>
                <a:latin typeface="+mn-lt"/>
                <a:ea typeface="+mn-ea"/>
                <a:cs typeface="+mn-cs"/>
              </a:rPr>
              <a:t>Kyouiku</a:t>
            </a:r>
            <a:r>
              <a:rPr kumimoji="1" lang="en-US" altLang="ja-JP" sz="1200" i="1" kern="1200" dirty="0">
                <a:solidFill>
                  <a:schemeClr val="tx1"/>
                </a:solidFill>
                <a:effectLst/>
                <a:latin typeface="+mn-lt"/>
                <a:ea typeface="+mn-ea"/>
                <a:cs typeface="+mn-cs"/>
              </a:rPr>
              <a:t> </a:t>
            </a:r>
            <a:r>
              <a:rPr kumimoji="1" lang="en-US" altLang="ja-JP" sz="1200" i="1" kern="1200" dirty="0" err="1">
                <a:solidFill>
                  <a:schemeClr val="tx1"/>
                </a:solidFill>
                <a:effectLst/>
                <a:latin typeface="+mn-lt"/>
                <a:ea typeface="+mn-ea"/>
                <a:cs typeface="+mn-cs"/>
              </a:rPr>
              <a:t>Iinkai</a:t>
            </a:r>
            <a:r>
              <a:rPr kumimoji="1" lang="en-US" altLang="ja-JP" sz="1200" kern="1200" dirty="0">
                <a:solidFill>
                  <a:schemeClr val="tx1"/>
                </a:solidFill>
                <a:effectLst/>
                <a:latin typeface="+mn-lt"/>
                <a:ea typeface="+mn-ea"/>
                <a:cs typeface="+mn-cs"/>
              </a:rPr>
              <a:t>. Last year, I worked for Oita </a:t>
            </a:r>
            <a:r>
              <a:rPr kumimoji="1" lang="en-US" altLang="ja-JP" sz="1200" kern="1200" dirty="0" err="1">
                <a:solidFill>
                  <a:schemeClr val="tx1"/>
                </a:solidFill>
                <a:effectLst/>
                <a:latin typeface="+mn-lt"/>
                <a:ea typeface="+mn-ea"/>
                <a:cs typeface="+mn-cs"/>
              </a:rPr>
              <a:t>Uenogaoka</a:t>
            </a:r>
            <a:r>
              <a:rPr kumimoji="1" lang="en-US" altLang="ja-JP" sz="1200" kern="1200" dirty="0">
                <a:solidFill>
                  <a:schemeClr val="tx1"/>
                </a:solidFill>
                <a:effectLst/>
                <a:latin typeface="+mn-lt"/>
                <a:ea typeface="+mn-ea"/>
                <a:cs typeface="+mn-cs"/>
              </a:rPr>
              <a:t> High School, and I taught English every day and I was a coach of the boy’s Volleyball team. But, this year, no English lessons and no clubs. So, I was really looking forward to having lesson with you. I want to enjoy today’s lesson, and I want you to enjoy as well. To enjoy the lesson, you need friends. So, first of all, let’s introduce yourselves to your group members!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Open your </a:t>
            </a:r>
            <a:r>
              <a:rPr kumimoji="1" lang="en-US" altLang="ja-JP" sz="1200" kern="1200" dirty="0" err="1">
                <a:solidFill>
                  <a:schemeClr val="tx1"/>
                </a:solidFill>
                <a:effectLst/>
                <a:latin typeface="+mn-lt"/>
                <a:ea typeface="+mn-ea"/>
                <a:cs typeface="+mn-cs"/>
              </a:rPr>
              <a:t>metamoji</a:t>
            </a:r>
            <a:r>
              <a:rPr kumimoji="1" lang="en-US" altLang="ja-JP" sz="1200" kern="1200" dirty="0">
                <a:solidFill>
                  <a:schemeClr val="tx1"/>
                </a:solidFill>
                <a:effectLst/>
                <a:latin typeface="+mn-lt"/>
                <a:ea typeface="+mn-ea"/>
                <a:cs typeface="+mn-cs"/>
              </a:rPr>
              <a:t> to page 1. </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1215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9E83-18EC-76F1-40A2-15081539F5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69D5FC-42D7-DF35-458D-ABA23D0B87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DBA91F-2110-DCA3-17CB-DE73D249958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671AED-3E61-C041-16C9-DA139439685B}"/>
              </a:ext>
            </a:extLst>
          </p:cNvPr>
          <p:cNvSpPr>
            <a:spLocks noGrp="1"/>
          </p:cNvSpPr>
          <p:nvPr>
            <p:ph type="sldNum" sz="quarter" idx="5"/>
          </p:nvPr>
        </p:nvSpPr>
        <p:spPr/>
        <p:txBody>
          <a:bodyPr/>
          <a:lstStyle/>
          <a:p>
            <a:fld id="{C4B3ADA2-B807-409A-8B91-F7EB8FB07097}" type="slidenum">
              <a:rPr kumimoji="1" lang="ja-JP" altLang="en-US" smtClean="0"/>
              <a:t>18</a:t>
            </a:fld>
            <a:endParaRPr kumimoji="1" lang="ja-JP" altLang="en-US"/>
          </a:p>
        </p:txBody>
      </p:sp>
    </p:spTree>
    <p:extLst>
      <p:ext uri="{BB962C8B-B14F-4D97-AF65-F5344CB8AC3E}">
        <p14:creationId xmlns:p14="http://schemas.microsoft.com/office/powerpoint/2010/main" val="3157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Today, I’d like you to think about technology.</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days, technology is advancing very fast, and it has a big influence on our daily lives.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Now, choose one example of technology which you think has the biggest influence on our daily lives and give the reason or example for it.</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42360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D6D1-9FD1-5F70-7F6D-9E2C4E86EC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8A088F-FC8B-C7E3-0092-8DA35157B0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E9F7C0-1E64-288A-A8B9-C3EDC3E7E2A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0DA7BA-C7FF-D357-E55B-F2CAE883F25D}"/>
              </a:ext>
            </a:extLst>
          </p:cNvPr>
          <p:cNvSpPr>
            <a:spLocks noGrp="1"/>
          </p:cNvSpPr>
          <p:nvPr>
            <p:ph type="sldNum" sz="quarter" idx="5"/>
          </p:nvPr>
        </p:nvSpPr>
        <p:spPr/>
        <p:txBody>
          <a:bodyPr/>
          <a:lstStyle/>
          <a:p>
            <a:fld id="{C4B3ADA2-B807-409A-8B91-F7EB8FB07097}" type="slidenum">
              <a:rPr kumimoji="1" lang="ja-JP" altLang="en-US" smtClean="0"/>
              <a:t>21</a:t>
            </a:fld>
            <a:endParaRPr kumimoji="1" lang="ja-JP" altLang="en-US"/>
          </a:p>
        </p:txBody>
      </p:sp>
    </p:spTree>
    <p:extLst>
      <p:ext uri="{BB962C8B-B14F-4D97-AF65-F5344CB8AC3E}">
        <p14:creationId xmlns:p14="http://schemas.microsoft.com/office/powerpoint/2010/main" val="371460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Well done!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Now, let’s share your ideas with the whole class.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Which technology do you think has the biggest influence on our daily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What did you talk about?</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9394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Thank you very much. Today, we can find a lot of technology in our daily lives. As some of you talked about, Generative AI has a big influence on our daily lives. You may not know the words “Generative AI,” but, I’m sure you know “Chat GPT” by Open AI, or “Gemini” by Google, or “Copilot” by Microsoft. These are all generative AI. What does Generative AI mean in Japanese? Yes, it means </a:t>
            </a:r>
            <a:r>
              <a:rPr kumimoji="1" lang="ja-JP" altLang="ja-JP" sz="1200" kern="1200" dirty="0">
                <a:solidFill>
                  <a:schemeClr val="tx1"/>
                </a:solidFill>
                <a:effectLst/>
                <a:latin typeface="+mn-lt"/>
                <a:ea typeface="+mn-ea"/>
                <a:cs typeface="+mn-cs"/>
              </a:rPr>
              <a:t>「生成</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Now,</a:t>
            </a:r>
            <a:r>
              <a:rPr kumimoji="1" lang="en-US" altLang="ja-JP" sz="1200" kern="1200" baseline="0" dirty="0">
                <a:solidFill>
                  <a:schemeClr val="tx1"/>
                </a:solidFill>
                <a:effectLst/>
                <a:latin typeface="+mn-lt"/>
                <a:ea typeface="+mn-ea"/>
                <a:cs typeface="+mn-cs"/>
              </a:rPr>
              <a:t> let’s learn a little bit about generative AI. </a:t>
            </a:r>
            <a:r>
              <a:rPr kumimoji="1" lang="en-US" altLang="ja-JP" sz="1200" kern="1200" dirty="0">
                <a:solidFill>
                  <a:schemeClr val="tx1"/>
                </a:solidFill>
                <a:effectLst/>
                <a:latin typeface="+mn-lt"/>
                <a:ea typeface="+mn-ea"/>
                <a:cs typeface="+mn-cs"/>
              </a:rPr>
              <a:t>From now on, I’d like you to watch the video which explains what generative AI is and I’d like you to answer the following questions. Please have a look at your worksheet, page 2.</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62053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2166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Are you ready? Now, shall we go.</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Watch the video, one more time.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Now, share your ideas with you group members.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Finally, you will watch the video one more time. This time, help each other with your group members. For example, if each of you focuses on 1 question, you can find the answer for 4 questions. </a:t>
            </a:r>
            <a:endParaRPr kumimoji="1" lang="ja-JP" altLang="ja-JP" sz="1200" kern="1200" dirty="0">
              <a:solidFill>
                <a:schemeClr val="tx1"/>
              </a:solidFill>
              <a:effectLst/>
              <a:latin typeface="+mn-lt"/>
              <a:ea typeface="+mn-ea"/>
              <a:cs typeface="+mn-cs"/>
            </a:endParaRPr>
          </a:p>
          <a:p>
            <a:endParaRPr kumimoji="1" lang="en-US" altLang="ja-JP" dirty="0"/>
          </a:p>
          <a:p>
            <a:r>
              <a:rPr kumimoji="1" lang="en-US" altLang="ja-JP" dirty="0"/>
              <a:t>Make a plan to answer all the questions!</a:t>
            </a:r>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26</a:t>
            </a:fld>
            <a:endParaRPr kumimoji="1" lang="ja-JP" altLang="en-US"/>
          </a:p>
        </p:txBody>
      </p:sp>
    </p:spTree>
    <p:extLst>
      <p:ext uri="{BB962C8B-B14F-4D97-AF65-F5344CB8AC3E}">
        <p14:creationId xmlns:p14="http://schemas.microsoft.com/office/powerpoint/2010/main" val="81253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Now, share your ideas with you group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Did you get the answers for all the questions?</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425857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939E2-9083-6CE2-4CD2-EEDD688851E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4D1390-0046-051C-B5E8-9883829195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D2A77C-2260-8363-9D2F-CE8E6D33EEC2}"/>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Are you ready? Now, shall we go.</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Watch the video, one more time.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Now, share your ideas with you group members.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Finally, you will watch the video one more time. This time, help each other with your group members. For example, if each of you focuses on 1 question, you can find the answer for 4 questions. </a:t>
            </a:r>
            <a:endParaRPr kumimoji="1" lang="ja-JP" altLang="ja-JP" sz="1200" kern="1200" dirty="0">
              <a:solidFill>
                <a:schemeClr val="tx1"/>
              </a:solidFill>
              <a:effectLst/>
              <a:latin typeface="+mn-lt"/>
              <a:ea typeface="+mn-ea"/>
              <a:cs typeface="+mn-cs"/>
            </a:endParaRPr>
          </a:p>
          <a:p>
            <a:endParaRPr kumimoji="1" lang="en-US" altLang="ja-JP" dirty="0"/>
          </a:p>
          <a:p>
            <a:r>
              <a:rPr kumimoji="1" lang="en-US" altLang="ja-JP" dirty="0"/>
              <a:t>Make a plan to answer all the questions!</a:t>
            </a:r>
            <a:endParaRPr kumimoji="1" lang="ja-JP" altLang="en-US" dirty="0"/>
          </a:p>
        </p:txBody>
      </p:sp>
      <p:sp>
        <p:nvSpPr>
          <p:cNvPr id="4" name="スライド番号プレースホルダー 3">
            <a:extLst>
              <a:ext uri="{FF2B5EF4-FFF2-40B4-BE49-F238E27FC236}">
                <a16:creationId xmlns:a16="http://schemas.microsoft.com/office/drawing/2014/main" id="{483276E3-4856-0C5B-BC7D-D7ADF46E181A}"/>
              </a:ext>
            </a:extLst>
          </p:cNvPr>
          <p:cNvSpPr>
            <a:spLocks noGrp="1"/>
          </p:cNvSpPr>
          <p:nvPr>
            <p:ph type="sldNum" sz="quarter" idx="10"/>
          </p:nvPr>
        </p:nvSpPr>
        <p:spPr/>
        <p:txBody>
          <a:bodyPr/>
          <a:lstStyle/>
          <a:p>
            <a:fld id="{C4B3ADA2-B807-409A-8B91-F7EB8FB07097}" type="slidenum">
              <a:rPr kumimoji="1" lang="ja-JP" altLang="en-US" smtClean="0"/>
              <a:t>28</a:t>
            </a:fld>
            <a:endParaRPr kumimoji="1" lang="ja-JP" altLang="en-US"/>
          </a:p>
        </p:txBody>
      </p:sp>
    </p:spTree>
    <p:extLst>
      <p:ext uri="{BB962C8B-B14F-4D97-AF65-F5344CB8AC3E}">
        <p14:creationId xmlns:p14="http://schemas.microsoft.com/office/powerpoint/2010/main" val="1691755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let’s share with the whole class!</a:t>
            </a:r>
            <a:endParaRPr kumimoji="1" lang="ja-JP" altLang="ja-JP"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6712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You have 1 minute to introduce yourselves to your group members. I’d like you to include the following information in your self-introduction.</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2</a:t>
            </a:fld>
            <a:endParaRPr kumimoji="1" lang="ja-JP" altLang="en-US"/>
          </a:p>
        </p:txBody>
      </p:sp>
    </p:spTree>
    <p:extLst>
      <p:ext uri="{BB962C8B-B14F-4D97-AF65-F5344CB8AC3E}">
        <p14:creationId xmlns:p14="http://schemas.microsoft.com/office/powerpoint/2010/main" val="3306594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did you get correct answers? Very good!</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35</a:t>
            </a:fld>
            <a:endParaRPr kumimoji="1" lang="ja-JP" altLang="en-US"/>
          </a:p>
        </p:txBody>
      </p:sp>
    </p:spTree>
    <p:extLst>
      <p:ext uri="{BB962C8B-B14F-4D97-AF65-F5344CB8AC3E}">
        <p14:creationId xmlns:p14="http://schemas.microsoft.com/office/powerpoint/2010/main" val="271322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3DFE-5188-07C0-72B0-E35175B52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DE064-327A-DB10-73CC-4ECB98459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CEEF5-DC46-3EC2-9E96-551396056D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As you can see from the question 4, generative AI can make almost anything you can imagine. It can do a lot of things for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But, when there is a positive side, there is also a negative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Next, let’s focus on some problems caused by generative 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Open your worksheet to page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From now on, you will read a working paper written by the professor at Oxford University. </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35CDA27-C6F3-C98B-4023-B1F15BE2E98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95007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Next session is scanning. Scanning means reading passage very fast,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And find only the information you want. You don’t have to understand other parts of the text in detail.</a:t>
            </a:r>
            <a:endParaRPr kumimoji="1" lang="ja-JP"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Now, read the paper “The Future of Employment” on page 4, and find the answer for the following question. </a:t>
            </a:r>
          </a:p>
          <a:p>
            <a:r>
              <a:rPr kumimoji="1" lang="en-US" altLang="ja-JP" sz="1200" kern="1200" dirty="0">
                <a:solidFill>
                  <a:schemeClr val="tx1"/>
                </a:solidFill>
                <a:effectLst/>
                <a:latin typeface="+mn-lt"/>
                <a:ea typeface="+mn-ea"/>
                <a:cs typeface="+mn-cs"/>
              </a:rPr>
              <a:t>According to the paper, what percentage of total US jobs will disappear in the future?</a:t>
            </a: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37</a:t>
            </a:fld>
            <a:endParaRPr kumimoji="1" lang="ja-JP" altLang="en-US"/>
          </a:p>
        </p:txBody>
      </p:sp>
    </p:spTree>
    <p:extLst>
      <p:ext uri="{BB962C8B-B14F-4D97-AF65-F5344CB8AC3E}">
        <p14:creationId xmlns:p14="http://schemas.microsoft.com/office/powerpoint/2010/main" val="3131441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Find the answer, and circle the words.</a:t>
            </a:r>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38</a:t>
            </a:fld>
            <a:endParaRPr kumimoji="1" lang="ja-JP" altLang="en-US"/>
          </a:p>
        </p:txBody>
      </p:sp>
    </p:spTree>
    <p:extLst>
      <p:ext uri="{BB962C8B-B14F-4D97-AF65-F5344CB8AC3E}">
        <p14:creationId xmlns:p14="http://schemas.microsoft.com/office/powerpoint/2010/main" val="295376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I’ll give you 2 minutes. Read very fast, and find the percentage. Ready? Go!</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39</a:t>
            </a:fld>
            <a:endParaRPr kumimoji="1" lang="ja-JP" altLang="en-US"/>
          </a:p>
        </p:txBody>
      </p:sp>
    </p:spTree>
    <p:extLst>
      <p:ext uri="{BB962C8B-B14F-4D97-AF65-F5344CB8AC3E}">
        <p14:creationId xmlns:p14="http://schemas.microsoft.com/office/powerpoint/2010/main" val="256316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share your ideas with your group members.</a:t>
            </a:r>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42</a:t>
            </a:fld>
            <a:endParaRPr kumimoji="1" lang="ja-JP" altLang="en-US"/>
          </a:p>
        </p:txBody>
      </p:sp>
    </p:spTree>
    <p:extLst>
      <p:ext uri="{BB962C8B-B14F-4D97-AF65-F5344CB8AC3E}">
        <p14:creationId xmlns:p14="http://schemas.microsoft.com/office/powerpoint/2010/main" val="3064705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let’s share your ideas with the whole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According to the paper, what percentage of total US jobs will disappear in the future?</a:t>
            </a:r>
            <a:endParaRPr kumimoji="1" lang="ja-JP" altLang="ja-JP" sz="1200" kern="1200" dirty="0">
              <a:solidFill>
                <a:schemeClr val="tx1"/>
              </a:solidFill>
              <a:effectLst/>
              <a:latin typeface="+mn-lt"/>
              <a:ea typeface="+mn-ea"/>
              <a:cs typeface="+mn-cs"/>
            </a:endParaRPr>
          </a:p>
          <a:p>
            <a:endParaRPr kumimoji="1" lang="en-US" altLang="ja-JP" dirty="0"/>
          </a:p>
          <a:p>
            <a:r>
              <a:rPr kumimoji="1" lang="en-US" altLang="ja-JP" sz="1200" kern="1200" dirty="0">
                <a:solidFill>
                  <a:schemeClr val="tx1"/>
                </a:solidFill>
                <a:effectLst/>
                <a:latin typeface="+mn-lt"/>
                <a:ea typeface="+mn-ea"/>
                <a:cs typeface="+mn-cs"/>
              </a:rPr>
              <a:t>Yes, According to the paper, because of AI, 47 %, almost half of total US jobs will disappear in the future.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43</a:t>
            </a:fld>
            <a:endParaRPr kumimoji="1" lang="ja-JP" altLang="en-US"/>
          </a:p>
        </p:txBody>
      </p:sp>
    </p:spTree>
    <p:extLst>
      <p:ext uri="{BB962C8B-B14F-4D97-AF65-F5344CB8AC3E}">
        <p14:creationId xmlns:p14="http://schemas.microsoft.com/office/powerpoint/2010/main" val="3037327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7443D-B1E4-46C8-8404-4BBC19B2EE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0E2FDE-37BF-3652-4AC1-041022A3B6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3DF9AA-6716-2220-B808-DD6511C96A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What will happen if your mother or father lose their job? We you are really in trouble. We must work to get money. So, if we lose our job, we cannot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It is true that generative AI will make our lives more convenient, but it also has some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the next session, you will read some articles about problems caused by generative AI.</a:t>
            </a:r>
            <a:endParaRPr kumimoji="1" lang="ja-JP" altLang="ja-JP" sz="1200" kern="1200">
              <a:solidFill>
                <a:schemeClr val="tx1"/>
              </a:solidFill>
              <a:effectLst/>
              <a:latin typeface="+mn-lt"/>
              <a:ea typeface="+mn-ea"/>
              <a:cs typeface="+mn-cs"/>
            </a:endParaRPr>
          </a:p>
          <a:p>
            <a:endParaRPr kumimoji="1" lang="ja-JP" altLang="en-US"/>
          </a:p>
        </p:txBody>
      </p:sp>
      <p:sp>
        <p:nvSpPr>
          <p:cNvPr id="4" name="スライド番号プレースホルダー 3">
            <a:extLst>
              <a:ext uri="{FF2B5EF4-FFF2-40B4-BE49-F238E27FC236}">
                <a16:creationId xmlns:a16="http://schemas.microsoft.com/office/drawing/2014/main" id="{B8B625B3-F40B-83A8-B949-FA4093B992A6}"/>
              </a:ext>
            </a:extLst>
          </p:cNvPr>
          <p:cNvSpPr>
            <a:spLocks noGrp="1"/>
          </p:cNvSpPr>
          <p:nvPr>
            <p:ph type="sldNum" sz="quarter" idx="5"/>
          </p:nvPr>
        </p:nvSpPr>
        <p:spPr/>
        <p:txBody>
          <a:bodyPr/>
          <a:lstStyle/>
          <a:p>
            <a:fld id="{C4B3ADA2-B807-409A-8B91-F7EB8FB07097}" type="slidenum">
              <a:rPr kumimoji="1" lang="ja-JP" altLang="en-US" smtClean="0"/>
              <a:t>44</a:t>
            </a:fld>
            <a:endParaRPr kumimoji="1" lang="ja-JP" altLang="en-US"/>
          </a:p>
        </p:txBody>
      </p:sp>
    </p:spTree>
    <p:extLst>
      <p:ext uri="{BB962C8B-B14F-4D97-AF65-F5344CB8AC3E}">
        <p14:creationId xmlns:p14="http://schemas.microsoft.com/office/powerpoint/2010/main" val="186175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Next session is Jigsaw Reading. Raise your hand, if you have done Jigsaw Reading at school. Thank you. First, let me explain Jigsaw Reading.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Please have a look at your worksheet on page 5.</a:t>
            </a:r>
            <a:endParaRPr kumimoji="1" lang="ja-JP"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Jigsaw reading has two stages.</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the first stage, each group is assigned one article from A to D, and you will help each other to understand the problem caused by generative AI.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Summarize the problem and make preparations for explaining it to other groups.</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45</a:t>
            </a:fld>
            <a:endParaRPr kumimoji="1" lang="ja-JP" altLang="en-US"/>
          </a:p>
        </p:txBody>
      </p:sp>
    </p:spTree>
    <p:extLst>
      <p:ext uri="{BB962C8B-B14F-4D97-AF65-F5344CB8AC3E}">
        <p14:creationId xmlns:p14="http://schemas.microsoft.com/office/powerpoint/2010/main" val="662689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the 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stage, each of you will make a new group, and you will explain the problem you have read to new group members.</a:t>
            </a:r>
            <a:endParaRPr kumimoji="1" lang="ja-JP" altLang="ja-JP" sz="1200" kern="1200" dirty="0">
              <a:solidFill>
                <a:schemeClr val="tx1"/>
              </a:solidFill>
              <a:effectLst/>
              <a:latin typeface="+mn-lt"/>
              <a:ea typeface="+mn-ea"/>
              <a:cs typeface="+mn-cs"/>
            </a:endParaRPr>
          </a:p>
          <a:p>
            <a:endParaRPr kumimoji="1" lang="en-US" altLang="ja-JP" dirty="0"/>
          </a:p>
          <a:p>
            <a:r>
              <a:rPr kumimoji="1" lang="en-US" altLang="ja-JP" sz="1200" kern="1200" dirty="0">
                <a:solidFill>
                  <a:schemeClr val="tx1"/>
                </a:solidFill>
                <a:effectLst/>
                <a:latin typeface="+mn-lt"/>
                <a:ea typeface="+mn-ea"/>
                <a:cs typeface="+mn-cs"/>
              </a:rPr>
              <a:t>You have 1 minute to explain the problem to new group members.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Again, when you explain to your new group members, you have to look at the faces, so you can write down some keywords on your note, but you cannot write down and read sentences. Don’t forget eye-contact.</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46</a:t>
            </a:fld>
            <a:endParaRPr kumimoji="1" lang="ja-JP" altLang="en-US"/>
          </a:p>
        </p:txBody>
      </p:sp>
    </p:spTree>
    <p:extLst>
      <p:ext uri="{BB962C8B-B14F-4D97-AF65-F5344CB8AC3E}">
        <p14:creationId xmlns:p14="http://schemas.microsoft.com/office/powerpoint/2010/main" val="245245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Name. School. Club. If you do not belong to any club, talk about what you like to do. For example, jogging, reading comic books, and so on. And finally, any information you want to share with your group members. For example, your hobby, what you want to do in the future, anything is OK.</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a:t>
            </a:fld>
            <a:endParaRPr kumimoji="1" lang="ja-JP" altLang="en-US"/>
          </a:p>
        </p:txBody>
      </p:sp>
    </p:spTree>
    <p:extLst>
      <p:ext uri="{BB962C8B-B14F-4D97-AF65-F5344CB8AC3E}">
        <p14:creationId xmlns:p14="http://schemas.microsoft.com/office/powerpoint/2010/main" val="3755486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Do you understand? For example, group 1 will read article A. group 2 will read article B, group 3, article C, group 4, article 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Later, group 1 will be divided into 4 groups. And it is the same for group 2, group 3, and group 4.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So, in a new group, every one of you have read different articles. Basically, there are no one who have read the same article, so if you cannot explain the problem in your article, other members do not understand the problem.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I’ll give you 15 minutes to summarize your article. Help each other to understand the problem in your article, and practice explaining it to other groups.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OK, now we will give you your article.</a:t>
            </a:r>
            <a:endParaRPr kumimoji="1" lang="ja-JP" altLang="ja-JP" sz="1200" kern="1200" dirty="0">
              <a:solidFill>
                <a:schemeClr val="tx1"/>
              </a:solidFill>
              <a:effectLst/>
              <a:latin typeface="+mn-lt"/>
              <a:ea typeface="+mn-ea"/>
              <a:cs typeface="+mn-cs"/>
            </a:endParaRPr>
          </a:p>
          <a:p>
            <a:endParaRPr kumimoji="1" lang="en-US" altLang="ja-JP" dirty="0"/>
          </a:p>
          <a:p>
            <a:r>
              <a:rPr kumimoji="1" lang="en-US" altLang="ja-JP" dirty="0"/>
              <a:t>OK, 15 minutes. Ready, go!</a:t>
            </a:r>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47</a:t>
            </a:fld>
            <a:endParaRPr kumimoji="1" lang="ja-JP" altLang="en-US"/>
          </a:p>
        </p:txBody>
      </p:sp>
    </p:spTree>
    <p:extLst>
      <p:ext uri="{BB962C8B-B14F-4D97-AF65-F5344CB8AC3E}">
        <p14:creationId xmlns:p14="http://schemas.microsoft.com/office/powerpoint/2010/main" val="58745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the next session, we will make new groups. But before that, let’s have a 10 minutes break. Say Goodbye to your group members and at </a:t>
            </a:r>
            <a:r>
              <a:rPr kumimoji="1" lang="ja-JP" altLang="ja-JP" sz="1200" kern="1200">
                <a:solidFill>
                  <a:schemeClr val="tx1"/>
                </a:solidFill>
                <a:effectLst/>
                <a:latin typeface="+mn-lt"/>
                <a:ea typeface="+mn-ea"/>
                <a:cs typeface="+mn-cs"/>
              </a:rPr>
              <a:t>〇〇：〇〇</a:t>
            </a:r>
            <a:r>
              <a:rPr kumimoji="1" lang="en-US" altLang="ja-JP" sz="1200" kern="1200" dirty="0">
                <a:solidFill>
                  <a:schemeClr val="tx1"/>
                </a:solidFill>
                <a:effectLst/>
                <a:latin typeface="+mn-lt"/>
                <a:ea typeface="+mn-ea"/>
                <a:cs typeface="+mn-cs"/>
              </a:rPr>
              <a:t>, please go back to your original seat. OK. 10 minutes break.</a:t>
            </a:r>
            <a:endParaRPr kumimoji="1" lang="ja-JP" altLang="ja-JP" sz="1200" kern="120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OK, welcome back! Now let’s make new groups. Group 1 to 4 will make new groups.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in self-introduction session, Raise your hand. You will make new group 1. The 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speaker, raise your hand. You will make a new group 2. The 3</a:t>
            </a:r>
            <a:r>
              <a:rPr kumimoji="1" lang="en-US" altLang="ja-JP" sz="1200" kern="1200" baseline="30000" dirty="0">
                <a:solidFill>
                  <a:schemeClr val="tx1"/>
                </a:solidFill>
                <a:effectLst/>
                <a:latin typeface="+mn-lt"/>
                <a:ea typeface="+mn-ea"/>
                <a:cs typeface="+mn-cs"/>
              </a:rPr>
              <a:t>rd</a:t>
            </a:r>
            <a:r>
              <a:rPr kumimoji="1" lang="en-US" altLang="ja-JP" sz="1200" kern="1200" dirty="0">
                <a:solidFill>
                  <a:schemeClr val="tx1"/>
                </a:solidFill>
                <a:effectLst/>
                <a:latin typeface="+mn-lt"/>
                <a:ea typeface="+mn-ea"/>
                <a:cs typeface="+mn-cs"/>
              </a:rPr>
              <a:t> speaker, new group 3. The 4</a:t>
            </a:r>
            <a:r>
              <a:rPr kumimoji="1" lang="en-US" altLang="ja-JP" sz="1200" kern="1200" baseline="30000" dirty="0">
                <a:solidFill>
                  <a:schemeClr val="tx1"/>
                </a:solidFill>
                <a:effectLst/>
                <a:latin typeface="+mn-lt"/>
                <a:ea typeface="+mn-ea"/>
                <a:cs typeface="+mn-cs"/>
              </a:rPr>
              <a:t>th</a:t>
            </a:r>
            <a:r>
              <a:rPr kumimoji="1" lang="en-US" altLang="ja-JP" sz="1200" kern="1200" dirty="0">
                <a:solidFill>
                  <a:schemeClr val="tx1"/>
                </a:solidFill>
                <a:effectLst/>
                <a:latin typeface="+mn-lt"/>
                <a:ea typeface="+mn-ea"/>
                <a:cs typeface="+mn-cs"/>
              </a:rPr>
              <a:t> speaker, new group 4.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Group 5 to 8 will make new groups in the same way.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Group 9, please join new group 5 to 8. Group 10, please join new group 1 to 4.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Now have a look at your worksheet on page 7.</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a new group, explain the problem you summarized to other group members within 1minute.</a:t>
            </a: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After listening to each explanation, group members have 1 minute to ask questions.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48</a:t>
            </a:fld>
            <a:endParaRPr kumimoji="1" lang="ja-JP" altLang="en-US"/>
          </a:p>
        </p:txBody>
      </p:sp>
    </p:spTree>
    <p:extLst>
      <p:ext uri="{BB962C8B-B14F-4D97-AF65-F5344CB8AC3E}">
        <p14:creationId xmlns:p14="http://schemas.microsoft.com/office/powerpoint/2010/main" val="1945324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After listening to the explanation and asking questions, you will choose the appropriate title for each explanation.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Please choose the title from these options. Bias. Copyright Issues. False Information. And Privacy problems.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 think you can easily choose the appropriate title for your article, so the speaker cannot tell your group members “The title for my article is …” </a:t>
            </a:r>
          </a:p>
          <a:p>
            <a:r>
              <a:rPr kumimoji="1" lang="en-US" altLang="ja-JP" sz="1200" kern="1200" dirty="0">
                <a:solidFill>
                  <a:schemeClr val="tx1"/>
                </a:solidFill>
                <a:effectLst/>
                <a:latin typeface="+mn-lt"/>
                <a:ea typeface="+mn-ea"/>
                <a:cs typeface="+mn-cs"/>
              </a:rPr>
              <a:t>Listeners must choose the title. OK?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New groups 5 to 8 have 2 speakers who have read the same article (Article A). </a:t>
            </a:r>
          </a:p>
          <a:p>
            <a:r>
              <a:rPr kumimoji="1" lang="en-US" altLang="ja-JP" sz="1200" kern="1200" dirty="0">
                <a:solidFill>
                  <a:schemeClr val="tx1"/>
                </a:solidFill>
                <a:effectLst/>
                <a:latin typeface="+mn-lt"/>
                <a:ea typeface="+mn-ea"/>
                <a:cs typeface="+mn-cs"/>
              </a:rPr>
              <a:t>Those who read article A, raise your hands. </a:t>
            </a:r>
          </a:p>
          <a:p>
            <a:r>
              <a:rPr kumimoji="1" lang="en-US" altLang="ja-JP" sz="1200" kern="1200" dirty="0">
                <a:solidFill>
                  <a:schemeClr val="tx1"/>
                </a:solidFill>
                <a:effectLst/>
                <a:latin typeface="+mn-lt"/>
                <a:ea typeface="+mn-ea"/>
                <a:cs typeface="+mn-cs"/>
              </a:rPr>
              <a:t>Do </a:t>
            </a:r>
            <a:r>
              <a:rPr kumimoji="1" lang="en-US" altLang="ja-JP" sz="1200" kern="1200" dirty="0" err="1">
                <a:solidFill>
                  <a:schemeClr val="tx1"/>
                </a:solidFill>
                <a:effectLst/>
                <a:latin typeface="+mn-lt"/>
                <a:ea typeface="+mn-ea"/>
                <a:cs typeface="+mn-cs"/>
              </a:rPr>
              <a:t>Janken</a:t>
            </a:r>
            <a:r>
              <a:rPr kumimoji="1" lang="en-US" altLang="ja-JP" sz="1200" kern="1200" dirty="0">
                <a:solidFill>
                  <a:schemeClr val="tx1"/>
                </a:solidFill>
                <a:effectLst/>
                <a:latin typeface="+mn-lt"/>
                <a:ea typeface="+mn-ea"/>
                <a:cs typeface="+mn-cs"/>
              </a:rPr>
              <a:t>. The winner, raise your hand.  You will explain the problem.</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losers raise your hand. You will answer the questions from the listeners. OK?</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49</a:t>
            </a:fld>
            <a:endParaRPr kumimoji="1" lang="ja-JP" altLang="en-US"/>
          </a:p>
        </p:txBody>
      </p:sp>
    </p:spTree>
    <p:extLst>
      <p:ext uri="{BB962C8B-B14F-4D97-AF65-F5344CB8AC3E}">
        <p14:creationId xmlns:p14="http://schemas.microsoft.com/office/powerpoint/2010/main" val="3821253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let’s start. Those who read article A, you are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Please get ready. Explain the problem you summarized within 1 minute. Ready? Go!</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50</a:t>
            </a:fld>
            <a:endParaRPr kumimoji="1" lang="ja-JP" altLang="en-US"/>
          </a:p>
        </p:txBody>
      </p:sp>
    </p:spTree>
    <p:extLst>
      <p:ext uri="{BB962C8B-B14F-4D97-AF65-F5344CB8AC3E}">
        <p14:creationId xmlns:p14="http://schemas.microsoft.com/office/powerpoint/2010/main" val="914434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listeners, ask questions and choose the appropriate title.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53</a:t>
            </a:fld>
            <a:endParaRPr kumimoji="1" lang="ja-JP" altLang="en-US"/>
          </a:p>
        </p:txBody>
      </p:sp>
    </p:spTree>
    <p:extLst>
      <p:ext uri="{BB962C8B-B14F-4D97-AF65-F5344CB8AC3E}">
        <p14:creationId xmlns:p14="http://schemas.microsoft.com/office/powerpoint/2010/main" val="3920928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54</a:t>
            </a:fld>
            <a:endParaRPr kumimoji="1" lang="ja-JP" altLang="en-US"/>
          </a:p>
        </p:txBody>
      </p:sp>
    </p:spTree>
    <p:extLst>
      <p:ext uri="{BB962C8B-B14F-4D97-AF65-F5344CB8AC3E}">
        <p14:creationId xmlns:p14="http://schemas.microsoft.com/office/powerpoint/2010/main" val="3808504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Those who read article B,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56</a:t>
            </a:fld>
            <a:endParaRPr kumimoji="1" lang="ja-JP" altLang="en-US"/>
          </a:p>
        </p:txBody>
      </p:sp>
    </p:spTree>
    <p:extLst>
      <p:ext uri="{BB962C8B-B14F-4D97-AF65-F5344CB8AC3E}">
        <p14:creationId xmlns:p14="http://schemas.microsoft.com/office/powerpoint/2010/main" val="3772712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listeners, ask questions and choose the appropriate title.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59</a:t>
            </a:fld>
            <a:endParaRPr kumimoji="1" lang="ja-JP" altLang="en-US"/>
          </a:p>
        </p:txBody>
      </p:sp>
    </p:spTree>
    <p:extLst>
      <p:ext uri="{BB962C8B-B14F-4D97-AF65-F5344CB8AC3E}">
        <p14:creationId xmlns:p14="http://schemas.microsoft.com/office/powerpoint/2010/main" val="305008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60</a:t>
            </a:fld>
            <a:endParaRPr kumimoji="1" lang="ja-JP" altLang="en-US"/>
          </a:p>
        </p:txBody>
      </p:sp>
    </p:spTree>
    <p:extLst>
      <p:ext uri="{BB962C8B-B14F-4D97-AF65-F5344CB8AC3E}">
        <p14:creationId xmlns:p14="http://schemas.microsoft.com/office/powerpoint/2010/main" val="2970725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Those who read article C,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62</a:t>
            </a:fld>
            <a:endParaRPr kumimoji="1" lang="ja-JP" altLang="en-US"/>
          </a:p>
        </p:txBody>
      </p:sp>
    </p:spTree>
    <p:extLst>
      <p:ext uri="{BB962C8B-B14F-4D97-AF65-F5344CB8AC3E}">
        <p14:creationId xmlns:p14="http://schemas.microsoft.com/office/powerpoint/2010/main" val="249602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You have 1 minute, so after your self-introduction, you may still have time. In that case, listeners, ask questions. For example, if the speaker belongs to a volleyball team, you can ask “When did you start playing volleyball?” Or you can ask other questions such as “Who is your favorite musician?” or “Which school subject do you like most?” Any question is OK, but do not ask too private questions such as “Do you have a girlfriend?” High school students really likes to ask this question, but if you don’t want to answer the question, you can say “I don’t want to answer the question. Different questions, please.”</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a:t>
            </a:fld>
            <a:endParaRPr kumimoji="1" lang="ja-JP" altLang="en-US"/>
          </a:p>
        </p:txBody>
      </p:sp>
    </p:spTree>
    <p:extLst>
      <p:ext uri="{BB962C8B-B14F-4D97-AF65-F5344CB8AC3E}">
        <p14:creationId xmlns:p14="http://schemas.microsoft.com/office/powerpoint/2010/main" val="3754714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listeners, ask questions and choose the appropriate title.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65</a:t>
            </a:fld>
            <a:endParaRPr kumimoji="1" lang="ja-JP" altLang="en-US"/>
          </a:p>
        </p:txBody>
      </p:sp>
    </p:spTree>
    <p:extLst>
      <p:ext uri="{BB962C8B-B14F-4D97-AF65-F5344CB8AC3E}">
        <p14:creationId xmlns:p14="http://schemas.microsoft.com/office/powerpoint/2010/main" val="2856257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66</a:t>
            </a:fld>
            <a:endParaRPr kumimoji="1" lang="ja-JP" altLang="en-US"/>
          </a:p>
        </p:txBody>
      </p:sp>
    </p:spTree>
    <p:extLst>
      <p:ext uri="{BB962C8B-B14F-4D97-AF65-F5344CB8AC3E}">
        <p14:creationId xmlns:p14="http://schemas.microsoft.com/office/powerpoint/2010/main" val="706247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Finally, those who read article D,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68</a:t>
            </a:fld>
            <a:endParaRPr kumimoji="1" lang="ja-JP" altLang="en-US"/>
          </a:p>
        </p:txBody>
      </p:sp>
    </p:spTree>
    <p:extLst>
      <p:ext uri="{BB962C8B-B14F-4D97-AF65-F5344CB8AC3E}">
        <p14:creationId xmlns:p14="http://schemas.microsoft.com/office/powerpoint/2010/main" val="2266896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listeners, ask questions and choose the appropriate title.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71</a:t>
            </a:fld>
            <a:endParaRPr kumimoji="1" lang="ja-JP" altLang="en-US"/>
          </a:p>
        </p:txBody>
      </p:sp>
    </p:spTree>
    <p:extLst>
      <p:ext uri="{BB962C8B-B14F-4D97-AF65-F5344CB8AC3E}">
        <p14:creationId xmlns:p14="http://schemas.microsoft.com/office/powerpoint/2010/main" val="4264173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72</a:t>
            </a:fld>
            <a:endParaRPr kumimoji="1" lang="ja-JP" altLang="en-US"/>
          </a:p>
        </p:txBody>
      </p:sp>
    </p:spTree>
    <p:extLst>
      <p:ext uri="{BB962C8B-B14F-4D97-AF65-F5344CB8AC3E}">
        <p14:creationId xmlns:p14="http://schemas.microsoft.com/office/powerpoint/2010/main" val="2185455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OK, well done, everybody! Now, lets share with the whole class.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Mr. Sato, will you explain Article A?</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What is the appropriate title for Article A? Yes, False Information.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How about article B? Yes, Copyright Issues.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And C? Yes, Bias.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And article D, Privacy problems.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Raise your hand, if you get all correct. Amazing!</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74</a:t>
            </a:fld>
            <a:endParaRPr kumimoji="1" lang="ja-JP" altLang="en-US"/>
          </a:p>
        </p:txBody>
      </p:sp>
    </p:spTree>
    <p:extLst>
      <p:ext uri="{BB962C8B-B14F-4D97-AF65-F5344CB8AC3E}">
        <p14:creationId xmlns:p14="http://schemas.microsoft.com/office/powerpoint/2010/main" val="2386464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let’s move on to Pair Work. In this session, I’d like you to exchange your ideas with your partner. Please have a look at your handout, page 7. </a:t>
            </a:r>
            <a:endParaRPr kumimoji="1" lang="ja-JP"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rgbClr val="0070C0"/>
                </a:solidFill>
                <a:effectLst/>
                <a:latin typeface="+mn-lt"/>
                <a:ea typeface="+mn-ea"/>
                <a:cs typeface="+mn-cs"/>
              </a:rPr>
              <a:t>Our society is dramatically changing because of the rapid progress in generative AI. It is true that generative AI will make some parts of our life more comfortable, but as we learned, there are also some problems. We have to live with these problems. Otherwise, as we read at the beginning of the lesson, you may lose your job. Under these circumstances, you have to get a lot of knowledge or skills to survive the future with generative AI. Now, answer the following question.</a:t>
            </a:r>
            <a:endParaRPr kumimoji="1" lang="ja-JP" altLang="ja-JP" sz="1200" kern="1200" dirty="0">
              <a:solidFill>
                <a:srgbClr val="0070C0"/>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question is “What knowledge or skills are important to live in the future with generative AI?”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“Why do you think the knowledge or skills are important?”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And if you think the knowledge or skills are important, you have to get the knowledge or skills. So, “What will you do to get the knowledge or skills?” You can find some useful expressions on your worksheet, page 8.</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75</a:t>
            </a:fld>
            <a:endParaRPr kumimoji="1" lang="ja-JP" altLang="en-US"/>
          </a:p>
        </p:txBody>
      </p:sp>
    </p:spTree>
    <p:extLst>
      <p:ext uri="{BB962C8B-B14F-4D97-AF65-F5344CB8AC3E}">
        <p14:creationId xmlns:p14="http://schemas.microsoft.com/office/powerpoint/2010/main" val="2050835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You have 3 minutes for preparation and practice.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Again, you can use your note, but you cannot read the sentences. So write down only keywords. No sentences.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With your partner, you have to keep speaking for 1 minute.</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76</a:t>
            </a:fld>
            <a:endParaRPr kumimoji="1" lang="ja-JP" altLang="en-US"/>
          </a:p>
        </p:txBody>
      </p:sp>
    </p:spTree>
    <p:extLst>
      <p:ext uri="{BB962C8B-B14F-4D97-AF65-F5344CB8AC3E}">
        <p14:creationId xmlns:p14="http://schemas.microsoft.com/office/powerpoint/2010/main" val="3259044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Do you understand? Now, I’ll give you 3 minutes for preparation and practice.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77</a:t>
            </a:fld>
            <a:endParaRPr kumimoji="1" lang="ja-JP" altLang="en-US"/>
          </a:p>
        </p:txBody>
      </p:sp>
    </p:spTree>
    <p:extLst>
      <p:ext uri="{BB962C8B-B14F-4D97-AF65-F5344CB8AC3E}">
        <p14:creationId xmlns:p14="http://schemas.microsoft.com/office/powerpoint/2010/main" val="798337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OK, now, make pairs. This row, please move one seat to your right. OK, one more seat to your right.</a:t>
            </a:r>
          </a:p>
          <a:p>
            <a:r>
              <a:rPr kumimoji="1" lang="en-US" altLang="ja-JP" sz="1200" kern="1200" dirty="0">
                <a:solidFill>
                  <a:schemeClr val="tx1"/>
                </a:solidFill>
                <a:effectLst/>
                <a:latin typeface="+mn-lt"/>
                <a:ea typeface="+mn-ea"/>
                <a:cs typeface="+mn-cs"/>
              </a:rPr>
              <a:t>OK. This row, in the same way, move two seats to your right.</a:t>
            </a:r>
          </a:p>
          <a:p>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OK, make pair with the person in front of or behind you. Do </a:t>
            </a:r>
            <a:r>
              <a:rPr kumimoji="1" lang="en-US" altLang="ja-JP" sz="1200" i="1" kern="1200" dirty="0" err="1">
                <a:solidFill>
                  <a:schemeClr val="tx1"/>
                </a:solidFill>
                <a:effectLst/>
                <a:latin typeface="+mn-lt"/>
                <a:ea typeface="+mn-ea"/>
                <a:cs typeface="+mn-cs"/>
              </a:rPr>
              <a:t>Janken</a:t>
            </a:r>
            <a:r>
              <a:rPr kumimoji="1" lang="en-US" altLang="ja-JP" sz="1200" kern="1200" dirty="0">
                <a:solidFill>
                  <a:schemeClr val="tx1"/>
                </a:solidFill>
                <a:effectLst/>
                <a:latin typeface="+mn-lt"/>
                <a:ea typeface="+mn-ea"/>
                <a:cs typeface="+mn-cs"/>
              </a:rPr>
              <a:t>, and the winner will be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OK, tell your name and school to your partner, and write down on your worksheet, page 8</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tell your ideas to your partner.</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You have 1 minute to speak.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You can use your note, but you cannot read.</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80</a:t>
            </a:fld>
            <a:endParaRPr kumimoji="1" lang="ja-JP" altLang="en-US"/>
          </a:p>
        </p:txBody>
      </p:sp>
    </p:spTree>
    <p:extLst>
      <p:ext uri="{BB962C8B-B14F-4D97-AF65-F5344CB8AC3E}">
        <p14:creationId xmlns:p14="http://schemas.microsoft.com/office/powerpoint/2010/main" val="54440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When you are asked a question, try to add one more information to your answer. For example, if you are asked “Who is your favorite musician?” You may answer “My favorite musician is Yuri.” Do not stop here, and try to add one more information. For example, you can say “I like his song “Marry Go Round. It’s so emotional that it touches my heart”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With this information, you can talk about the reason why you like the song or you can ask favorite songs to the other. Then, you can continue your conversation. Asking questions and adding one more information to your answer are very important to keep your conversation going. </a:t>
            </a: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a:t>
            </a:fld>
            <a:endParaRPr kumimoji="1" lang="ja-JP" altLang="en-US"/>
          </a:p>
        </p:txBody>
      </p:sp>
    </p:spTree>
    <p:extLst>
      <p:ext uri="{BB962C8B-B14F-4D97-AF65-F5344CB8AC3E}">
        <p14:creationId xmlns:p14="http://schemas.microsoft.com/office/powerpoint/2010/main" val="2503837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Listeners, you will listen to the speaker and take notes on your worksheet, page 8.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After the speech, check your understanding by asking questions. You have to check 3 things. First, the knowledge or skills that is important. Second, the reason why the knowledge or skills are important. And Finally, What the speaker will do to get the knowledge or skills. You can find some useful expressions on page 8.</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When you finish checking your understanding, give some comments.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You have 1 minute to ask questions and give the comments.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Any questions</a:t>
            </a:r>
            <a:r>
              <a:rPr kumimoji="1" lang="ja-JP" altLang="ja-JP" sz="1200" kern="1200" dirty="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81</a:t>
            </a:fld>
            <a:endParaRPr kumimoji="1" lang="ja-JP" altLang="en-US"/>
          </a:p>
        </p:txBody>
      </p:sp>
    </p:spTree>
    <p:extLst>
      <p:ext uri="{BB962C8B-B14F-4D97-AF65-F5344CB8AC3E}">
        <p14:creationId xmlns:p14="http://schemas.microsoft.com/office/powerpoint/2010/main" val="4288670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let’s start.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a:t>
            </a:r>
            <a:r>
              <a:rPr kumimoji="1" lang="en-US" altLang="ja-JP" sz="1200" kern="1200">
                <a:solidFill>
                  <a:schemeClr val="tx1"/>
                </a:solidFill>
                <a:effectLst/>
                <a:latin typeface="+mn-lt"/>
                <a:ea typeface="+mn-ea"/>
                <a:cs typeface="+mn-cs"/>
              </a:rPr>
              <a:t>, you have to keep </a:t>
            </a:r>
            <a:r>
              <a:rPr kumimoji="1" lang="en-US" altLang="ja-JP" sz="1200" kern="1200" dirty="0">
                <a:solidFill>
                  <a:schemeClr val="tx1"/>
                </a:solidFill>
                <a:effectLst/>
                <a:latin typeface="+mn-lt"/>
                <a:ea typeface="+mn-ea"/>
                <a:cs typeface="+mn-cs"/>
              </a:rPr>
              <a:t>speaking for 1 minute.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82</a:t>
            </a:fld>
            <a:endParaRPr kumimoji="1" lang="ja-JP" altLang="en-US"/>
          </a:p>
        </p:txBody>
      </p:sp>
    </p:spTree>
    <p:extLst>
      <p:ext uri="{BB962C8B-B14F-4D97-AF65-F5344CB8AC3E}">
        <p14:creationId xmlns:p14="http://schemas.microsoft.com/office/powerpoint/2010/main" val="3845824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83</a:t>
            </a:fld>
            <a:endParaRPr kumimoji="1" lang="ja-JP" altLang="en-US"/>
          </a:p>
        </p:txBody>
      </p:sp>
    </p:spTree>
    <p:extLst>
      <p:ext uri="{BB962C8B-B14F-4D97-AF65-F5344CB8AC3E}">
        <p14:creationId xmlns:p14="http://schemas.microsoft.com/office/powerpoint/2010/main" val="1112113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time’s up! Now, listener, ask questions to check your understanding, and give some comments. You have 1 minute.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85</a:t>
            </a:fld>
            <a:endParaRPr kumimoji="1" lang="ja-JP" altLang="en-US"/>
          </a:p>
        </p:txBody>
      </p:sp>
    </p:spTree>
    <p:extLst>
      <p:ext uri="{BB962C8B-B14F-4D97-AF65-F5344CB8AC3E}">
        <p14:creationId xmlns:p14="http://schemas.microsoft.com/office/powerpoint/2010/main" val="489717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86</a:t>
            </a:fld>
            <a:endParaRPr kumimoji="1" lang="ja-JP" altLang="en-US"/>
          </a:p>
        </p:txBody>
      </p:sp>
    </p:spTree>
    <p:extLst>
      <p:ext uri="{BB962C8B-B14F-4D97-AF65-F5344CB8AC3E}">
        <p14:creationId xmlns:p14="http://schemas.microsoft.com/office/powerpoint/2010/main" val="403006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OK, now switch your role. This time, the listener will be the 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speaker. The first speaker will be the listener.</a:t>
            </a:r>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88</a:t>
            </a:fld>
            <a:endParaRPr kumimoji="1" lang="ja-JP" altLang="en-US"/>
          </a:p>
        </p:txBody>
      </p:sp>
    </p:spTree>
    <p:extLst>
      <p:ext uri="{BB962C8B-B14F-4D97-AF65-F5344CB8AC3E}">
        <p14:creationId xmlns:p14="http://schemas.microsoft.com/office/powerpoint/2010/main" val="486635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second speaker, keep speaking for 1 minute.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89</a:t>
            </a:fld>
            <a:endParaRPr kumimoji="1" lang="ja-JP" altLang="en-US"/>
          </a:p>
        </p:txBody>
      </p:sp>
    </p:spTree>
    <p:extLst>
      <p:ext uri="{BB962C8B-B14F-4D97-AF65-F5344CB8AC3E}">
        <p14:creationId xmlns:p14="http://schemas.microsoft.com/office/powerpoint/2010/main" val="1751275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2EF2-DC0B-D301-381E-34F59AB505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E71213-5978-00BC-66A2-E2FE7336B1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57955C-8DFD-EFC5-E628-9D3FFF6ECF7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471CDF-BADB-E3BF-299E-3D92A6BD3AF5}"/>
              </a:ext>
            </a:extLst>
          </p:cNvPr>
          <p:cNvSpPr>
            <a:spLocks noGrp="1"/>
          </p:cNvSpPr>
          <p:nvPr>
            <p:ph type="sldNum" sz="quarter" idx="5"/>
          </p:nvPr>
        </p:nvSpPr>
        <p:spPr/>
        <p:txBody>
          <a:bodyPr/>
          <a:lstStyle/>
          <a:p>
            <a:fld id="{C4B3ADA2-B807-409A-8B91-F7EB8FB07097}" type="slidenum">
              <a:rPr kumimoji="1" lang="ja-JP" altLang="en-US" smtClean="0"/>
              <a:t>90</a:t>
            </a:fld>
            <a:endParaRPr kumimoji="1" lang="ja-JP" altLang="en-US"/>
          </a:p>
        </p:txBody>
      </p:sp>
    </p:spTree>
    <p:extLst>
      <p:ext uri="{BB962C8B-B14F-4D97-AF65-F5344CB8AC3E}">
        <p14:creationId xmlns:p14="http://schemas.microsoft.com/office/powerpoint/2010/main" val="26010720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time’s up! Now, listener, check your understanding, and give some comments. Ready? Go!</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92</a:t>
            </a:fld>
            <a:endParaRPr kumimoji="1" lang="ja-JP" altLang="en-US"/>
          </a:p>
        </p:txBody>
      </p:sp>
    </p:spTree>
    <p:extLst>
      <p:ext uri="{BB962C8B-B14F-4D97-AF65-F5344CB8AC3E}">
        <p14:creationId xmlns:p14="http://schemas.microsoft.com/office/powerpoint/2010/main" val="24777550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342D-0E16-AA1F-0DDA-5D555781F1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5F93BE-A0E4-4C38-1872-0619DE1F156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35B6E8-4A06-E846-64C0-0DD0C98939E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FB7EEE-8D96-5519-B014-1B419F584ECF}"/>
              </a:ext>
            </a:extLst>
          </p:cNvPr>
          <p:cNvSpPr>
            <a:spLocks noGrp="1"/>
          </p:cNvSpPr>
          <p:nvPr>
            <p:ph type="sldNum" sz="quarter" idx="5"/>
          </p:nvPr>
        </p:nvSpPr>
        <p:spPr/>
        <p:txBody>
          <a:bodyPr/>
          <a:lstStyle/>
          <a:p>
            <a:fld id="{C4B3ADA2-B807-409A-8B91-F7EB8FB07097}" type="slidenum">
              <a:rPr kumimoji="1" lang="ja-JP" altLang="en-US" smtClean="0"/>
              <a:t>93</a:t>
            </a:fld>
            <a:endParaRPr kumimoji="1" lang="ja-JP" altLang="en-US"/>
          </a:p>
        </p:txBody>
      </p:sp>
    </p:spTree>
    <p:extLst>
      <p:ext uri="{BB962C8B-B14F-4D97-AF65-F5344CB8AC3E}">
        <p14:creationId xmlns:p14="http://schemas.microsoft.com/office/powerpoint/2010/main" val="6874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Do you understand? Now, let’s decide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DO </a:t>
            </a:r>
            <a:r>
              <a:rPr kumimoji="1" lang="en-US" altLang="ja-JP" sz="1200" i="1" kern="1200" dirty="0" err="1">
                <a:solidFill>
                  <a:schemeClr val="tx1"/>
                </a:solidFill>
                <a:effectLst/>
                <a:latin typeface="+mn-lt"/>
                <a:ea typeface="+mn-ea"/>
                <a:cs typeface="+mn-cs"/>
              </a:rPr>
              <a:t>Janken</a:t>
            </a:r>
            <a:r>
              <a:rPr kumimoji="1" lang="en-US" altLang="ja-JP" sz="1200" kern="1200" dirty="0">
                <a:solidFill>
                  <a:schemeClr val="tx1"/>
                </a:solidFill>
                <a:effectLst/>
                <a:latin typeface="+mn-lt"/>
                <a:ea typeface="+mn-ea"/>
                <a:cs typeface="+mn-cs"/>
              </a:rPr>
              <a:t> in your group, and the winner will be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After that, let’s go clockwise. The person sitting next to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will be the 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speaker. </a:t>
            </a:r>
            <a:endParaRPr kumimoji="1" lang="ja-JP" altLang="ja-JP" sz="1200" kern="1200" dirty="0">
              <a:solidFill>
                <a:schemeClr val="tx1"/>
              </a:solidFill>
              <a:effectLst/>
              <a:latin typeface="+mn-lt"/>
              <a:ea typeface="+mn-ea"/>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raise your hands. 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speaker. 3</a:t>
            </a:r>
            <a:r>
              <a:rPr kumimoji="1" lang="en-US" altLang="ja-JP" sz="1200" kern="1200" baseline="30000" dirty="0">
                <a:solidFill>
                  <a:schemeClr val="tx1"/>
                </a:solidFill>
                <a:effectLst/>
                <a:latin typeface="+mn-lt"/>
                <a:ea typeface="+mn-ea"/>
                <a:cs typeface="+mn-cs"/>
              </a:rPr>
              <a:t>rd</a:t>
            </a:r>
            <a:r>
              <a:rPr kumimoji="1" lang="en-US" altLang="ja-JP" sz="1200" kern="1200" dirty="0">
                <a:solidFill>
                  <a:schemeClr val="tx1"/>
                </a:solidFill>
                <a:effectLst/>
                <a:latin typeface="+mn-lt"/>
                <a:ea typeface="+mn-ea"/>
                <a:cs typeface="+mn-cs"/>
              </a:rPr>
              <a:t> speaker. 4</a:t>
            </a:r>
            <a:r>
              <a:rPr kumimoji="1" lang="en-US" altLang="ja-JP" sz="1200" kern="1200" baseline="30000" dirty="0">
                <a:solidFill>
                  <a:schemeClr val="tx1"/>
                </a:solidFill>
                <a:effectLst/>
                <a:latin typeface="+mn-lt"/>
                <a:ea typeface="+mn-ea"/>
                <a:cs typeface="+mn-cs"/>
              </a:rPr>
              <a:t>th</a:t>
            </a:r>
            <a:r>
              <a:rPr kumimoji="1" lang="en-US" altLang="ja-JP" sz="1200" kern="1200" dirty="0">
                <a:solidFill>
                  <a:schemeClr val="tx1"/>
                </a:solidFill>
                <a:effectLst/>
                <a:latin typeface="+mn-lt"/>
                <a:ea typeface="+mn-ea"/>
                <a:cs typeface="+mn-cs"/>
              </a:rPr>
              <a:t> speaker.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Good. Now, let’s start.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You have 1minute. Speakers, talk about your name, school, club, and any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After that, questions and answers. Listeners, take notes on your handout, OK?  Now, ready. Go!</a:t>
            </a:r>
            <a:endParaRPr kumimoji="1" lang="ja-JP" altLang="ja-JP" sz="1200" kern="1200" dirty="0">
              <a:solidFill>
                <a:schemeClr val="tx1"/>
              </a:solidFill>
              <a:effectLst/>
              <a:latin typeface="+mn-lt"/>
              <a:ea typeface="+mn-ea"/>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8</a:t>
            </a:fld>
            <a:endParaRPr kumimoji="1" lang="ja-JP" altLang="en-US"/>
          </a:p>
        </p:txBody>
      </p:sp>
    </p:spTree>
    <p:extLst>
      <p:ext uri="{BB962C8B-B14F-4D97-AF65-F5344CB8AC3E}">
        <p14:creationId xmlns:p14="http://schemas.microsoft.com/office/powerpoint/2010/main" val="18728451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well done! Now make a new pair. Say good-bye to your partner. Move one seat to your right and make a new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say hello to your new partner, and ask names to write down on your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Do </a:t>
            </a:r>
            <a:r>
              <a:rPr kumimoji="1" lang="en-US" altLang="ja-JP" sz="1200" i="1" kern="1200" dirty="0" err="1">
                <a:solidFill>
                  <a:schemeClr val="tx1"/>
                </a:solidFill>
                <a:effectLst/>
                <a:latin typeface="+mn-lt"/>
                <a:ea typeface="+mn-ea"/>
                <a:cs typeface="+mn-cs"/>
              </a:rPr>
              <a:t>Janken</a:t>
            </a:r>
            <a:r>
              <a:rPr kumimoji="1" lang="en-US" altLang="ja-JP" sz="1200" kern="1200" dirty="0">
                <a:solidFill>
                  <a:schemeClr val="tx1"/>
                </a:solidFill>
                <a:effectLst/>
                <a:latin typeface="+mn-lt"/>
                <a:ea typeface="+mn-ea"/>
                <a:cs typeface="+mn-cs"/>
              </a:rPr>
              <a:t>, and the winner will be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tell your ideas to your partner. Ready? Go!</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95</a:t>
            </a:fld>
            <a:endParaRPr kumimoji="1" lang="ja-JP" altLang="en-US"/>
          </a:p>
        </p:txBody>
      </p:sp>
    </p:spTree>
    <p:extLst>
      <p:ext uri="{BB962C8B-B14F-4D97-AF65-F5344CB8AC3E}">
        <p14:creationId xmlns:p14="http://schemas.microsoft.com/office/powerpoint/2010/main" val="42573994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1DD3-874D-2CF6-B70D-CC132B559A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898F21-5BA5-12A1-2715-D228BCBCEB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EAE167-E18A-CF34-99A2-841F03D0EF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8D3EC1-3A8F-D782-7484-2A4D5C8BDACE}"/>
              </a:ext>
            </a:extLst>
          </p:cNvPr>
          <p:cNvSpPr>
            <a:spLocks noGrp="1"/>
          </p:cNvSpPr>
          <p:nvPr>
            <p:ph type="sldNum" sz="quarter" idx="5"/>
          </p:nvPr>
        </p:nvSpPr>
        <p:spPr/>
        <p:txBody>
          <a:bodyPr/>
          <a:lstStyle/>
          <a:p>
            <a:fld id="{C4B3ADA2-B807-409A-8B91-F7EB8FB07097}" type="slidenum">
              <a:rPr kumimoji="1" lang="ja-JP" altLang="en-US" smtClean="0"/>
              <a:t>96</a:t>
            </a:fld>
            <a:endParaRPr kumimoji="1" lang="ja-JP" altLang="en-US"/>
          </a:p>
        </p:txBody>
      </p:sp>
    </p:spTree>
    <p:extLst>
      <p:ext uri="{BB962C8B-B14F-4D97-AF65-F5344CB8AC3E}">
        <p14:creationId xmlns:p14="http://schemas.microsoft.com/office/powerpoint/2010/main" val="15539551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time’s up! Now, listener, check your understanding, and give some comments.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98</a:t>
            </a:fld>
            <a:endParaRPr kumimoji="1" lang="ja-JP" altLang="en-US"/>
          </a:p>
        </p:txBody>
      </p:sp>
    </p:spTree>
    <p:extLst>
      <p:ext uri="{BB962C8B-B14F-4D97-AF65-F5344CB8AC3E}">
        <p14:creationId xmlns:p14="http://schemas.microsoft.com/office/powerpoint/2010/main" val="3906281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19AC1-052C-E754-3214-6571380340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4CAA05-2041-3B6C-C057-CA1EC1810E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2C3147-6587-191D-5048-B22FBC7EBCE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2B3F971-C112-1A38-6D9D-221BCF0F9858}"/>
              </a:ext>
            </a:extLst>
          </p:cNvPr>
          <p:cNvSpPr>
            <a:spLocks noGrp="1"/>
          </p:cNvSpPr>
          <p:nvPr>
            <p:ph type="sldNum" sz="quarter" idx="5"/>
          </p:nvPr>
        </p:nvSpPr>
        <p:spPr/>
        <p:txBody>
          <a:bodyPr/>
          <a:lstStyle/>
          <a:p>
            <a:fld id="{C4B3ADA2-B807-409A-8B91-F7EB8FB07097}" type="slidenum">
              <a:rPr kumimoji="1" lang="ja-JP" altLang="en-US" smtClean="0"/>
              <a:t>99</a:t>
            </a:fld>
            <a:endParaRPr kumimoji="1" lang="ja-JP" altLang="en-US"/>
          </a:p>
        </p:txBody>
      </p:sp>
    </p:spTree>
    <p:extLst>
      <p:ext uri="{BB962C8B-B14F-4D97-AF65-F5344CB8AC3E}">
        <p14:creationId xmlns:p14="http://schemas.microsoft.com/office/powerpoint/2010/main" val="2139971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switch your role.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101</a:t>
            </a:fld>
            <a:endParaRPr kumimoji="1" lang="ja-JP" altLang="en-US"/>
          </a:p>
        </p:txBody>
      </p:sp>
    </p:spTree>
    <p:extLst>
      <p:ext uri="{BB962C8B-B14F-4D97-AF65-F5344CB8AC3E}">
        <p14:creationId xmlns:p14="http://schemas.microsoft.com/office/powerpoint/2010/main" val="20514421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second speaker,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102</a:t>
            </a:fld>
            <a:endParaRPr kumimoji="1" lang="ja-JP" altLang="en-US"/>
          </a:p>
        </p:txBody>
      </p:sp>
    </p:spTree>
    <p:extLst>
      <p:ext uri="{BB962C8B-B14F-4D97-AF65-F5344CB8AC3E}">
        <p14:creationId xmlns:p14="http://schemas.microsoft.com/office/powerpoint/2010/main" val="27495591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C0AAC-98EB-CAD1-6904-D1592BE82C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ABADAD-D0EF-F7A5-FBB3-1C359E34E7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D68924-12FD-C115-CA52-9552A5C968E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F35D90C-DC90-332D-9C42-46215CFCEDCC}"/>
              </a:ext>
            </a:extLst>
          </p:cNvPr>
          <p:cNvSpPr>
            <a:spLocks noGrp="1"/>
          </p:cNvSpPr>
          <p:nvPr>
            <p:ph type="sldNum" sz="quarter" idx="5"/>
          </p:nvPr>
        </p:nvSpPr>
        <p:spPr/>
        <p:txBody>
          <a:bodyPr/>
          <a:lstStyle/>
          <a:p>
            <a:fld id="{C4B3ADA2-B807-409A-8B91-F7EB8FB07097}" type="slidenum">
              <a:rPr kumimoji="1" lang="ja-JP" altLang="en-US" smtClean="0"/>
              <a:t>103</a:t>
            </a:fld>
            <a:endParaRPr kumimoji="1" lang="ja-JP" altLang="en-US"/>
          </a:p>
        </p:txBody>
      </p:sp>
    </p:spTree>
    <p:extLst>
      <p:ext uri="{BB962C8B-B14F-4D97-AF65-F5344CB8AC3E}">
        <p14:creationId xmlns:p14="http://schemas.microsoft.com/office/powerpoint/2010/main" val="4118192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time’s up! Now, listener,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105</a:t>
            </a:fld>
            <a:endParaRPr kumimoji="1" lang="ja-JP" altLang="en-US"/>
          </a:p>
        </p:txBody>
      </p:sp>
    </p:spTree>
    <p:extLst>
      <p:ext uri="{BB962C8B-B14F-4D97-AF65-F5344CB8AC3E}">
        <p14:creationId xmlns:p14="http://schemas.microsoft.com/office/powerpoint/2010/main" val="34797490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887B-D079-8349-61FE-5D0194486C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E4586B-7431-058D-3A8C-185520E32D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9FBC4F-2213-22EC-9284-5A845D33AAA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D9504D-BEAD-F94C-8F8D-65A562EF3159}"/>
              </a:ext>
            </a:extLst>
          </p:cNvPr>
          <p:cNvSpPr>
            <a:spLocks noGrp="1"/>
          </p:cNvSpPr>
          <p:nvPr>
            <p:ph type="sldNum" sz="quarter" idx="5"/>
          </p:nvPr>
        </p:nvSpPr>
        <p:spPr/>
        <p:txBody>
          <a:bodyPr/>
          <a:lstStyle/>
          <a:p>
            <a:fld id="{C4B3ADA2-B807-409A-8B91-F7EB8FB07097}" type="slidenum">
              <a:rPr kumimoji="1" lang="ja-JP" altLang="en-US" smtClean="0"/>
              <a:t>106</a:t>
            </a:fld>
            <a:endParaRPr kumimoji="1" lang="ja-JP" altLang="en-US"/>
          </a:p>
        </p:txBody>
      </p:sp>
    </p:spTree>
    <p:extLst>
      <p:ext uri="{BB962C8B-B14F-4D97-AF65-F5344CB8AC3E}">
        <p14:creationId xmlns:p14="http://schemas.microsoft.com/office/powerpoint/2010/main" val="741825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OK, well done! Now make a new pair. Say good-bye to your partner. Move one seat to your right and make a new partner. OK, say hello to your new partner, and ask names to write down on your worksheet.</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Do </a:t>
            </a:r>
            <a:r>
              <a:rPr kumimoji="1" lang="en-US" altLang="ja-JP" sz="1200" i="1" kern="1200" dirty="0" err="1">
                <a:solidFill>
                  <a:schemeClr val="tx1"/>
                </a:solidFill>
                <a:effectLst/>
                <a:latin typeface="+mn-lt"/>
                <a:ea typeface="+mn-ea"/>
                <a:cs typeface="+mn-cs"/>
              </a:rPr>
              <a:t>Janken</a:t>
            </a:r>
            <a:r>
              <a:rPr kumimoji="1" lang="en-US" altLang="ja-JP" sz="1200" kern="1200" dirty="0">
                <a:solidFill>
                  <a:schemeClr val="tx1"/>
                </a:solidFill>
                <a:effectLst/>
                <a:latin typeface="+mn-lt"/>
                <a:ea typeface="+mn-ea"/>
                <a:cs typeface="+mn-cs"/>
              </a:rPr>
              <a:t>, and the winner will be 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speaker, tell your ideas to your partner. Ready? Go!</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108</a:t>
            </a:fld>
            <a:endParaRPr kumimoji="1" lang="ja-JP" altLang="en-US"/>
          </a:p>
        </p:txBody>
      </p:sp>
    </p:spTree>
    <p:extLst>
      <p:ext uri="{BB962C8B-B14F-4D97-AF65-F5344CB8AC3E}">
        <p14:creationId xmlns:p14="http://schemas.microsoft.com/office/powerpoint/2010/main" val="188602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B3ADA2-B807-409A-8B91-F7EB8FB07097}" type="slidenum">
              <a:rPr kumimoji="1" lang="ja-JP" altLang="en-US" smtClean="0"/>
              <a:t>9</a:t>
            </a:fld>
            <a:endParaRPr kumimoji="1" lang="ja-JP" altLang="en-US"/>
          </a:p>
        </p:txBody>
      </p:sp>
    </p:spTree>
    <p:extLst>
      <p:ext uri="{BB962C8B-B14F-4D97-AF65-F5344CB8AC3E}">
        <p14:creationId xmlns:p14="http://schemas.microsoft.com/office/powerpoint/2010/main" val="42144141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C6E5-E731-E5B5-5825-0404818313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12AA2E-D34C-7371-C630-06B4A74C85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E5156A-90D5-732C-48EA-1CDC5B9DA71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03CD3D-83CD-7E00-67E5-942847D6E0F4}"/>
              </a:ext>
            </a:extLst>
          </p:cNvPr>
          <p:cNvSpPr>
            <a:spLocks noGrp="1"/>
          </p:cNvSpPr>
          <p:nvPr>
            <p:ph type="sldNum" sz="quarter" idx="5"/>
          </p:nvPr>
        </p:nvSpPr>
        <p:spPr/>
        <p:txBody>
          <a:bodyPr/>
          <a:lstStyle/>
          <a:p>
            <a:fld id="{C4B3ADA2-B807-409A-8B91-F7EB8FB07097}" type="slidenum">
              <a:rPr kumimoji="1" lang="ja-JP" altLang="en-US" smtClean="0"/>
              <a:t>109</a:t>
            </a:fld>
            <a:endParaRPr kumimoji="1" lang="ja-JP" altLang="en-US"/>
          </a:p>
        </p:txBody>
      </p:sp>
    </p:spTree>
    <p:extLst>
      <p:ext uri="{BB962C8B-B14F-4D97-AF65-F5344CB8AC3E}">
        <p14:creationId xmlns:p14="http://schemas.microsoft.com/office/powerpoint/2010/main" val="81549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time’s up! Now, listener,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111</a:t>
            </a:fld>
            <a:endParaRPr kumimoji="1" lang="ja-JP" altLang="en-US"/>
          </a:p>
        </p:txBody>
      </p:sp>
    </p:spTree>
    <p:extLst>
      <p:ext uri="{BB962C8B-B14F-4D97-AF65-F5344CB8AC3E}">
        <p14:creationId xmlns:p14="http://schemas.microsoft.com/office/powerpoint/2010/main" val="38031063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06DA-CE85-A138-4D81-C435F5C970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400673-D8A1-9016-E3BD-541B2844D7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797F7C-1438-43E2-F0FE-DA88A06682E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70591D-201E-8023-E399-03E35DBBD700}"/>
              </a:ext>
            </a:extLst>
          </p:cNvPr>
          <p:cNvSpPr>
            <a:spLocks noGrp="1"/>
          </p:cNvSpPr>
          <p:nvPr>
            <p:ph type="sldNum" sz="quarter" idx="5"/>
          </p:nvPr>
        </p:nvSpPr>
        <p:spPr/>
        <p:txBody>
          <a:bodyPr/>
          <a:lstStyle/>
          <a:p>
            <a:fld id="{C4B3ADA2-B807-409A-8B91-F7EB8FB07097}" type="slidenum">
              <a:rPr kumimoji="1" lang="ja-JP" altLang="en-US" smtClean="0"/>
              <a:t>112</a:t>
            </a:fld>
            <a:endParaRPr kumimoji="1" lang="ja-JP" altLang="en-US"/>
          </a:p>
        </p:txBody>
      </p:sp>
    </p:spTree>
    <p:extLst>
      <p:ext uri="{BB962C8B-B14F-4D97-AF65-F5344CB8AC3E}">
        <p14:creationId xmlns:p14="http://schemas.microsoft.com/office/powerpoint/2010/main" val="11226073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switch your role. This time, the listener will be the speaker. The first speaker will be the listener.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114</a:t>
            </a:fld>
            <a:endParaRPr kumimoji="1" lang="ja-JP" altLang="en-US"/>
          </a:p>
        </p:txBody>
      </p:sp>
    </p:spTree>
    <p:extLst>
      <p:ext uri="{BB962C8B-B14F-4D97-AF65-F5344CB8AC3E}">
        <p14:creationId xmlns:p14="http://schemas.microsoft.com/office/powerpoint/2010/main" val="18112512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second speaker,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115</a:t>
            </a:fld>
            <a:endParaRPr kumimoji="1" lang="ja-JP" altLang="en-US"/>
          </a:p>
        </p:txBody>
      </p:sp>
    </p:spTree>
    <p:extLst>
      <p:ext uri="{BB962C8B-B14F-4D97-AF65-F5344CB8AC3E}">
        <p14:creationId xmlns:p14="http://schemas.microsoft.com/office/powerpoint/2010/main" val="14448305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18EB8-9C3E-3923-A884-1083217053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E58820-948D-9C68-CABB-D042340999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A46269-A4DD-012B-8E91-A052E00AA0A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F46608C-9FBA-44A7-5C2E-946C06AE7418}"/>
              </a:ext>
            </a:extLst>
          </p:cNvPr>
          <p:cNvSpPr>
            <a:spLocks noGrp="1"/>
          </p:cNvSpPr>
          <p:nvPr>
            <p:ph type="sldNum" sz="quarter" idx="5"/>
          </p:nvPr>
        </p:nvSpPr>
        <p:spPr/>
        <p:txBody>
          <a:bodyPr/>
          <a:lstStyle/>
          <a:p>
            <a:fld id="{C4B3ADA2-B807-409A-8B91-F7EB8FB07097}" type="slidenum">
              <a:rPr kumimoji="1" lang="ja-JP" altLang="en-US" smtClean="0"/>
              <a:t>116</a:t>
            </a:fld>
            <a:endParaRPr kumimoji="1" lang="ja-JP" altLang="en-US"/>
          </a:p>
        </p:txBody>
      </p:sp>
    </p:spTree>
    <p:extLst>
      <p:ext uri="{BB962C8B-B14F-4D97-AF65-F5344CB8AC3E}">
        <p14:creationId xmlns:p14="http://schemas.microsoft.com/office/powerpoint/2010/main" val="18667220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time’s up! Now, listener,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118</a:t>
            </a:fld>
            <a:endParaRPr kumimoji="1" lang="ja-JP" altLang="en-US"/>
          </a:p>
        </p:txBody>
      </p:sp>
    </p:spTree>
    <p:extLst>
      <p:ext uri="{BB962C8B-B14F-4D97-AF65-F5344CB8AC3E}">
        <p14:creationId xmlns:p14="http://schemas.microsoft.com/office/powerpoint/2010/main" val="189451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6982-38AD-2118-2B01-4AE1A7048D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7C813B-607D-A787-2FA1-858C0CC164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5CDACB-7937-8C46-71FF-F1B7DDB5016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BB52CFC-DEA3-B5B3-C901-BD418D6CE7CC}"/>
              </a:ext>
            </a:extLst>
          </p:cNvPr>
          <p:cNvSpPr>
            <a:spLocks noGrp="1"/>
          </p:cNvSpPr>
          <p:nvPr>
            <p:ph type="sldNum" sz="quarter" idx="5"/>
          </p:nvPr>
        </p:nvSpPr>
        <p:spPr/>
        <p:txBody>
          <a:bodyPr/>
          <a:lstStyle/>
          <a:p>
            <a:fld id="{C4B3ADA2-B807-409A-8B91-F7EB8FB07097}" type="slidenum">
              <a:rPr kumimoji="1" lang="ja-JP" altLang="en-US" smtClean="0"/>
              <a:t>119</a:t>
            </a:fld>
            <a:endParaRPr kumimoji="1" lang="ja-JP" altLang="en-US"/>
          </a:p>
        </p:txBody>
      </p:sp>
    </p:spTree>
    <p:extLst>
      <p:ext uri="{BB962C8B-B14F-4D97-AF65-F5344CB8AC3E}">
        <p14:creationId xmlns:p14="http://schemas.microsoft.com/office/powerpoint/2010/main" val="27364685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you learned a lot of ideas from your partners. Here, I’d like you to know more information. Please have a look at your worksheet, page 9.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Next session is skimming. Skimming is similar to scanning, but skimming means reading very fast and understand the main idea of the passage.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Now, read the news article “Google’s Emissions on the Rise” and answer the following question.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Question, “Why are Google’s greenhouse-gas emissions increasing?”</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Read the article very fast, and find the answer for the question. </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4650434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You have 3 minutes. Ready? Go!</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122</a:t>
            </a:fld>
            <a:endParaRPr kumimoji="1" lang="ja-JP" altLang="en-US"/>
          </a:p>
        </p:txBody>
      </p:sp>
    </p:spTree>
    <p:extLst>
      <p:ext uri="{BB962C8B-B14F-4D97-AF65-F5344CB8AC3E}">
        <p14:creationId xmlns:p14="http://schemas.microsoft.com/office/powerpoint/2010/main" val="108048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5FF30-DE36-148C-4943-858D914EC1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EA139F-432D-23C2-D773-97682D6B71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451C46-302A-289C-F3FE-351C77B6FFB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974267-D19A-174F-C477-8F21817C0F95}"/>
              </a:ext>
            </a:extLst>
          </p:cNvPr>
          <p:cNvSpPr>
            <a:spLocks noGrp="1"/>
          </p:cNvSpPr>
          <p:nvPr>
            <p:ph type="sldNum" sz="quarter" idx="5"/>
          </p:nvPr>
        </p:nvSpPr>
        <p:spPr/>
        <p:txBody>
          <a:bodyPr/>
          <a:lstStyle/>
          <a:p>
            <a:fld id="{C4B3ADA2-B807-409A-8B91-F7EB8FB07097}" type="slidenum">
              <a:rPr kumimoji="1" lang="ja-JP" altLang="en-US" smtClean="0"/>
              <a:t>12</a:t>
            </a:fld>
            <a:endParaRPr kumimoji="1" lang="ja-JP" altLang="en-US"/>
          </a:p>
        </p:txBody>
      </p:sp>
    </p:spTree>
    <p:extLst>
      <p:ext uri="{BB962C8B-B14F-4D97-AF65-F5344CB8AC3E}">
        <p14:creationId xmlns:p14="http://schemas.microsoft.com/office/powerpoint/2010/main" val="27427081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OK, now share your ideas with your group members.</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125</a:t>
            </a:fld>
            <a:endParaRPr kumimoji="1" lang="ja-JP" altLang="en-US"/>
          </a:p>
        </p:txBody>
      </p:sp>
    </p:spTree>
    <p:extLst>
      <p:ext uri="{BB962C8B-B14F-4D97-AF65-F5344CB8AC3E}">
        <p14:creationId xmlns:p14="http://schemas.microsoft.com/office/powerpoint/2010/main" val="636656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OK, now let’s share your ideas with the whole class. Why are Google’s greenhouse-gas emissions increasing?</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Because their AI systems need a lot of computers to run them.</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Google wanted to cut down the greenhouse-gas emissions, but they gave up, because AI needs a lot of computers and a lot of computers use a large amount of electricity. It is not good for our environment. So, we can say that generative AI can affect our environment. As you can see at the bottom of the article, this article was published on July 4</a:t>
            </a:r>
            <a:r>
              <a:rPr kumimoji="1" lang="en-US" altLang="ja-JP" sz="1200" kern="1200" baseline="30000" dirty="0">
                <a:solidFill>
                  <a:schemeClr val="tx1"/>
                </a:solidFill>
                <a:effectLst/>
                <a:latin typeface="+mn-lt"/>
                <a:ea typeface="+mn-ea"/>
                <a:cs typeface="+mn-cs"/>
              </a:rPr>
              <a:t>th </a:t>
            </a:r>
            <a:r>
              <a:rPr kumimoji="1" lang="en-US" altLang="ja-JP" sz="1200" kern="1200" dirty="0">
                <a:solidFill>
                  <a:schemeClr val="tx1"/>
                </a:solidFill>
                <a:effectLst/>
                <a:latin typeface="+mn-lt"/>
                <a:ea typeface="+mn-ea"/>
                <a:cs typeface="+mn-cs"/>
              </a:rPr>
              <a:t>2024. Maybe, we will find more problems from now on. We have to think about the solution for these new problems as well.</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126</a:t>
            </a:fld>
            <a:endParaRPr kumimoji="1" lang="ja-JP" altLang="en-US"/>
          </a:p>
        </p:txBody>
      </p:sp>
    </p:spTree>
    <p:extLst>
      <p:ext uri="{BB962C8B-B14F-4D97-AF65-F5344CB8AC3E}">
        <p14:creationId xmlns:p14="http://schemas.microsoft.com/office/powerpoint/2010/main" val="10350848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let’s move on to the final session, writing an essay and Reflection. Please have a look at your handout, page 10.</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Write an essay about what knowledge or skills are important to live in the future with generative AI, the reason, and what you will do to get the knowledge or skills.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Within the essay, include comments about what you thought through the lesson or what you thought when you listened to the ideas of other students.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You learned the generative AI can do a lot of things for us, but at the same time, it has a negative side. So you need to get new knowledge or skills. Also, you talked with students from other school, and got new ideas. When you listened to new ideas, your idea might have changed. I think it’s OK. That means, by getting new ideas, your idea became better. I want you to think how new ideas from your friends or the lesson have affected your thought. I’ll give you 15 minutes. Ready? Go!</a:t>
            </a:r>
            <a:br>
              <a:rPr kumimoji="1" lang="en-US" altLang="ja-JP" sz="1200" kern="1200" dirty="0">
                <a:solidFill>
                  <a:schemeClr val="tx1"/>
                </a:solidFill>
                <a:effectLst/>
                <a:latin typeface="+mn-lt"/>
                <a:ea typeface="+mn-ea"/>
                <a:cs typeface="+mn-cs"/>
              </a:rPr>
            </a:br>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127</a:t>
            </a:fld>
            <a:endParaRPr kumimoji="1" lang="ja-JP" altLang="en-US"/>
          </a:p>
        </p:txBody>
      </p:sp>
    </p:spTree>
    <p:extLst>
      <p:ext uri="{BB962C8B-B14F-4D97-AF65-F5344CB8AC3E}">
        <p14:creationId xmlns:p14="http://schemas.microsoft.com/office/powerpoint/2010/main" val="35155428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OK, time’s up! Thank you for your participation. We really had a good time with you! Thank you! To summarize, Sato sensei will give you wonderful comments.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Thanks to Sato sensei, </a:t>
            </a:r>
            <a:r>
              <a:rPr kumimoji="1" lang="en-US" altLang="ja-JP" sz="1200" kern="1200">
                <a:solidFill>
                  <a:schemeClr val="tx1"/>
                </a:solidFill>
                <a:effectLst/>
                <a:latin typeface="+mn-lt"/>
                <a:ea typeface="+mn-ea"/>
                <a:cs typeface="+mn-cs"/>
              </a:rPr>
              <a:t>and you, </a:t>
            </a:r>
            <a:r>
              <a:rPr kumimoji="1" lang="en-US" altLang="ja-JP" sz="1200" kern="1200" dirty="0">
                <a:solidFill>
                  <a:schemeClr val="tx1"/>
                </a:solidFill>
                <a:effectLst/>
                <a:latin typeface="+mn-lt"/>
                <a:ea typeface="+mn-ea"/>
                <a:cs typeface="+mn-cs"/>
              </a:rPr>
              <a:t>I enjoyed today’s lesson. I’m sure we cannot live alone. We must help each other to make the world better. From now on, you will find a lot of difficult problems which do not have only one correct answer. To solve such problems, you must cooperate with other people. Working in a team is very important, and to do that, think about the feelings of other people. We hope you will make a wonderful future with your friends! That’s all for today. Thank you very much!</a:t>
            </a:r>
            <a:endParaRPr kumimoji="1" lang="ja-JP" altLang="ja-JP"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96679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5FAE-F018-7C07-5E92-B43FD9AADD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FF2B6D-B177-A462-41F2-1788E73DBD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34B60A-92C5-F42E-A16D-78087024FA7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8549ED-F885-2FF1-F1B7-BFBAE4C8F705}"/>
              </a:ext>
            </a:extLst>
          </p:cNvPr>
          <p:cNvSpPr>
            <a:spLocks noGrp="1"/>
          </p:cNvSpPr>
          <p:nvPr>
            <p:ph type="sldNum" sz="quarter" idx="5"/>
          </p:nvPr>
        </p:nvSpPr>
        <p:spPr/>
        <p:txBody>
          <a:bodyPr/>
          <a:lstStyle/>
          <a:p>
            <a:fld id="{C4B3ADA2-B807-409A-8B91-F7EB8FB07097}" type="slidenum">
              <a:rPr kumimoji="1" lang="ja-JP" altLang="en-US" smtClean="0"/>
              <a:t>15</a:t>
            </a:fld>
            <a:endParaRPr kumimoji="1" lang="ja-JP" altLang="en-US"/>
          </a:p>
        </p:txBody>
      </p:sp>
    </p:spTree>
    <p:extLst>
      <p:ext uri="{BB962C8B-B14F-4D97-AF65-F5344CB8AC3E}">
        <p14:creationId xmlns:p14="http://schemas.microsoft.com/office/powerpoint/2010/main" val="102194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16449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062854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922352"/>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815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5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934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28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924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57150" y="-5715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11372409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2881556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25CC8E-2FA8-46D5-A1C3-2D6CECAB0332}" type="datetimeFigureOut">
              <a:rPr kumimoji="1" lang="ja-JP" altLang="en-US" smtClean="0"/>
              <a:t>2026/1/8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197B46-44A4-43E8-9A04-0F59FA8462C4}" type="slidenum">
              <a:rPr kumimoji="1" lang="ja-JP" altLang="en-US" smtClean="0"/>
              <a:t>‹#›</a:t>
            </a:fld>
            <a:endParaRPr kumimoji="1" lang="ja-JP" altLang="en-US"/>
          </a:p>
        </p:txBody>
      </p:sp>
    </p:spTree>
    <p:extLst>
      <p:ext uri="{BB962C8B-B14F-4D97-AF65-F5344CB8AC3E}">
        <p14:creationId xmlns:p14="http://schemas.microsoft.com/office/powerpoint/2010/main" val="317693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1170185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2059233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1756308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2354157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18067797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8203962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472613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spTree>
    <p:extLst>
      <p:ext uri="{BB962C8B-B14F-4D97-AF65-F5344CB8AC3E}">
        <p14:creationId xmlns:p14="http://schemas.microsoft.com/office/powerpoint/2010/main" val="1288273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94165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50556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87098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57362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8785295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79792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9444490"/>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1/8/2026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67955928"/>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8" r:id="rId13"/>
    <p:sldLayoutId id="2147483739" r:id="rId14"/>
    <p:sldLayoutId id="2147483740" r:id="rId15"/>
    <p:sldLayoutId id="2147483741" r:id="rId16"/>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07880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4.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5.xml"/></Relationships>
</file>

<file path=ppt/slides/_rels/slide103.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7.xml"/></Relationships>
</file>

<file path=ppt/slides/_rels/slide106.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68.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9.xml"/></Relationships>
</file>

<file path=ppt/slides/_rels/slide109.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70.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71.xml"/></Relationships>
</file>

<file path=ppt/slides/_rels/slide11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72.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73.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74.xml"/></Relationships>
</file>

<file path=ppt/slides/_rels/slide116.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75.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76.xml"/></Relationships>
</file>

<file path=ppt/slides/_rels/slide119.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79.xml"/></Relationships>
</file>

<file path=ppt/slides/_rels/slide123.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40.xml"/></Relationships>
</file>

<file path=ppt/slides/_rels/slide66.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42.xml"/></Relationships>
</file>

<file path=ppt/slides/_rels/slide69.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43.xml"/></Relationships>
</file>

<file path=ppt/slides/_rels/slide7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48.xml"/></Relationships>
</file>

<file path=ppt/slides/_rels/slide78.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51.xml"/></Relationships>
</file>

<file path=ppt/slides/_rels/slide83.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53.xml"/></Relationships>
</file>

<file path=ppt/slides/_rels/slide86.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55.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56.xml"/></Relationships>
</file>

<file path=ppt/slides/_rels/slide9.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90.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58.xml"/></Relationships>
</file>

<file path=ppt/slides/_rels/slide93.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0.xml"/></Relationships>
</file>

<file path=ppt/slides/_rels/slide96.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62.xml"/></Relationships>
</file>

<file path=ppt/slides/_rels/slide99.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audio" Target="../media/media3.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292031" y="1217513"/>
            <a:ext cx="6179939" cy="2365772"/>
          </a:xfrm>
          <a:prstGeom prst="rect">
            <a:avLst/>
          </a:prstGeom>
          <a:noFill/>
          <a:ln/>
        </p:spPr>
        <p:txBody>
          <a:bodyPr wrap="square" lIns="0" tIns="0" rIns="0" bIns="0" rtlCol="0" anchor="t"/>
          <a:lstStyle/>
          <a:p>
            <a:pPr defTabSz="761970">
              <a:lnSpc>
                <a:spcPts val="6208"/>
              </a:lnSpc>
            </a:pPr>
            <a:r>
              <a:rPr kumimoji="1" lang="en-US" sz="4000" b="1" dirty="0">
                <a:solidFill>
                  <a:srgbClr val="66FFFF"/>
                </a:solidFill>
                <a:latin typeface="Arial" panose="020B0604020202020204" pitchFamily="34" charset="0"/>
                <a:ea typeface="Spline Sans Bold" pitchFamily="34" charset="-122"/>
                <a:cs typeface="Arial" panose="020B0604020202020204" pitchFamily="34" charset="0"/>
              </a:rPr>
              <a:t>Subject-Specific Inquiry Special Program</a:t>
            </a:r>
            <a:endParaRPr kumimoji="1" lang="en-US" sz="4000" dirty="0">
              <a:solidFill>
                <a:srgbClr val="66FFFF"/>
              </a:solidFill>
              <a:latin typeface="Arial" panose="020B0604020202020204" pitchFamily="34" charset="0"/>
              <a:cs typeface="Arial" panose="020B0604020202020204" pitchFamily="34" charset="0"/>
            </a:endParaRPr>
          </a:p>
        </p:txBody>
      </p:sp>
      <p:sp>
        <p:nvSpPr>
          <p:cNvPr id="4" name="Text 1"/>
          <p:cNvSpPr/>
          <p:nvPr/>
        </p:nvSpPr>
        <p:spPr>
          <a:xfrm>
            <a:off x="5292031" y="577156"/>
            <a:ext cx="6179939" cy="329208"/>
          </a:xfrm>
          <a:prstGeom prst="rect">
            <a:avLst/>
          </a:prstGeom>
          <a:noFill/>
          <a:ln/>
        </p:spPr>
        <p:txBody>
          <a:bodyPr wrap="none" lIns="0" tIns="0" rIns="0" bIns="0" rtlCol="0" anchor="t"/>
          <a:lstStyle/>
          <a:p>
            <a:pPr defTabSz="761970">
              <a:lnSpc>
                <a:spcPts val="2583"/>
              </a:lnSpc>
            </a:pPr>
            <a:r>
              <a:rPr kumimoji="1" lang="en-US" sz="3000" b="1" dirty="0">
                <a:latin typeface="Arial" panose="020B0604020202020204" pitchFamily="34" charset="0"/>
                <a:ea typeface="Barlow" pitchFamily="34" charset="-122"/>
                <a:cs typeface="Arial" panose="020B0604020202020204" pitchFamily="34" charset="0"/>
              </a:rPr>
              <a:t>2025/12/20</a:t>
            </a:r>
            <a:endParaRPr kumimoji="1" lang="en-US" sz="3000" b="1" dirty="0">
              <a:latin typeface="Arial" panose="020B0604020202020204" pitchFamily="34" charset="0"/>
              <a:cs typeface="Arial" panose="020B0604020202020204" pitchFamily="34" charset="0"/>
            </a:endParaRPr>
          </a:p>
        </p:txBody>
      </p:sp>
      <p:sp>
        <p:nvSpPr>
          <p:cNvPr id="9" name="Text 5"/>
          <p:cNvSpPr/>
          <p:nvPr/>
        </p:nvSpPr>
        <p:spPr>
          <a:xfrm>
            <a:off x="6045749" y="4273827"/>
            <a:ext cx="5906056" cy="2299006"/>
          </a:xfrm>
          <a:prstGeom prst="rect">
            <a:avLst/>
          </a:prstGeom>
          <a:noFill/>
          <a:ln/>
        </p:spPr>
        <p:txBody>
          <a:bodyPr wrap="none" lIns="0" tIns="0" rIns="0" bIns="0" rtlCol="0" anchor="t"/>
          <a:lstStyle/>
          <a:p>
            <a:pPr defTabSz="761970">
              <a:lnSpc>
                <a:spcPts val="2833"/>
              </a:lnSpc>
            </a:pPr>
            <a:r>
              <a:rPr kumimoji="1" lang="en-US" sz="3000" b="1" dirty="0">
                <a:solidFill>
                  <a:srgbClr val="E0E4E6"/>
                </a:solidFill>
                <a:latin typeface="Arial" panose="020B0604020202020204" pitchFamily="34" charset="0"/>
                <a:ea typeface="Barlow Bold" pitchFamily="34" charset="-122"/>
                <a:cs typeface="Arial" panose="020B0604020202020204" pitchFamily="34" charset="0"/>
              </a:rPr>
              <a:t>Yuko Yamasaki</a:t>
            </a:r>
          </a:p>
          <a:p>
            <a:pPr algn="r" defTabSz="761970">
              <a:lnSpc>
                <a:spcPts val="2833"/>
              </a:lnSpc>
            </a:pP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(Oita Hofu</a:t>
            </a:r>
            <a:r>
              <a:rPr kumimoji="1" lang="en-US" altLang="ja-JP" sz="2333" b="1" dirty="0">
                <a:solidFill>
                  <a:srgbClr val="E0E4E6"/>
                </a:solidFill>
                <a:latin typeface="Arial" panose="020B0604020202020204" pitchFamily="34" charset="0"/>
                <a:ea typeface="Barlow Bold" pitchFamily="34" charset="-122"/>
                <a:cs typeface="Arial" panose="020B0604020202020204" pitchFamily="34" charset="0"/>
              </a:rPr>
              <a:t> High School</a:t>
            </a: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a:t>
            </a:r>
          </a:p>
          <a:p>
            <a:pPr defTabSz="761970">
              <a:lnSpc>
                <a:spcPts val="2833"/>
              </a:lnSpc>
            </a:pPr>
            <a:endParaRPr kumimoji="1" lang="en-US" sz="3000" b="1" dirty="0">
              <a:solidFill>
                <a:srgbClr val="E0E4E6"/>
              </a:solidFill>
              <a:latin typeface="Arial" panose="020B0604020202020204" pitchFamily="34" charset="0"/>
              <a:ea typeface="Barlow Bold" pitchFamily="34" charset="-122"/>
              <a:cs typeface="Arial" panose="020B0604020202020204" pitchFamily="34" charset="0"/>
            </a:endParaRPr>
          </a:p>
          <a:p>
            <a:pPr defTabSz="761970">
              <a:lnSpc>
                <a:spcPts val="2833"/>
              </a:lnSpc>
            </a:pPr>
            <a:r>
              <a:rPr kumimoji="1" lang="en-US" sz="3000" b="1" dirty="0">
                <a:solidFill>
                  <a:srgbClr val="E0E4E6"/>
                </a:solidFill>
                <a:latin typeface="Arial" panose="020B0604020202020204" pitchFamily="34" charset="0"/>
                <a:ea typeface="Barlow Bold" pitchFamily="34" charset="-122"/>
                <a:cs typeface="Arial" panose="020B0604020202020204" pitchFamily="34" charset="0"/>
              </a:rPr>
              <a:t>Hiroaki Miura</a:t>
            </a:r>
          </a:p>
          <a:p>
            <a:pPr defTabSz="761970">
              <a:lnSpc>
                <a:spcPts val="2833"/>
              </a:lnSpc>
            </a:pPr>
            <a:endParaRPr kumimoji="1" lang="en-US" sz="3000" b="1" dirty="0">
              <a:solidFill>
                <a:srgbClr val="E0E4E6"/>
              </a:solidFill>
              <a:latin typeface="Arial" panose="020B0604020202020204" pitchFamily="34" charset="0"/>
              <a:ea typeface="Barlow Bold" pitchFamily="34" charset="-122"/>
              <a:cs typeface="Arial" panose="020B0604020202020204" pitchFamily="34" charset="0"/>
            </a:endParaRPr>
          </a:p>
          <a:p>
            <a:pPr algn="r" defTabSz="761970">
              <a:lnSpc>
                <a:spcPts val="2833"/>
              </a:lnSpc>
            </a:pP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(Oita Prefectural Board of Education</a:t>
            </a:r>
          </a:p>
          <a:p>
            <a:pPr algn="r" defTabSz="761970">
              <a:lnSpc>
                <a:spcPts val="2833"/>
              </a:lnSpc>
            </a:pP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Oita TEC)</a:t>
            </a:r>
            <a:endParaRPr kumimoji="1" lang="en-US" sz="2333" dirty="0">
              <a:solidFill>
                <a:prstClr val="black"/>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6A5DE7EC-8198-C508-7FDA-9579973C4A7A}"/>
              </a:ext>
            </a:extLst>
          </p:cNvPr>
          <p:cNvPicPr>
            <a:picLocks noChangeAspect="1"/>
          </p:cNvPicPr>
          <p:nvPr/>
        </p:nvPicPr>
        <p:blipFill>
          <a:blip r:embed="rId3">
            <a:extLst>
              <a:ext uri="{28A0092B-C50C-407E-A947-70E740481C1C}">
                <a14:useLocalDpi xmlns:a14="http://schemas.microsoft.com/office/drawing/2010/main" val="0"/>
              </a:ext>
            </a:extLst>
          </a:blip>
          <a:srcRect l="18290" r="50000"/>
          <a:stretch/>
        </p:blipFill>
        <p:spPr>
          <a:xfrm>
            <a:off x="0" y="0"/>
            <a:ext cx="4572000" cy="6858000"/>
          </a:xfrm>
          <a:prstGeom prst="rect">
            <a:avLst/>
          </a:prstGeom>
        </p:spPr>
      </p:pic>
      <p:sp>
        <p:nvSpPr>
          <p:cNvPr id="6" name="正方形/長方形 5">
            <a:extLst>
              <a:ext uri="{FF2B5EF4-FFF2-40B4-BE49-F238E27FC236}">
                <a16:creationId xmlns:a16="http://schemas.microsoft.com/office/drawing/2014/main" id="{97ADC3B0-969E-37A8-4E10-B4F904FB377F}"/>
              </a:ext>
            </a:extLst>
          </p:cNvPr>
          <p:cNvSpPr/>
          <p:nvPr/>
        </p:nvSpPr>
        <p:spPr>
          <a:xfrm>
            <a:off x="0" y="0"/>
            <a:ext cx="4572000" cy="6858000"/>
          </a:xfrm>
          <a:prstGeom prst="rect">
            <a:avLst/>
          </a:prstGeom>
          <a:solidFill>
            <a:schemeClr val="accent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57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694304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C1D3-D23B-9CB3-891F-62A091FA934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45C5B74-96D9-66BD-E247-FFD73BFE062A}"/>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56D3CBC-92EC-F8DF-E085-DC1ED6CCA1B5}"/>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CE221B37-461A-0981-1C6C-20BF2F1389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304927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E99A-4F87-53A6-51AF-FE84FA5659E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75542F2-F176-5F0B-5CDC-54C0FEFFCDB9}"/>
              </a:ext>
            </a:extLst>
          </p:cNvPr>
          <p:cNvSpPr/>
          <p:nvPr/>
        </p:nvSpPr>
        <p:spPr>
          <a:xfrm>
            <a:off x="0" y="0"/>
            <a:ext cx="12192000" cy="6858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AABD2B9-8A2E-8BDD-914D-5EC67C0034E2}"/>
              </a:ext>
            </a:extLst>
          </p:cNvPr>
          <p:cNvSpPr txBox="1"/>
          <p:nvPr/>
        </p:nvSpPr>
        <p:spPr>
          <a:xfrm>
            <a:off x="906596" y="1893503"/>
            <a:ext cx="10378807" cy="2662267"/>
          </a:xfrm>
          <a:prstGeom prst="rect">
            <a:avLst/>
          </a:prstGeom>
          <a:solidFill>
            <a:srgbClr val="FFFF00"/>
          </a:solidFill>
        </p:spPr>
        <p:txBody>
          <a:bodyPr wrap="square" rtlCol="0">
            <a:spAutoFit/>
          </a:bodyPr>
          <a:lstStyle/>
          <a:p>
            <a:pPr algn="ctr" defTabSz="914353">
              <a:defRPr/>
            </a:pPr>
            <a:r>
              <a:rPr lang="en-US" altLang="ja-JP" sz="167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SWITCH</a:t>
            </a:r>
            <a:endParaRPr lang="ja-JP" altLang="en-US" sz="138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7BF7109D-FDB1-9BBF-AC38-5D2947230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022250809"/>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②</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526300866"/>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B4594-2EF2-16B7-8A1F-6AF783527A8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A9B631-0331-1CAF-ABCA-AB95569EC768}"/>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929761CE-FD98-A491-D50C-0F75A3896EAE}"/>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99DBCFA8-87C2-AAA0-EDBD-08EF3A8E5A41}"/>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43171CF0-7052-71D9-FBFE-D8F9EC4D738F}"/>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E422325F-D25D-B28C-FF66-8BCA18AD972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3DA4ADAC-15A3-D621-5586-91E6887F1CC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416665877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5FE0-B3E3-D727-1385-307CCB0ABE4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984E65D-4D67-2633-79C1-F3D8418E004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FF3BCA5-8DAE-EFA5-9CBE-5327F2E7717D}"/>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2118ADA7-F35E-54EB-D8F8-9A24E67ED5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002886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591268254"/>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914B-3703-2483-87BC-5019C01B8BA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3A3402F-D89B-0FDC-6573-F4D71A553814}"/>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A1BE6EDC-147D-F33C-05F5-8C79206328A9}"/>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A7F0D180-4F8C-829A-C7E4-24CF38EE4134}"/>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E8755A72-514F-453A-3F54-F4B2DE3195F2}"/>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A52BE724-B518-F6AD-94AB-AB18E730203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87DF8CC-116B-37AB-5CE0-01DC022CA2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29500" y="-890680"/>
            <a:ext cx="812775" cy="812775"/>
          </a:xfrm>
          <a:prstGeom prst="rect">
            <a:avLst/>
          </a:prstGeom>
        </p:spPr>
      </p:pic>
    </p:spTree>
    <p:extLst>
      <p:ext uri="{BB962C8B-B14F-4D97-AF65-F5344CB8AC3E}">
        <p14:creationId xmlns:p14="http://schemas.microsoft.com/office/powerpoint/2010/main" val="31476676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75A93-EADB-5AAD-0E40-A500062F876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7014C6-43FF-A4D5-1A6D-ADBED5C6CA90}"/>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1D68CD6-441D-8FD0-6350-B015553B63BC}"/>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1D618DAB-7E4B-6B7D-C092-8A691221A9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290327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③</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221814927"/>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87743-19E4-4CDB-F5B6-CDF3DAF31A9E}"/>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69ACD82-3014-A0E7-7F42-AF03935ABD20}"/>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CB697E06-B8E8-7ABD-AD0A-470BA6CFD1F5}"/>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00BAC559-55E6-EDD0-FD35-80412A50B41F}"/>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BF1C34E6-4D7C-62D2-DC7F-B322C4A05131}"/>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FF611EEE-4135-D262-3049-7D8709A8462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F7080159-D106-239E-7322-4FE3A80926A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63690378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163782" y="1842705"/>
            <a:ext cx="9670328" cy="3046988"/>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2</a:t>
            </a:r>
            <a:r>
              <a:rPr lang="en-US" altLang="ja-JP" sz="9600" b="1" baseline="30000" dirty="0">
                <a:latin typeface="Arial Black" panose="020B0604020202020204" pitchFamily="34" charset="0"/>
                <a:ea typeface="游ゴシック" panose="020B0400000000000000" pitchFamily="34" charset="-128"/>
                <a:cs typeface="Arial Black" panose="020B0604020202020204" pitchFamily="34" charset="0"/>
              </a:rPr>
              <a:t>nd</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 Speaker</a:t>
            </a:r>
          </a:p>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Ready</a:t>
            </a:r>
            <a:r>
              <a:rPr lang="en-US" altLang="ja-JP" sz="96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96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312092186"/>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1E2D0-5B15-BDC9-0C13-70655C67FB9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9553B-D832-704A-D73B-7AA95711A2A6}"/>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082FF1B-DAA4-E4AF-07AE-F87A07BC300C}"/>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424A553-1A1D-CA92-B25B-0A63C5D010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528576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202894272"/>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A258A-522E-4AFC-81F6-FB9DCB9E4E4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BD5B6D8-1A60-529F-6A85-96921041A2F2}"/>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5B8C9EFF-2418-AA5D-FD93-C200348B4076}"/>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B4BCCE97-6313-9FD0-B78C-5CB61787E54F}"/>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F7ECD0F4-4B05-6A4C-559E-384063A43D99}"/>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D8E0DC5C-67B5-2A2A-6EE3-203325458B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F247B78F-4C76-CD87-0C90-49D55250408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29500" y="-890680"/>
            <a:ext cx="812775" cy="812775"/>
          </a:xfrm>
          <a:prstGeom prst="rect">
            <a:avLst/>
          </a:prstGeom>
        </p:spPr>
      </p:pic>
    </p:spTree>
    <p:extLst>
      <p:ext uri="{BB962C8B-B14F-4D97-AF65-F5344CB8AC3E}">
        <p14:creationId xmlns:p14="http://schemas.microsoft.com/office/powerpoint/2010/main" val="143656741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6EE3-9FD7-95D6-609E-E9D43E7BA46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95F3A2-54DE-B056-0BE9-F6ED274BB201}"/>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01E3003-BDF3-1E96-BE1B-E96DBE43F627}"/>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C4C1B3E-676A-65D1-150F-8CC8DE58B5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772388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E99A-4F87-53A6-51AF-FE84FA5659E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75542F2-F176-5F0B-5CDC-54C0FEFFCDB9}"/>
              </a:ext>
            </a:extLst>
          </p:cNvPr>
          <p:cNvSpPr/>
          <p:nvPr/>
        </p:nvSpPr>
        <p:spPr>
          <a:xfrm>
            <a:off x="0" y="0"/>
            <a:ext cx="12192000" cy="6858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AABD2B9-8A2E-8BDD-914D-5EC67C0034E2}"/>
              </a:ext>
            </a:extLst>
          </p:cNvPr>
          <p:cNvSpPr txBox="1"/>
          <p:nvPr/>
        </p:nvSpPr>
        <p:spPr>
          <a:xfrm>
            <a:off x="906596" y="1893503"/>
            <a:ext cx="10378807" cy="2662267"/>
          </a:xfrm>
          <a:prstGeom prst="rect">
            <a:avLst/>
          </a:prstGeom>
          <a:solidFill>
            <a:srgbClr val="FFFF00"/>
          </a:solidFill>
        </p:spPr>
        <p:txBody>
          <a:bodyPr wrap="square" rtlCol="0">
            <a:spAutoFit/>
          </a:bodyPr>
          <a:lstStyle/>
          <a:p>
            <a:pPr algn="ctr" defTabSz="914353">
              <a:defRPr/>
            </a:pPr>
            <a:r>
              <a:rPr lang="en-US" altLang="ja-JP" sz="167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SWITCH</a:t>
            </a:r>
            <a:endParaRPr lang="ja-JP" altLang="en-US" sz="138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7BF7109D-FDB1-9BBF-AC38-5D2947230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061579983"/>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③</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175375032"/>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AF44C-96DA-B3C9-1355-E1F440EC627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213F9B1-0138-956B-3E6C-347B2F0F1F22}"/>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71B4E0B5-CDE2-2377-8D2D-B6DA69ED85A3}"/>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496952B9-A97A-2DD5-5871-8995126AF1AA}"/>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78B49249-238F-8498-E216-7B08C3664A9B}"/>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B7F6599C-20EF-DDC2-84BB-30FBDBC5800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BD610BE0-A175-85FF-7EC0-3DCF5508208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77489949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34835-B7E2-6AC5-A046-E20B3CE93DC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D6696B-4921-9FD0-DBAA-40BC0451CAA0}"/>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B4F0107-3DE8-B328-80C4-124A7BE874D1}"/>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CCC49167-EE40-A555-D20D-C573907283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039561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989353764"/>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DC267-7E36-DC1E-C849-66EF2A77B9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88E41FA-5D80-3AA3-8F6A-14CB80E61993}"/>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0AFBF227-AC23-D762-1D99-EE4C7A32D0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9063BDA3-B507-DBE4-2B15-33FEF0C43D38}"/>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1ECB1DF7-5DEC-DD88-8D81-009C2AAF6A66}"/>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12D346A3-D424-890F-04D6-F3443A4B86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93E65B66-F268-A625-61C7-CE6ABF55B27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29500" y="-890680"/>
            <a:ext cx="812775" cy="812775"/>
          </a:xfrm>
          <a:prstGeom prst="rect">
            <a:avLst/>
          </a:prstGeom>
        </p:spPr>
      </p:pic>
    </p:spTree>
    <p:extLst>
      <p:ext uri="{BB962C8B-B14F-4D97-AF65-F5344CB8AC3E}">
        <p14:creationId xmlns:p14="http://schemas.microsoft.com/office/powerpoint/2010/main" val="190948876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EB87-7514-016A-42D5-59DFB62E409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13B75A-4C5F-FDD4-56E1-8EB85BBF44FD}"/>
              </a:ext>
            </a:extLst>
          </p:cNvPr>
          <p:cNvSpPr>
            <a:spLocks noGrp="1"/>
          </p:cNvSpPr>
          <p:nvPr>
            <p:ph idx="1"/>
          </p:nvPr>
        </p:nvSpPr>
        <p:spPr>
          <a:xfrm>
            <a:off x="187" y="105"/>
            <a:ext cx="12309905" cy="6857790"/>
          </a:xfrm>
          <a:solidFill>
            <a:schemeClr val="bg1"/>
          </a:solidFill>
        </p:spPr>
        <p:txBody>
          <a:bodyPr>
            <a:noAutofit/>
          </a:bodyPr>
          <a:lstStyle/>
          <a:p>
            <a:pPr marL="0" indent="0" algn="ctr">
              <a:lnSpc>
                <a:spcPct val="100000"/>
              </a:lnSpc>
              <a:buNone/>
            </a:pPr>
            <a:r>
              <a:rPr lang="en-US" altLang="ja-JP" sz="9600" b="1" dirty="0">
                <a:solidFill>
                  <a:srgbClr val="66FFFF"/>
                </a:solidFill>
                <a:latin typeface="Arial Black" panose="020B0A04020102020204" pitchFamily="34" charset="0"/>
                <a:ea typeface="ＤＨＰ特太ゴシック体" panose="020B0500000000000000" pitchFamily="50" charset="-128"/>
              </a:rPr>
              <a:t>Self-Introduction</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D0EDEC82-8430-F0B3-DC8B-DF0ACE344899}"/>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3E57EE16-25FB-FF3D-A04D-54C3F24866A4}"/>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58B13597-30CF-C1AE-D8C9-BA4A1DC953DE}"/>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1FAC848E-BA68-8D58-3B28-0467359B7E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A32BC62D-8BCD-FD2E-98E8-91F8DB62ADA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8"/>
            <a:ext cx="812775" cy="812775"/>
          </a:xfrm>
          <a:prstGeom prst="rect">
            <a:avLst/>
          </a:prstGeom>
        </p:spPr>
      </p:pic>
      <p:pic>
        <p:nvPicPr>
          <p:cNvPr id="4" name="テクノ３０秒">
            <a:hlinkClick r:id="" action="ppaction://media"/>
            <a:extLst>
              <a:ext uri="{FF2B5EF4-FFF2-40B4-BE49-F238E27FC236}">
                <a16:creationId xmlns:a16="http://schemas.microsoft.com/office/drawing/2014/main" id="{E183485F-4483-8C08-B823-BAE9F33B14F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7"/>
            <a:ext cx="812775" cy="812775"/>
          </a:xfrm>
          <a:prstGeom prst="rect">
            <a:avLst/>
          </a:prstGeom>
        </p:spPr>
      </p:pic>
    </p:spTree>
    <p:extLst>
      <p:ext uri="{BB962C8B-B14F-4D97-AF65-F5344CB8AC3E}">
        <p14:creationId xmlns:p14="http://schemas.microsoft.com/office/powerpoint/2010/main" val="2725205128"/>
      </p:ext>
    </p:extLst>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0" fill="hold" display="0">
                  <p:stCondLst>
                    <p:cond delay="indefinite"/>
                  </p:stCondLst>
                  <p:endCondLst>
                    <p:cond evt="onStopAudio" delay="0">
                      <p:tgtEl>
                        <p:sldTgt/>
                      </p:tgtEl>
                    </p:cond>
                  </p:endCondLst>
                </p:cTn>
                <p:tgtEl>
                  <p:spTgt spid="8"/>
                </p:tgtEl>
              </p:cMediaNode>
            </p:audio>
            <p:audio>
              <p:cMediaNode vol="7143">
                <p:cTn id="17" repeatCount="0"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87AD-C878-42FC-115B-5526C7D295F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F98FBF3-4428-9654-65D9-00BE6914F2F3}"/>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BA75FB3-A550-0DFD-4083-EC3BDC7D0C25}"/>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A4A30021-2014-7059-3261-0A53531FAB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147477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10476" y="2695179"/>
            <a:ext cx="4572000" cy="571500"/>
          </a:xfrm>
          <a:prstGeom prst="rect">
            <a:avLst/>
          </a:prstGeom>
          <a:noFill/>
          <a:ln/>
        </p:spPr>
        <p:txBody>
          <a:bodyPr wrap="none" lIns="0" tIns="0" rIns="0" bIns="0" rtlCol="0" anchor="t"/>
          <a:lstStyle/>
          <a:p>
            <a:pPr defTabSz="761970">
              <a:lnSpc>
                <a:spcPts val="4500"/>
              </a:lnSpc>
            </a:pPr>
            <a:r>
              <a:rPr kumimoji="1" lang="en-US" sz="4800" b="1" dirty="0">
                <a:solidFill>
                  <a:srgbClr val="66FFFF"/>
                </a:solidFill>
                <a:latin typeface="Arial" panose="020B0604020202020204" pitchFamily="34" charset="0"/>
                <a:ea typeface="Spline Sans Bold" pitchFamily="34" charset="-122"/>
                <a:cs typeface="Arial" panose="020B0604020202020204" pitchFamily="34" charset="0"/>
              </a:rPr>
              <a:t>8. Skimming</a:t>
            </a:r>
            <a:endParaRPr kumimoji="1" lang="en-US" sz="4800" dirty="0">
              <a:solidFill>
                <a:srgbClr val="66FFFF"/>
              </a:solidFill>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71EE9F98-E8D0-0D53-0132-6231CA5B8C68}"/>
              </a:ext>
            </a:extLst>
          </p:cNvPr>
          <p:cNvPicPr>
            <a:picLocks noChangeAspect="1"/>
          </p:cNvPicPr>
          <p:nvPr/>
        </p:nvPicPr>
        <p:blipFill>
          <a:blip r:embed="rId3">
            <a:extLst>
              <a:ext uri="{28A0092B-C50C-407E-A947-70E740481C1C}">
                <a14:useLocalDpi xmlns:a14="http://schemas.microsoft.com/office/drawing/2010/main" val="0"/>
              </a:ext>
            </a:extLst>
          </a:blip>
          <a:srcRect t="34655" b="28996"/>
          <a:stretch/>
        </p:blipFill>
        <p:spPr>
          <a:xfrm>
            <a:off x="0" y="0"/>
            <a:ext cx="12192000" cy="2481715"/>
          </a:xfrm>
          <a:prstGeom prst="rect">
            <a:avLst/>
          </a:prstGeom>
        </p:spPr>
      </p:pic>
      <p:sp>
        <p:nvSpPr>
          <p:cNvPr id="2" name="Shape 1">
            <a:extLst>
              <a:ext uri="{FF2B5EF4-FFF2-40B4-BE49-F238E27FC236}">
                <a16:creationId xmlns:a16="http://schemas.microsoft.com/office/drawing/2014/main" id="{B69B1661-F92D-32C6-3641-3CE5B00B4D8F}"/>
              </a:ext>
            </a:extLst>
          </p:cNvPr>
          <p:cNvSpPr/>
          <p:nvPr/>
        </p:nvSpPr>
        <p:spPr>
          <a:xfrm>
            <a:off x="450436" y="3390109"/>
            <a:ext cx="11213740" cy="1360312"/>
          </a:xfrm>
          <a:prstGeom prst="roundRect">
            <a:avLst>
              <a:gd name="adj" fmla="val 20174"/>
            </a:avLst>
          </a:prstGeom>
          <a:solidFill>
            <a:srgbClr val="0A081B"/>
          </a:solidFill>
          <a:ln w="30480">
            <a:solidFill>
              <a:srgbClr val="16FFBB"/>
            </a:solidFill>
            <a:prstDash val="solid"/>
          </a:ln>
        </p:spPr>
        <p:txBody>
          <a:bodyPr/>
          <a:lstStyle/>
          <a:p>
            <a:endParaRPr lang="ja-JP" altLang="en-US"/>
          </a:p>
        </p:txBody>
      </p:sp>
      <p:sp>
        <p:nvSpPr>
          <p:cNvPr id="5" name="Shape 4">
            <a:extLst>
              <a:ext uri="{FF2B5EF4-FFF2-40B4-BE49-F238E27FC236}">
                <a16:creationId xmlns:a16="http://schemas.microsoft.com/office/drawing/2014/main" id="{80AB70E7-E8BF-AF22-CFE5-2D8A070FB279}"/>
              </a:ext>
            </a:extLst>
          </p:cNvPr>
          <p:cNvSpPr/>
          <p:nvPr/>
        </p:nvSpPr>
        <p:spPr>
          <a:xfrm>
            <a:off x="450436" y="4880744"/>
            <a:ext cx="11213740" cy="1529755"/>
          </a:xfrm>
          <a:prstGeom prst="roundRect">
            <a:avLst>
              <a:gd name="adj" fmla="val 20174"/>
            </a:avLst>
          </a:prstGeom>
          <a:solidFill>
            <a:srgbClr val="0A081B"/>
          </a:solidFill>
          <a:ln w="30480">
            <a:solidFill>
              <a:srgbClr val="29DDDA"/>
            </a:solidFill>
            <a:prstDash val="solid"/>
          </a:ln>
        </p:spPr>
        <p:txBody>
          <a:bodyPr/>
          <a:lstStyle/>
          <a:p>
            <a:endParaRPr lang="ja-JP" altLang="en-US"/>
          </a:p>
        </p:txBody>
      </p:sp>
      <p:sp>
        <p:nvSpPr>
          <p:cNvPr id="6" name="テキスト ボックス 5">
            <a:extLst>
              <a:ext uri="{FF2B5EF4-FFF2-40B4-BE49-F238E27FC236}">
                <a16:creationId xmlns:a16="http://schemas.microsoft.com/office/drawing/2014/main" id="{788CA0A6-D81C-AD99-1431-AD2F152F297C}"/>
              </a:ext>
            </a:extLst>
          </p:cNvPr>
          <p:cNvSpPr txBox="1"/>
          <p:nvPr/>
        </p:nvSpPr>
        <p:spPr>
          <a:xfrm>
            <a:off x="323384" y="4983901"/>
            <a:ext cx="11073161" cy="1446550"/>
          </a:xfrm>
          <a:prstGeom prst="rect">
            <a:avLst/>
          </a:prstGeom>
          <a:noFill/>
        </p:spPr>
        <p:txBody>
          <a:bodyPr wrap="square" rtlCol="0">
            <a:spAutoFit/>
          </a:bodyPr>
          <a:lstStyle/>
          <a:p>
            <a:pPr algn="ctr" defTabSz="914353">
              <a:defRPr/>
            </a:pPr>
            <a:r>
              <a:rPr lang="en-US" altLang="ja-JP" sz="4400" b="1" dirty="0">
                <a:latin typeface="Arial" panose="020B0604020202020204" pitchFamily="34" charset="0"/>
                <a:cs typeface="Arial" panose="020B0604020202020204" pitchFamily="34" charset="0"/>
              </a:rPr>
              <a:t>Why are Google’s greenhouse-gas emissions increasing?</a:t>
            </a:r>
            <a:r>
              <a:rPr lang="en-US" altLang="ja-JP" sz="44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44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6BACC791-9C1C-E06B-0133-EF273AFEC878}"/>
              </a:ext>
            </a:extLst>
          </p:cNvPr>
          <p:cNvSpPr txBox="1"/>
          <p:nvPr/>
        </p:nvSpPr>
        <p:spPr>
          <a:xfrm>
            <a:off x="-113982" y="3466951"/>
            <a:ext cx="12305981" cy="1200329"/>
          </a:xfrm>
          <a:prstGeom prst="rect">
            <a:avLst/>
          </a:prstGeom>
          <a:noFill/>
        </p:spPr>
        <p:txBody>
          <a:bodyPr wrap="square" rtlCol="0">
            <a:spAutoFit/>
          </a:bodyPr>
          <a:lstStyle/>
          <a:p>
            <a:pPr algn="ctr" defTabSz="914353">
              <a:defRPr/>
            </a:pPr>
            <a:r>
              <a:rPr lang="en-US" altLang="ja-JP" sz="3600" b="1" dirty="0">
                <a:latin typeface="Arial" panose="020B0604020202020204" pitchFamily="34" charset="0"/>
                <a:cs typeface="Arial" panose="020B0604020202020204" pitchFamily="34" charset="0"/>
              </a:rPr>
              <a:t>Read the news article “Google’s Emissions on the Rise” and answer the following question.</a:t>
            </a:r>
            <a:r>
              <a:rPr lang="en-US" altLang="ja-JP" sz="36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36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7173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panose="020B0604020202020204" pitchFamily="34" charset="0"/>
                <a:ea typeface="游ゴシック" panose="020B0400000000000000" pitchFamily="34" charset="-128"/>
                <a:cs typeface="Arial" panose="020B0604020202020204" pitchFamily="34" charset="0"/>
              </a:rPr>
              <a:t>3 minutes Ready</a:t>
            </a:r>
            <a:r>
              <a:rPr lang="en-US" altLang="ja-JP" sz="125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125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005627895"/>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buNone/>
            </a:pPr>
            <a:r>
              <a:rPr lang="en-US" altLang="ja-JP" sz="3600" b="1" dirty="0">
                <a:latin typeface="Arial" panose="020B0604020202020204" pitchFamily="34" charset="0"/>
                <a:cs typeface="Arial" panose="020B0604020202020204" pitchFamily="34" charset="0"/>
              </a:rPr>
              <a:t>Question </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Why are the greenhouse gas emissions of one    </a:t>
            </a:r>
          </a:p>
          <a:p>
            <a:pPr marL="0" indent="0">
              <a:buNone/>
            </a:pPr>
            <a:r>
              <a:rPr lang="en-US" altLang="ja-JP" sz="3600" b="1" dirty="0">
                <a:latin typeface="Arial" panose="020B0604020202020204" pitchFamily="34" charset="0"/>
                <a:cs typeface="Arial" panose="020B0604020202020204" pitchFamily="34" charset="0"/>
              </a:rPr>
              <a:t>   company increasing?</a:t>
            </a:r>
            <a:endParaRPr lang="ja-JP" altLang="en-US" sz="36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 minutes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
        <p:nvSpPr>
          <p:cNvPr id="9" name="正方形/長方形 8"/>
          <p:cNvSpPr/>
          <p:nvPr/>
        </p:nvSpPr>
        <p:spPr>
          <a:xfrm>
            <a:off x="616969" y="264152"/>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557344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80000" fill="hold"/>
                                        <p:tgtEl>
                                          <p:spTgt spid="17"/>
                                        </p:tgtEl>
                                        <p:attrNameLst>
                                          <p:attrName>ppt_x</p:attrName>
                                        </p:attrNameLst>
                                      </p:cBhvr>
                                      <p:tavLst>
                                        <p:tav tm="0">
                                          <p:val>
                                            <p:strVal val="0-#ppt_w/2"/>
                                          </p:val>
                                        </p:tav>
                                        <p:tav tm="100000">
                                          <p:val>
                                            <p:strVal val="#ppt_x"/>
                                          </p:val>
                                        </p:tav>
                                      </p:tavLst>
                                    </p:anim>
                                    <p:anim calcmode="lin" valueType="num">
                                      <p:cBhvr additive="base">
                                        <p:cTn id="10" dur="18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684396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8. Skimming</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Share your ideas </a:t>
            </a:r>
          </a:p>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    with your group members!</a:t>
            </a:r>
          </a:p>
          <a:p>
            <a:endParaRPr lang="en-US" altLang="ja-JP"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8950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8. Skimming</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873404"/>
            <a:ext cx="10515600" cy="4192721"/>
          </a:xfrm>
        </p:spPr>
        <p:txBody>
          <a:bodyPr>
            <a:noAutofit/>
          </a:bodyPr>
          <a:lstStyle/>
          <a:p>
            <a:pPr marL="0" indent="0">
              <a:buNone/>
            </a:pPr>
            <a:r>
              <a:rPr lang="en-US" altLang="ja-JP" sz="4400" b="1" dirty="0">
                <a:solidFill>
                  <a:srgbClr val="66FFFF"/>
                </a:solidFill>
                <a:latin typeface="Arial" panose="020B0604020202020204" pitchFamily="34" charset="0"/>
                <a:cs typeface="Arial" panose="020B0604020202020204" pitchFamily="34" charset="0"/>
              </a:rPr>
              <a:t>Share your ideas with the whole class!</a:t>
            </a:r>
          </a:p>
          <a:p>
            <a:pPr marL="0" indent="0">
              <a:buNone/>
            </a:pPr>
            <a:endParaRPr lang="en-US" altLang="ja-JP" sz="4400" b="1" dirty="0">
              <a:latin typeface="Arial" panose="020B0604020202020204" pitchFamily="34" charset="0"/>
              <a:cs typeface="Arial" panose="020B0604020202020204" pitchFamily="34" charset="0"/>
            </a:endParaRPr>
          </a:p>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Because their AI systems need </a:t>
            </a:r>
          </a:p>
          <a:p>
            <a:pPr marL="0" indent="0">
              <a:buNone/>
            </a:pPr>
            <a:r>
              <a:rPr lang="en-US" altLang="ja-JP" sz="4400" b="1" dirty="0">
                <a:latin typeface="Arial" panose="020B0604020202020204" pitchFamily="34" charset="0"/>
                <a:cs typeface="Arial" panose="020B0604020202020204" pitchFamily="34" charset="0"/>
              </a:rPr>
              <a:t>    a lot of computers to run them. </a:t>
            </a:r>
          </a:p>
          <a:p>
            <a:endParaRPr lang="en-US" altLang="ja-JP"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1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9.</a:t>
            </a:r>
            <a:r>
              <a:rPr lang="en-US" altLang="ja-JP" b="1" dirty="0">
                <a:solidFill>
                  <a:srgbClr val="66FFFF"/>
                </a:solidFill>
                <a:latin typeface="Arial" panose="020B0604020202020204" pitchFamily="34" charset="0"/>
                <a:cs typeface="Arial" panose="020B0604020202020204" pitchFamily="34" charset="0"/>
              </a:rPr>
              <a:t> Writing an Essay and Reflection</a:t>
            </a:r>
            <a:endParaRPr kumimoji="1" lang="ja-JP" altLang="en-US" b="1" dirty="0">
              <a:solidFill>
                <a:srgbClr val="66FFFF"/>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r>
              <a:rPr lang="en-US" altLang="ja-JP" sz="3600" b="1" dirty="0">
                <a:latin typeface="Arial" panose="020B0604020202020204" pitchFamily="34" charset="0"/>
                <a:cs typeface="Arial" panose="020B0604020202020204" pitchFamily="34" charset="0"/>
              </a:rPr>
              <a:t>Write an essay about what knowledge or skills are important to live in the future with generative AI, the reason, and what you will do to get the knowledge or skills.</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Within the essay, include comments about what you thought through the lesson or what you thought when you listened to the ideas of other students.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8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38949" y="1074709"/>
            <a:ext cx="6252170" cy="1085652"/>
          </a:xfrm>
          <a:prstGeom prst="rect">
            <a:avLst/>
          </a:prstGeom>
          <a:noFill/>
          <a:ln/>
        </p:spPr>
        <p:txBody>
          <a:bodyPr wrap="square" lIns="0" tIns="0" rIns="0" bIns="0" rtlCol="0" anchor="t"/>
          <a:lstStyle/>
          <a:p>
            <a:pPr defTabSz="761970">
              <a:lnSpc>
                <a:spcPts val="4250"/>
              </a:lnSpc>
            </a:pPr>
            <a:r>
              <a:rPr kumimoji="1" lang="en-US" sz="4400" b="1" dirty="0">
                <a:solidFill>
                  <a:srgbClr val="F0FCFF"/>
                </a:solidFill>
                <a:latin typeface="Arial" panose="020B0604020202020204" pitchFamily="34" charset="0"/>
                <a:ea typeface="Spline Sans Bold" pitchFamily="34" charset="-122"/>
                <a:cs typeface="Arial" panose="020B0604020202020204" pitchFamily="34" charset="0"/>
              </a:rPr>
              <a:t>Thank you</a:t>
            </a:r>
            <a:endParaRPr kumimoji="1" lang="en-US" sz="3417" dirty="0">
              <a:solidFill>
                <a:prstClr val="black"/>
              </a:solidFill>
              <a:latin typeface="Arial" panose="020B0604020202020204" pitchFamily="34" charset="0"/>
              <a:cs typeface="Arial" panose="020B0604020202020204" pitchFamily="34" charset="0"/>
            </a:endParaRPr>
          </a:p>
        </p:txBody>
      </p:sp>
      <p:sp>
        <p:nvSpPr>
          <p:cNvPr id="16" name="正方形/長方形 15"/>
          <p:cNvSpPr/>
          <p:nvPr/>
        </p:nvSpPr>
        <p:spPr>
          <a:xfrm>
            <a:off x="1481557" y="2028049"/>
            <a:ext cx="6048451"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for your participation!</a:t>
            </a:r>
            <a:endParaRPr kumimoji="1" lang="en-US" altLang="ja-JP" sz="3600" dirty="0">
              <a:solidFill>
                <a:prstClr val="black"/>
              </a:solidFill>
              <a:latin typeface="Arial" panose="020B0604020202020204" pitchFamily="34" charset="0"/>
              <a:cs typeface="Arial" panose="020B0604020202020204" pitchFamily="34" charset="0"/>
            </a:endParaRPr>
          </a:p>
        </p:txBody>
      </p:sp>
      <p:sp>
        <p:nvSpPr>
          <p:cNvPr id="6" name="正方形/長方形 5"/>
          <p:cNvSpPr/>
          <p:nvPr/>
        </p:nvSpPr>
        <p:spPr>
          <a:xfrm>
            <a:off x="538949" y="3495258"/>
            <a:ext cx="6355651"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We hope you will make</a:t>
            </a:r>
            <a:endParaRPr kumimoji="1" lang="en-US" altLang="ja-JP" sz="3600" dirty="0">
              <a:solidFill>
                <a:prstClr val="black"/>
              </a:solidFill>
              <a:latin typeface="Arial" panose="020B0604020202020204" pitchFamily="34" charset="0"/>
              <a:cs typeface="Arial" panose="020B0604020202020204" pitchFamily="34" charset="0"/>
            </a:endParaRPr>
          </a:p>
        </p:txBody>
      </p:sp>
      <p:sp>
        <p:nvSpPr>
          <p:cNvPr id="7" name="正方形/長方形 6"/>
          <p:cNvSpPr/>
          <p:nvPr/>
        </p:nvSpPr>
        <p:spPr>
          <a:xfrm>
            <a:off x="1618978" y="4738403"/>
            <a:ext cx="5295039"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a wonderful future</a:t>
            </a:r>
            <a:endParaRPr kumimoji="1" lang="en-US" altLang="ja-JP" sz="3600" dirty="0">
              <a:solidFill>
                <a:prstClr val="black"/>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10221012-3AE7-118D-2755-56294DEE7467}"/>
              </a:ext>
            </a:extLst>
          </p:cNvPr>
          <p:cNvSpPr/>
          <p:nvPr/>
        </p:nvSpPr>
        <p:spPr>
          <a:xfrm>
            <a:off x="2324961" y="5783291"/>
            <a:ext cx="4919937"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with your friends!</a:t>
            </a:r>
            <a:endParaRPr kumimoji="1" lang="en-US" altLang="ja-JP" sz="3600" dirty="0">
              <a:solidFill>
                <a:prstClr val="black"/>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7A621040-CBA3-4411-3EAB-94DF4B61EFF4}"/>
              </a:ext>
            </a:extLst>
          </p:cNvPr>
          <p:cNvPicPr>
            <a:picLocks noChangeAspect="1"/>
          </p:cNvPicPr>
          <p:nvPr/>
        </p:nvPicPr>
        <p:blipFill>
          <a:blip r:embed="rId3">
            <a:extLst>
              <a:ext uri="{28A0092B-C50C-407E-A947-70E740481C1C}">
                <a14:useLocalDpi xmlns:a14="http://schemas.microsoft.com/office/drawing/2010/main" val="0"/>
              </a:ext>
            </a:extLst>
          </a:blip>
          <a:srcRect l="35177" r="30061"/>
          <a:stretch/>
        </p:blipFill>
        <p:spPr>
          <a:xfrm>
            <a:off x="7953828" y="15240"/>
            <a:ext cx="4238171" cy="6827520"/>
          </a:xfrm>
          <a:prstGeom prst="rect">
            <a:avLst/>
          </a:prstGeom>
          <a:noFill/>
        </p:spPr>
      </p:pic>
      <p:sp>
        <p:nvSpPr>
          <p:cNvPr id="8" name="正方形/長方形 7">
            <a:extLst>
              <a:ext uri="{FF2B5EF4-FFF2-40B4-BE49-F238E27FC236}">
                <a16:creationId xmlns:a16="http://schemas.microsoft.com/office/drawing/2014/main" id="{CE8E011F-4C06-7165-6065-FF6A26A6B72D}"/>
              </a:ext>
            </a:extLst>
          </p:cNvPr>
          <p:cNvSpPr/>
          <p:nvPr/>
        </p:nvSpPr>
        <p:spPr>
          <a:xfrm>
            <a:off x="7924799" y="0"/>
            <a:ext cx="4267199" cy="68580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320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1EFC-E0B8-DF06-F591-80B1A52DCCC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46E5B1B-615E-57FA-23BE-03C9359BC7D5}"/>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8927BEF-E0D5-015A-B1A2-71B1587E7489}"/>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C21A853D-1DBB-863B-DF73-1B0B1955EA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428978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848329" y="1867643"/>
            <a:ext cx="9019032" cy="3046988"/>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3</a:t>
            </a:r>
            <a:r>
              <a:rPr lang="en-US" altLang="ja-JP" sz="9600" b="1" baseline="30000" dirty="0">
                <a:latin typeface="Arial Black" panose="020B0604020202020204" pitchFamily="34" charset="0"/>
                <a:ea typeface="游ゴシック" panose="020B0400000000000000" pitchFamily="34" charset="-128"/>
                <a:cs typeface="Arial Black" panose="020B0604020202020204" pitchFamily="34" charset="0"/>
              </a:rPr>
              <a:t>rd</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 Speaker</a:t>
            </a:r>
          </a:p>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Ready</a:t>
            </a:r>
            <a:r>
              <a:rPr lang="en-US" altLang="ja-JP" sz="96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96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505892"/>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AFAC1-B324-2C8B-627D-1EA5F0D56D1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D70F51-9147-55C9-7473-1861D867C56B}"/>
              </a:ext>
            </a:extLst>
          </p:cNvPr>
          <p:cNvSpPr>
            <a:spLocks noGrp="1"/>
          </p:cNvSpPr>
          <p:nvPr>
            <p:ph idx="1"/>
          </p:nvPr>
        </p:nvSpPr>
        <p:spPr>
          <a:xfrm>
            <a:off x="187" y="105"/>
            <a:ext cx="12309905" cy="6857790"/>
          </a:xfrm>
          <a:solidFill>
            <a:schemeClr val="bg1"/>
          </a:solidFill>
        </p:spPr>
        <p:txBody>
          <a:bodyPr>
            <a:noAutofit/>
          </a:bodyPr>
          <a:lstStyle/>
          <a:p>
            <a:pPr marL="0" indent="0" algn="ctr">
              <a:lnSpc>
                <a:spcPct val="100000"/>
              </a:lnSpc>
              <a:buNone/>
            </a:pPr>
            <a:r>
              <a:rPr lang="en-US" altLang="ja-JP" sz="9600" b="1" dirty="0">
                <a:solidFill>
                  <a:srgbClr val="66FFFF"/>
                </a:solidFill>
                <a:latin typeface="Arial Black" panose="020B0A04020102020204" pitchFamily="34" charset="0"/>
                <a:ea typeface="ＤＨＰ特太ゴシック体" panose="020B0500000000000000" pitchFamily="50" charset="-128"/>
              </a:rPr>
              <a:t>Self-Introduction</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D504DD17-A98C-7A6B-0BF2-26A8D05C0DC5}"/>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0051DEB9-8268-8766-3792-22BFB13D5DE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D8606F94-0F8F-0F99-A760-AADFBFD6D36E}"/>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3E41481-5AA5-B924-A445-6BFF1AAC50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CF965F6C-14F4-22E0-F7F8-90F7CD9CD07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8"/>
            <a:ext cx="812775" cy="812775"/>
          </a:xfrm>
          <a:prstGeom prst="rect">
            <a:avLst/>
          </a:prstGeom>
        </p:spPr>
      </p:pic>
      <p:pic>
        <p:nvPicPr>
          <p:cNvPr id="4" name="テクノ３０秒">
            <a:hlinkClick r:id="" action="ppaction://media"/>
            <a:extLst>
              <a:ext uri="{FF2B5EF4-FFF2-40B4-BE49-F238E27FC236}">
                <a16:creationId xmlns:a16="http://schemas.microsoft.com/office/drawing/2014/main" id="{466C5ED6-842C-7838-E50C-7A9665EC68A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7"/>
            <a:ext cx="812775" cy="812775"/>
          </a:xfrm>
          <a:prstGeom prst="rect">
            <a:avLst/>
          </a:prstGeom>
        </p:spPr>
      </p:pic>
    </p:spTree>
    <p:extLst>
      <p:ext uri="{BB962C8B-B14F-4D97-AF65-F5344CB8AC3E}">
        <p14:creationId xmlns:p14="http://schemas.microsoft.com/office/powerpoint/2010/main" val="52954895"/>
      </p:ext>
    </p:extLst>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0" fill="hold" display="0">
                  <p:stCondLst>
                    <p:cond delay="indefinite"/>
                  </p:stCondLst>
                  <p:endCondLst>
                    <p:cond evt="onStopAudio" delay="0">
                      <p:tgtEl>
                        <p:sldTgt/>
                      </p:tgtEl>
                    </p:cond>
                  </p:endCondLst>
                </p:cTn>
                <p:tgtEl>
                  <p:spTgt spid="8"/>
                </p:tgtEl>
              </p:cMediaNode>
            </p:audio>
            <p:audio>
              <p:cMediaNode vol="7143">
                <p:cTn id="17" repeatCount="0"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30CE-9B87-9528-396A-9345CFAC5D0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AF5E1F6-A945-55F3-249D-2B741B7E3F72}"/>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D52DE48-3DA1-5F6C-AAAD-84A442F5E266}"/>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A42F98CA-57BA-F589-2DAB-E308A5C1A3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83278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815078"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4</a:t>
            </a:r>
            <a:r>
              <a:rPr lang="en-US" altLang="ja-JP" sz="9600" b="1" baseline="30000" dirty="0">
                <a:latin typeface="Arial Black" panose="020B0604020202020204" pitchFamily="34" charset="0"/>
                <a:ea typeface="游ゴシック" panose="020B0400000000000000" pitchFamily="34" charset="-128"/>
                <a:cs typeface="Arial Black" panose="020B0604020202020204" pitchFamily="34" charset="0"/>
              </a:rPr>
              <a:t>th</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 Speaker</a:t>
            </a:r>
          </a:p>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34639498"/>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3C13-7EDA-47C6-A514-82A0BAF3CD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9ED78B-C065-3292-AAAD-86B4F0D20118}"/>
              </a:ext>
            </a:extLst>
          </p:cNvPr>
          <p:cNvSpPr>
            <a:spLocks noGrp="1"/>
          </p:cNvSpPr>
          <p:nvPr>
            <p:ph idx="1"/>
          </p:nvPr>
        </p:nvSpPr>
        <p:spPr>
          <a:xfrm>
            <a:off x="187" y="105"/>
            <a:ext cx="12309905" cy="6857790"/>
          </a:xfrm>
          <a:solidFill>
            <a:schemeClr val="bg1"/>
          </a:solidFill>
        </p:spPr>
        <p:txBody>
          <a:bodyPr>
            <a:noAutofit/>
          </a:bodyPr>
          <a:lstStyle/>
          <a:p>
            <a:pPr marL="0" indent="0" algn="ctr">
              <a:lnSpc>
                <a:spcPct val="100000"/>
              </a:lnSpc>
              <a:buNone/>
            </a:pPr>
            <a:r>
              <a:rPr lang="en-US" altLang="ja-JP" sz="9600" b="1" dirty="0">
                <a:solidFill>
                  <a:srgbClr val="66FFFF"/>
                </a:solidFill>
                <a:latin typeface="Arial Black" panose="020B0A04020102020204" pitchFamily="34" charset="0"/>
                <a:ea typeface="ＤＨＰ特太ゴシック体" panose="020B0500000000000000" pitchFamily="50" charset="-128"/>
              </a:rPr>
              <a:t>Self-Introduction</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50DA3BAF-B1EE-1226-1282-795BC903D070}"/>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3937E9B0-0FE3-21DA-5BCA-2AA652BA597C}"/>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3D6322BA-50B0-9A44-166A-03EE5936D31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14D7940F-0CB1-9B77-6F49-0E70ADE00A2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3DFAB5DB-8AC9-B0DE-EB31-F93BC83FD53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8"/>
            <a:ext cx="812775" cy="812775"/>
          </a:xfrm>
          <a:prstGeom prst="rect">
            <a:avLst/>
          </a:prstGeom>
        </p:spPr>
      </p:pic>
      <p:pic>
        <p:nvPicPr>
          <p:cNvPr id="4" name="テクノ３０秒">
            <a:hlinkClick r:id="" action="ppaction://media"/>
            <a:extLst>
              <a:ext uri="{FF2B5EF4-FFF2-40B4-BE49-F238E27FC236}">
                <a16:creationId xmlns:a16="http://schemas.microsoft.com/office/drawing/2014/main" id="{2F4BCF8B-4D9A-0537-5257-AE376B2449D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7"/>
            <a:ext cx="812775" cy="812775"/>
          </a:xfrm>
          <a:prstGeom prst="rect">
            <a:avLst/>
          </a:prstGeom>
        </p:spPr>
      </p:pic>
    </p:spTree>
    <p:extLst>
      <p:ext uri="{BB962C8B-B14F-4D97-AF65-F5344CB8AC3E}">
        <p14:creationId xmlns:p14="http://schemas.microsoft.com/office/powerpoint/2010/main" val="2487566025"/>
      </p:ext>
    </p:extLst>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0" fill="hold" display="0">
                  <p:stCondLst>
                    <p:cond delay="indefinite"/>
                  </p:stCondLst>
                  <p:endCondLst>
                    <p:cond evt="onStopAudio" delay="0">
                      <p:tgtEl>
                        <p:sldTgt/>
                      </p:tgtEl>
                    </p:cond>
                  </p:endCondLst>
                </p:cTn>
                <p:tgtEl>
                  <p:spTgt spid="8"/>
                </p:tgtEl>
              </p:cMediaNode>
            </p:audio>
            <p:audio>
              <p:cMediaNode vol="7143">
                <p:cTn id="17" repeatCount="0"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86D1-9DD2-1BE5-DDC4-C32ABF7D72F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181ECA9-F799-FEEE-DA7E-88F6A8DB08F6}"/>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62368DD-4033-4212-877D-CFB917B7B2E2}"/>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6223FE0-A597-3A2F-B6CD-BE096BA526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78315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1. Self-Introduction</a:t>
            </a:r>
            <a:endParaRPr kumimoji="1" lang="ja-JP" altLang="en-US" sz="4800" dirty="0">
              <a:solidFill>
                <a:srgbClr val="66FFFF"/>
              </a:solidFill>
            </a:endParaRPr>
          </a:p>
        </p:txBody>
      </p:sp>
      <p:sp>
        <p:nvSpPr>
          <p:cNvPr id="3" name="コンテンツ プレースホルダー 2"/>
          <p:cNvSpPr>
            <a:spLocks noGrp="1"/>
          </p:cNvSpPr>
          <p:nvPr>
            <p:ph idx="1"/>
          </p:nvPr>
        </p:nvSpPr>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Get to know each other </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with your group members! </a:t>
            </a:r>
          </a:p>
          <a:p>
            <a:pPr>
              <a:buFont typeface="Wingdings" panose="05000000000000000000" pitchFamily="2" charset="2"/>
              <a:buChar char="Ø"/>
            </a:pPr>
            <a:endParaRPr lang="ja-JP"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1 minute to introduce yourselves. </a:t>
            </a:r>
          </a:p>
          <a:p>
            <a:pPr>
              <a:buFont typeface="Wingdings" panose="05000000000000000000" pitchFamily="2" charset="2"/>
              <a:buChar char="Ø"/>
            </a:pPr>
            <a:endParaRPr lang="ja-JP"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Include following information </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in your self-introduction.</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687751" y="926902"/>
            <a:ext cx="4883844" cy="533896"/>
          </a:xfrm>
          <a:prstGeom prst="rect">
            <a:avLst/>
          </a:prstGeom>
          <a:noFill/>
          <a:ln/>
        </p:spPr>
        <p:txBody>
          <a:bodyPr wrap="none" lIns="0" tIns="0" rIns="0" bIns="0" rtlCol="0" anchor="t"/>
          <a:lstStyle/>
          <a:p>
            <a:pPr defTabSz="761970">
              <a:lnSpc>
                <a:spcPts val="4167"/>
              </a:lnSpc>
            </a:pPr>
            <a:r>
              <a:rPr kumimoji="1" lang="en-US" sz="4400" b="1" dirty="0">
                <a:solidFill>
                  <a:srgbClr val="66FFFF"/>
                </a:solidFill>
                <a:latin typeface="Arial" panose="020B0604020202020204" pitchFamily="34" charset="0"/>
                <a:ea typeface="Spline Sans Bold" pitchFamily="34" charset="-122"/>
                <a:cs typeface="Arial" panose="020B0604020202020204" pitchFamily="34" charset="0"/>
              </a:rPr>
              <a:t>2. Introduction of the Topic</a:t>
            </a:r>
            <a:endParaRPr kumimoji="1" lang="en-US" sz="4400" dirty="0">
              <a:solidFill>
                <a:srgbClr val="66FFFF"/>
              </a:solidFill>
              <a:latin typeface="Arial" panose="020B0604020202020204" pitchFamily="34" charset="0"/>
              <a:cs typeface="Arial" panose="020B0604020202020204" pitchFamily="34" charset="0"/>
            </a:endParaRPr>
          </a:p>
        </p:txBody>
      </p:sp>
      <p:sp>
        <p:nvSpPr>
          <p:cNvPr id="4" name="Shape 1"/>
          <p:cNvSpPr/>
          <p:nvPr/>
        </p:nvSpPr>
        <p:spPr>
          <a:xfrm>
            <a:off x="4871258" y="1443133"/>
            <a:ext cx="6648040" cy="1945179"/>
          </a:xfrm>
          <a:prstGeom prst="roundRect">
            <a:avLst>
              <a:gd name="adj" fmla="val 20308"/>
            </a:avLst>
          </a:prstGeom>
          <a:solidFill>
            <a:srgbClr val="0A081B"/>
          </a:solidFill>
          <a:ln w="22860">
            <a:solidFill>
              <a:srgbClr val="16FFBB"/>
            </a:solidFill>
            <a:prstDash val="solid"/>
          </a:ln>
        </p:spPr>
        <p:txBody>
          <a:bodyPr/>
          <a:lstStyle/>
          <a:p>
            <a:endParaRPr lang="ja-JP" altLang="en-US"/>
          </a:p>
        </p:txBody>
      </p:sp>
      <p:sp>
        <p:nvSpPr>
          <p:cNvPr id="13" name="コンテンツ プレースホルダー 2"/>
          <p:cNvSpPr txBox="1">
            <a:spLocks/>
          </p:cNvSpPr>
          <p:nvPr/>
        </p:nvSpPr>
        <p:spPr>
          <a:xfrm>
            <a:off x="5099480" y="1516465"/>
            <a:ext cx="6191595" cy="18735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200" b="1" dirty="0">
                <a:solidFill>
                  <a:srgbClr val="E0E4E6"/>
                </a:solidFill>
                <a:latin typeface="Arial" panose="020B0604020202020204" pitchFamily="34" charset="0"/>
                <a:ea typeface="Barlow" pitchFamily="34" charset="-122"/>
                <a:cs typeface="Arial" panose="020B0604020202020204" pitchFamily="34" charset="0"/>
              </a:rPr>
              <a:t>These days, technology is advancing very fast, and it has a big influence on our daily lives.</a:t>
            </a:r>
            <a:endParaRPr lang="en-US" altLang="ja-JP" sz="3200" b="1"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ja-JP" sz="3600" b="1" dirty="0">
                <a:latin typeface="Arial" panose="020B0604020202020204" pitchFamily="34" charset="0"/>
                <a:cs typeface="Arial" panose="020B0604020202020204" pitchFamily="34" charset="0"/>
              </a:rPr>
              <a:t> </a:t>
            </a:r>
          </a:p>
        </p:txBody>
      </p:sp>
      <p:sp>
        <p:nvSpPr>
          <p:cNvPr id="14" name="Shape 4"/>
          <p:cNvSpPr/>
          <p:nvPr/>
        </p:nvSpPr>
        <p:spPr>
          <a:xfrm>
            <a:off x="4871258" y="3467998"/>
            <a:ext cx="6648040" cy="3024242"/>
          </a:xfrm>
          <a:prstGeom prst="roundRect">
            <a:avLst>
              <a:gd name="adj" fmla="val 20308"/>
            </a:avLst>
          </a:prstGeom>
          <a:solidFill>
            <a:srgbClr val="0A081B"/>
          </a:solidFill>
          <a:ln w="22860">
            <a:solidFill>
              <a:srgbClr val="29DDDA"/>
            </a:solidFill>
            <a:prstDash val="solid"/>
          </a:ln>
        </p:spPr>
        <p:txBody>
          <a:bodyPr/>
          <a:lstStyle/>
          <a:p>
            <a:endParaRPr lang="ja-JP" altLang="en-US"/>
          </a:p>
        </p:txBody>
      </p:sp>
      <p:sp>
        <p:nvSpPr>
          <p:cNvPr id="15" name="コンテンツ プレースホルダー 2"/>
          <p:cNvSpPr txBox="1">
            <a:spLocks/>
          </p:cNvSpPr>
          <p:nvPr/>
        </p:nvSpPr>
        <p:spPr>
          <a:xfrm>
            <a:off x="4962697" y="3731914"/>
            <a:ext cx="6465160" cy="2199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200" b="1" dirty="0">
                <a:solidFill>
                  <a:srgbClr val="E0E4E6"/>
                </a:solidFill>
                <a:latin typeface="Arial" panose="020B0604020202020204" pitchFamily="34" charset="0"/>
                <a:ea typeface="Barlow" pitchFamily="34" charset="-122"/>
                <a:cs typeface="Arial" panose="020B0604020202020204" pitchFamily="34" charset="0"/>
              </a:rPr>
              <a:t>Choose one example of technology which you think has the biggest influence on our daily lives, give a reason or example and share it with your group members. </a:t>
            </a:r>
            <a:endParaRPr lang="en-US" altLang="ja-JP" sz="3200" b="1" dirty="0">
              <a:solidFill>
                <a:prstClr val="black"/>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6D889AB6-B8B0-A13F-FA68-9B69A1E6B9C8}"/>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32649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21C2-090E-47B0-7940-516973124A20}"/>
            </a:ext>
          </a:extLst>
        </p:cNvPr>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8DD4046-BA37-0F24-F294-82E432A7909B}"/>
              </a:ext>
            </a:extLst>
          </p:cNvPr>
          <p:cNvSpPr txBox="1">
            <a:spLocks/>
          </p:cNvSpPr>
          <p:nvPr/>
        </p:nvSpPr>
        <p:spPr>
          <a:xfrm>
            <a:off x="1174321" y="1552937"/>
            <a:ext cx="10935854" cy="384799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Talk with your group members</a:t>
            </a:r>
          </a:p>
          <a:p>
            <a:pPr marL="0" indent="0">
              <a:lnSpc>
                <a:spcPct val="100000"/>
              </a:lnSpc>
              <a:buFont typeface="Arial" panose="020B0604020202020204" pitchFamily="34" charset="0"/>
              <a:buNone/>
            </a:pPr>
            <a:endParaRPr lang="en-US" altLang="ja-JP" sz="500" b="1" dirty="0">
              <a:solidFill>
                <a:srgbClr val="E0E4E6"/>
              </a:solidFill>
              <a:latin typeface="Arial" panose="020B0604020202020204" pitchFamily="34" charset="0"/>
              <a:ea typeface="Barlow" pitchFamily="34" charset="-122"/>
              <a:cs typeface="Arial" panose="020B0604020202020204" pitchFamily="34" charset="0"/>
            </a:endParaRPr>
          </a:p>
          <a:p>
            <a:pPr marL="0" indent="0">
              <a:lnSpc>
                <a:spcPct val="100000"/>
              </a:lnSpc>
              <a:buFont typeface="Arial" panose="020B0604020202020204" pitchFamily="34" charse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  about one example of technology </a:t>
            </a:r>
          </a:p>
          <a:p>
            <a:pPr marL="0" indent="0">
              <a:lnSpc>
                <a:spcPct val="100000"/>
              </a:lnSpc>
              <a:buFont typeface="Arial" panose="020B0604020202020204" pitchFamily="34" charset="0"/>
              <a:buNone/>
            </a:pPr>
            <a:endParaRPr lang="en-US" altLang="ja-JP" sz="500" b="1" dirty="0">
              <a:solidFill>
                <a:srgbClr val="E0E4E6"/>
              </a:solidFill>
              <a:latin typeface="Arial" panose="020B0604020202020204" pitchFamily="34" charset="0"/>
              <a:ea typeface="Barlow" pitchFamily="34" charset="-122"/>
              <a:cs typeface="Arial" panose="020B0604020202020204" pitchFamily="34" charset="0"/>
            </a:endParaRPr>
          </a:p>
          <a:p>
            <a:pPr marL="0" indent="0">
              <a:lnSpc>
                <a:spcPct val="100000"/>
              </a:lnSpc>
              <a:buFont typeface="Arial" panose="020B0604020202020204" pitchFamily="34" charse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    which you think has the biggest influence </a:t>
            </a:r>
          </a:p>
          <a:p>
            <a:pPr marL="0" indent="0">
              <a:lnSpc>
                <a:spcPct val="100000"/>
              </a:lnSpc>
              <a:buFont typeface="Arial" panose="020B0604020202020204" pitchFamily="34" charset="0"/>
              <a:buNone/>
            </a:pPr>
            <a:endParaRPr lang="en-US" altLang="ja-JP" sz="500" b="1" dirty="0">
              <a:solidFill>
                <a:srgbClr val="E0E4E6"/>
              </a:solidFill>
              <a:latin typeface="Arial" panose="020B0604020202020204" pitchFamily="34" charset="0"/>
              <a:ea typeface="Barlow" pitchFamily="34" charset="-122"/>
              <a:cs typeface="Arial" panose="020B0604020202020204" pitchFamily="34" charset="0"/>
            </a:endParaRPr>
          </a:p>
          <a:p>
            <a:pPr marL="0" indent="0">
              <a:lnSpc>
                <a:spcPct val="100000"/>
              </a:lnSpc>
              <a:buFont typeface="Arial" panose="020B0604020202020204" pitchFamily="34" charse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      on our daily lives !</a:t>
            </a:r>
          </a:p>
        </p:txBody>
      </p:sp>
      <p:sp>
        <p:nvSpPr>
          <p:cNvPr id="15" name="正方形/長方形 14">
            <a:extLst>
              <a:ext uri="{FF2B5EF4-FFF2-40B4-BE49-F238E27FC236}">
                <a16:creationId xmlns:a16="http://schemas.microsoft.com/office/drawing/2014/main" id="{BB3A9BEE-0973-3BCA-70D1-44D4C83EA16A}"/>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6F694D8-89FA-DA72-454E-C106E57BB8DE}"/>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AF29B337-915B-D52A-6B10-314AA9AD8FD2}"/>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59CB1779-D5D9-4825-BCB3-BE51D6C609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1499CEF2-0EDF-D3EA-A077-0C1230E863C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8"/>
            <a:ext cx="812775" cy="812775"/>
          </a:xfrm>
          <a:prstGeom prst="rect">
            <a:avLst/>
          </a:prstGeom>
        </p:spPr>
      </p:pic>
      <p:pic>
        <p:nvPicPr>
          <p:cNvPr id="4" name="テクノ３０秒">
            <a:hlinkClick r:id="" action="ppaction://media"/>
            <a:extLst>
              <a:ext uri="{FF2B5EF4-FFF2-40B4-BE49-F238E27FC236}">
                <a16:creationId xmlns:a16="http://schemas.microsoft.com/office/drawing/2014/main" id="{68A86B02-9534-FC30-4C1A-C0FF1105C68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7"/>
            <a:ext cx="812775" cy="812775"/>
          </a:xfrm>
          <a:prstGeom prst="rect">
            <a:avLst/>
          </a:prstGeom>
        </p:spPr>
      </p:pic>
      <p:sp>
        <p:nvSpPr>
          <p:cNvPr id="9" name="Text 0">
            <a:extLst>
              <a:ext uri="{FF2B5EF4-FFF2-40B4-BE49-F238E27FC236}">
                <a16:creationId xmlns:a16="http://schemas.microsoft.com/office/drawing/2014/main" id="{4AD6F679-B650-B7C4-66D4-710AFBFBF246}"/>
              </a:ext>
            </a:extLst>
          </p:cNvPr>
          <p:cNvSpPr/>
          <p:nvPr/>
        </p:nvSpPr>
        <p:spPr>
          <a:xfrm>
            <a:off x="616969" y="704354"/>
            <a:ext cx="4883844" cy="533896"/>
          </a:xfrm>
          <a:prstGeom prst="rect">
            <a:avLst/>
          </a:prstGeom>
          <a:noFill/>
          <a:ln/>
        </p:spPr>
        <p:txBody>
          <a:bodyPr wrap="none" lIns="0" tIns="0" rIns="0" bIns="0" rtlCol="0" anchor="t"/>
          <a:lstStyle/>
          <a:p>
            <a:pPr defTabSz="761970">
              <a:lnSpc>
                <a:spcPts val="4167"/>
              </a:lnSpc>
            </a:pPr>
            <a:r>
              <a:rPr kumimoji="1" lang="en-US" sz="4400" b="1" dirty="0">
                <a:solidFill>
                  <a:srgbClr val="66FFFF"/>
                </a:solidFill>
                <a:latin typeface="Arial" panose="020B0604020202020204" pitchFamily="34" charset="0"/>
                <a:ea typeface="Spline Sans Bold" pitchFamily="34" charset="-122"/>
                <a:cs typeface="Arial" panose="020B0604020202020204" pitchFamily="34" charset="0"/>
              </a:rPr>
              <a:t>2. Introduction of the Topic</a:t>
            </a:r>
            <a:endParaRPr kumimoji="1" lang="en-US" sz="4400"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025221"/>
      </p:ext>
    </p:extLst>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0" fill="hold" display="0">
                  <p:stCondLst>
                    <p:cond delay="indefinite"/>
                  </p:stCondLst>
                  <p:endCondLst>
                    <p:cond evt="onStopAudio" delay="0">
                      <p:tgtEl>
                        <p:sldTgt/>
                      </p:tgtEl>
                    </p:cond>
                  </p:endCondLst>
                </p:cTn>
                <p:tgtEl>
                  <p:spTgt spid="8"/>
                </p:tgtEl>
              </p:cMediaNode>
            </p:audio>
            <p:audio>
              <p:cMediaNode vol="7143">
                <p:cTn id="17" repeatCount="0"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0E1FD-83AF-E982-68E9-AE561E4AF01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E85D21-2D53-A142-0299-C250F4CBDF63}"/>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41ED8C6-3D50-4668-464A-F0248134F027}"/>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512B4809-41E1-E07E-3727-00B5F13309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253903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5019869" y="654374"/>
            <a:ext cx="6343261"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with the whole class!</a:t>
            </a:r>
            <a:endParaRPr lang="ja-JP" altLang="en-US" sz="4800" dirty="0">
              <a:solidFill>
                <a:srgbClr val="66FFFF"/>
              </a:solidFill>
            </a:endParaRPr>
          </a:p>
        </p:txBody>
      </p:sp>
      <p:sp>
        <p:nvSpPr>
          <p:cNvPr id="9" name="Shape 4"/>
          <p:cNvSpPr/>
          <p:nvPr/>
        </p:nvSpPr>
        <p:spPr>
          <a:xfrm>
            <a:off x="4803708" y="2808514"/>
            <a:ext cx="7007290" cy="2118049"/>
          </a:xfrm>
          <a:prstGeom prst="roundRect">
            <a:avLst>
              <a:gd name="adj" fmla="val 20308"/>
            </a:avLst>
          </a:prstGeom>
          <a:solidFill>
            <a:srgbClr val="0A081B"/>
          </a:solidFill>
          <a:ln w="22860">
            <a:solidFill>
              <a:srgbClr val="29DDDA"/>
            </a:solidFill>
            <a:prstDash val="solid"/>
          </a:ln>
        </p:spPr>
        <p:txBody>
          <a:bodyPr/>
          <a:lstStyle/>
          <a:p>
            <a:endParaRPr lang="ja-JP" altLang="en-US"/>
          </a:p>
        </p:txBody>
      </p:sp>
      <p:sp>
        <p:nvSpPr>
          <p:cNvPr id="11" name="テキスト ボックス 10">
            <a:extLst>
              <a:ext uri="{FF2B5EF4-FFF2-40B4-BE49-F238E27FC236}">
                <a16:creationId xmlns:a16="http://schemas.microsoft.com/office/drawing/2014/main" id="{CF0279ED-3B2F-109C-8606-7F2F3C4CEA6B}"/>
              </a:ext>
            </a:extLst>
          </p:cNvPr>
          <p:cNvSpPr txBox="1"/>
          <p:nvPr/>
        </p:nvSpPr>
        <p:spPr>
          <a:xfrm>
            <a:off x="4803707" y="2962378"/>
            <a:ext cx="7007290" cy="1754326"/>
          </a:xfrm>
          <a:prstGeom prst="rect">
            <a:avLst/>
          </a:prstGeom>
          <a:noFill/>
        </p:spPr>
        <p:txBody>
          <a:bodyPr wrap="square" rtlCol="0">
            <a:spAutoFit/>
          </a:bodyPr>
          <a:lstStyle/>
          <a:p>
            <a:pPr algn="ctr" defTabSz="914353">
              <a:defRPr/>
            </a:pPr>
            <a:r>
              <a:rPr lang="en-US" altLang="ja-JP" sz="3600" b="1" dirty="0">
                <a:latin typeface="Arial" panose="020B0604020202020204" pitchFamily="34" charset="0"/>
                <a:ea typeface="游ゴシック" panose="020B0400000000000000" pitchFamily="34" charset="-128"/>
                <a:cs typeface="Arial" panose="020B0604020202020204" pitchFamily="34" charset="0"/>
              </a:rPr>
              <a:t>Which technology do you think has the biggest influence </a:t>
            </a:r>
          </a:p>
          <a:p>
            <a:pPr algn="ctr" defTabSz="914353">
              <a:defRPr/>
            </a:pPr>
            <a:r>
              <a:rPr lang="en-US" altLang="ja-JP" sz="3600" b="1" dirty="0">
                <a:latin typeface="Arial" panose="020B0604020202020204" pitchFamily="34" charset="0"/>
                <a:ea typeface="游ゴシック" panose="020B0400000000000000" pitchFamily="34" charset="-128"/>
                <a:cs typeface="Arial" panose="020B0604020202020204" pitchFamily="34" charset="0"/>
              </a:rPr>
              <a:t>on our daily lives?</a:t>
            </a:r>
            <a:r>
              <a:rPr lang="en-US" altLang="ja-JP" sz="36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36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図 2">
            <a:extLst>
              <a:ext uri="{FF2B5EF4-FFF2-40B4-BE49-F238E27FC236}">
                <a16:creationId xmlns:a16="http://schemas.microsoft.com/office/drawing/2014/main" id="{23B39D74-0707-266A-F0C4-556CA950D579}"/>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207226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p:cNvSpPr/>
          <p:nvPr/>
        </p:nvSpPr>
        <p:spPr>
          <a:xfrm>
            <a:off x="4641841" y="1823175"/>
            <a:ext cx="632023" cy="615820"/>
          </a:xfrm>
          <a:prstGeom prst="roundRect">
            <a:avLst>
              <a:gd name="adj" fmla="val 66675"/>
            </a:avLst>
          </a:prstGeom>
          <a:solidFill>
            <a:srgbClr val="0A081B"/>
          </a:solidFill>
          <a:ln w="30480">
            <a:solidFill>
              <a:srgbClr val="16FFBB"/>
            </a:solidFill>
            <a:prstDash val="solid"/>
          </a:ln>
        </p:spPr>
        <p:txBody>
          <a:bodyPr/>
          <a:lstStyle/>
          <a:p>
            <a:endParaRPr lang="ja-JP" altLang="en-US"/>
          </a:p>
        </p:txBody>
      </p:sp>
      <p:sp>
        <p:nvSpPr>
          <p:cNvPr id="5" name="Text 2"/>
          <p:cNvSpPr/>
          <p:nvPr/>
        </p:nvSpPr>
        <p:spPr>
          <a:xfrm>
            <a:off x="4633079" y="2125460"/>
            <a:ext cx="632023" cy="589272"/>
          </a:xfrm>
          <a:prstGeom prst="rect">
            <a:avLst/>
          </a:prstGeom>
          <a:noFill/>
          <a:ln/>
        </p:spPr>
        <p:txBody>
          <a:bodyPr wrap="none" lIns="0" tIns="0" rIns="0" bIns="0" rtlCol="0" anchor="t"/>
          <a:lstStyle/>
          <a:p>
            <a:pPr algn="ctr" defTabSz="761970">
              <a:lnSpc>
                <a:spcPts val="2125"/>
              </a:lnSpc>
            </a:pPr>
            <a:r>
              <a:rPr kumimoji="1" lang="en-US" sz="3600" b="1" dirty="0">
                <a:solidFill>
                  <a:srgbClr val="E0E4E6"/>
                </a:solidFill>
                <a:latin typeface="Spline Sans Bold" pitchFamily="34" charset="0"/>
                <a:ea typeface="Spline Sans Bold" pitchFamily="34" charset="-122"/>
                <a:cs typeface="Spline Sans Bold" pitchFamily="34" charset="-120"/>
              </a:rPr>
              <a:t>1</a:t>
            </a:r>
            <a:endParaRPr kumimoji="1" lang="en-US" sz="3600" dirty="0">
              <a:solidFill>
                <a:prstClr val="black"/>
              </a:solidFill>
              <a:latin typeface="Calibri" panose="020F0502020204030204"/>
            </a:endParaRPr>
          </a:p>
        </p:txBody>
      </p:sp>
      <p:sp>
        <p:nvSpPr>
          <p:cNvPr id="6" name="Text 3"/>
          <p:cNvSpPr/>
          <p:nvPr/>
        </p:nvSpPr>
        <p:spPr>
          <a:xfrm>
            <a:off x="5455019" y="2088290"/>
            <a:ext cx="2286000" cy="285750"/>
          </a:xfrm>
          <a:prstGeom prst="rect">
            <a:avLst/>
          </a:prstGeom>
          <a:noFill/>
          <a:ln/>
        </p:spPr>
        <p:txBody>
          <a:bodyPr wrap="none" lIns="0" tIns="0" rIns="0" bIns="0" rtlCol="0" anchor="t"/>
          <a:lstStyle/>
          <a:p>
            <a:pPr defTabSz="761970">
              <a:lnSpc>
                <a:spcPts val="2250"/>
              </a:lnSpc>
            </a:pPr>
            <a:r>
              <a:rPr lang="en-US" altLang="ja-JP" sz="3600" b="1" dirty="0">
                <a:latin typeface="Arial" panose="020B0604020202020204" pitchFamily="34" charset="0"/>
                <a:cs typeface="Arial" panose="020B0604020202020204" pitchFamily="34" charset="0"/>
              </a:rPr>
              <a:t>Read the explanation</a:t>
            </a:r>
            <a:endParaRPr kumimoji="1" lang="en-US" sz="3600" dirty="0">
              <a:solidFill>
                <a:prstClr val="black"/>
              </a:solidFill>
              <a:latin typeface="Arial" panose="020B0604020202020204" pitchFamily="34" charset="0"/>
              <a:cs typeface="Arial" panose="020B0604020202020204" pitchFamily="34" charset="0"/>
            </a:endParaRPr>
          </a:p>
        </p:txBody>
      </p:sp>
      <p:sp>
        <p:nvSpPr>
          <p:cNvPr id="12" name="タイトル 1"/>
          <p:cNvSpPr txBox="1">
            <a:spLocks/>
          </p:cNvSpPr>
          <p:nvPr/>
        </p:nvSpPr>
        <p:spPr>
          <a:xfrm>
            <a:off x="4641841" y="334837"/>
            <a:ext cx="6343261"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3. Introduction of  </a:t>
            </a:r>
          </a:p>
          <a:p>
            <a:r>
              <a:rPr lang="en-US" altLang="ja-JP" sz="4800" b="1" dirty="0">
                <a:solidFill>
                  <a:srgbClr val="66FFFF"/>
                </a:solidFill>
                <a:latin typeface="Arial" panose="020B0604020202020204" pitchFamily="34" charset="0"/>
                <a:cs typeface="Arial" panose="020B0604020202020204" pitchFamily="34" charset="0"/>
              </a:rPr>
              <a:t>             Generative AI</a:t>
            </a:r>
            <a:endParaRPr lang="ja-JP" altLang="en-US" sz="4800" dirty="0">
              <a:solidFill>
                <a:srgbClr val="66FFFF"/>
              </a:solidFill>
            </a:endParaRPr>
          </a:p>
        </p:txBody>
      </p:sp>
      <p:sp>
        <p:nvSpPr>
          <p:cNvPr id="13" name="タイトル 1"/>
          <p:cNvSpPr txBox="1">
            <a:spLocks/>
          </p:cNvSpPr>
          <p:nvPr/>
        </p:nvSpPr>
        <p:spPr>
          <a:xfrm>
            <a:off x="4641841" y="2583651"/>
            <a:ext cx="7165910" cy="181480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latin typeface="Arial" panose="020B0604020202020204" pitchFamily="34" charset="0"/>
                <a:cs typeface="Arial" panose="020B0604020202020204" pitchFamily="34" charset="0"/>
              </a:rPr>
              <a:t>Read the explanation which explains what generative AI is and answer the following questions.</a:t>
            </a:r>
            <a:endParaRPr lang="en-US" altLang="ja-JP" sz="4800" b="1" dirty="0">
              <a:solidFill>
                <a:srgbClr val="66FFFF"/>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06EE05DF-9B84-B55F-C972-A2836F7A70C4}"/>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1000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4669179" y="2098388"/>
            <a:ext cx="632023" cy="589272"/>
          </a:xfrm>
          <a:prstGeom prst="rect">
            <a:avLst/>
          </a:prstGeom>
          <a:noFill/>
          <a:ln/>
        </p:spPr>
        <p:txBody>
          <a:bodyPr wrap="none" lIns="0" tIns="0" rIns="0" bIns="0" rtlCol="0" anchor="t"/>
          <a:lstStyle/>
          <a:p>
            <a:pPr algn="ctr" defTabSz="761970">
              <a:lnSpc>
                <a:spcPts val="2125"/>
              </a:lnSpc>
            </a:pPr>
            <a:r>
              <a:rPr kumimoji="1" lang="en-US" sz="3600" b="1" dirty="0">
                <a:solidFill>
                  <a:srgbClr val="E0E4E6"/>
                </a:solidFill>
                <a:latin typeface="Spline Sans Bold" pitchFamily="34" charset="0"/>
                <a:ea typeface="Spline Sans Bold" pitchFamily="34" charset="-122"/>
              </a:rPr>
              <a:t>2</a:t>
            </a:r>
            <a:endParaRPr kumimoji="1" lang="en-US" sz="3600" dirty="0">
              <a:solidFill>
                <a:prstClr val="black"/>
              </a:solidFill>
              <a:latin typeface="Calibri" panose="020F0502020204030204"/>
            </a:endParaRPr>
          </a:p>
        </p:txBody>
      </p:sp>
      <p:sp>
        <p:nvSpPr>
          <p:cNvPr id="12" name="タイトル 1"/>
          <p:cNvSpPr txBox="1">
            <a:spLocks/>
          </p:cNvSpPr>
          <p:nvPr/>
        </p:nvSpPr>
        <p:spPr>
          <a:xfrm>
            <a:off x="4641841" y="334837"/>
            <a:ext cx="6343261"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3. Introduction of  </a:t>
            </a:r>
          </a:p>
          <a:p>
            <a:r>
              <a:rPr lang="en-US" altLang="ja-JP" sz="4800" b="1" dirty="0">
                <a:solidFill>
                  <a:srgbClr val="66FFFF"/>
                </a:solidFill>
                <a:latin typeface="Arial" panose="020B0604020202020204" pitchFamily="34" charset="0"/>
                <a:cs typeface="Arial" panose="020B0604020202020204" pitchFamily="34" charset="0"/>
              </a:rPr>
              <a:t>             Generative AI</a:t>
            </a:r>
            <a:endParaRPr lang="ja-JP" altLang="en-US" sz="4800" dirty="0">
              <a:solidFill>
                <a:srgbClr val="66FFFF"/>
              </a:solidFill>
            </a:endParaRPr>
          </a:p>
        </p:txBody>
      </p:sp>
      <p:sp>
        <p:nvSpPr>
          <p:cNvPr id="13" name="タイトル 1"/>
          <p:cNvSpPr txBox="1">
            <a:spLocks/>
          </p:cNvSpPr>
          <p:nvPr/>
        </p:nvSpPr>
        <p:spPr>
          <a:xfrm>
            <a:off x="4669179" y="3088769"/>
            <a:ext cx="7367311"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latin typeface="Arial" panose="020B0604020202020204" pitchFamily="34" charset="0"/>
                <a:cs typeface="Arial" panose="020B0604020202020204" pitchFamily="34" charset="0"/>
              </a:rPr>
              <a:t>Q1. What is generative AI?</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Q2. How does it learn to do that?</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Q3. Does it work like our brain?</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Q4. What can it make exactly?</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Q5. Can it make mistakes?</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Q6. </a:t>
            </a:r>
            <a:r>
              <a:rPr lang="en-US" altLang="ja-JP" sz="3400" b="1" dirty="0">
                <a:latin typeface="Arial" panose="020B0604020202020204" pitchFamily="34" charset="0"/>
                <a:cs typeface="Arial" panose="020B0604020202020204" pitchFamily="34" charset="0"/>
              </a:rPr>
              <a:t>Can it learn from its mistakes?</a:t>
            </a:r>
            <a:endParaRPr lang="ja-JP" altLang="ja-JP" sz="3400" b="1" dirty="0">
              <a:latin typeface="Arial" panose="020B0604020202020204" pitchFamily="34" charset="0"/>
              <a:cs typeface="Arial" panose="020B0604020202020204" pitchFamily="34" charset="0"/>
            </a:endParaRPr>
          </a:p>
        </p:txBody>
      </p:sp>
      <p:sp>
        <p:nvSpPr>
          <p:cNvPr id="8" name="Shape 5"/>
          <p:cNvSpPr/>
          <p:nvPr/>
        </p:nvSpPr>
        <p:spPr>
          <a:xfrm>
            <a:off x="4669179" y="1799801"/>
            <a:ext cx="632023" cy="597174"/>
          </a:xfrm>
          <a:prstGeom prst="roundRect">
            <a:avLst>
              <a:gd name="adj" fmla="val 66675"/>
            </a:avLst>
          </a:prstGeom>
          <a:noFill/>
          <a:ln w="30480">
            <a:solidFill>
              <a:srgbClr val="29DDDA"/>
            </a:solidFill>
            <a:prstDash val="solid"/>
          </a:ln>
        </p:spPr>
        <p:txBody>
          <a:bodyPr/>
          <a:lstStyle/>
          <a:p>
            <a:endParaRPr lang="ja-JP" altLang="en-US"/>
          </a:p>
        </p:txBody>
      </p:sp>
      <p:sp>
        <p:nvSpPr>
          <p:cNvPr id="10" name="Text 7"/>
          <p:cNvSpPr/>
          <p:nvPr/>
        </p:nvSpPr>
        <p:spPr>
          <a:xfrm>
            <a:off x="5398381" y="2098388"/>
            <a:ext cx="2286000" cy="285750"/>
          </a:xfrm>
          <a:prstGeom prst="rect">
            <a:avLst/>
          </a:prstGeom>
          <a:noFill/>
          <a:ln/>
        </p:spPr>
        <p:txBody>
          <a:bodyPr wrap="none" lIns="0" tIns="0" rIns="0" bIns="0" rtlCol="0" anchor="t"/>
          <a:lstStyle/>
          <a:p>
            <a:pPr defTabSz="761970">
              <a:lnSpc>
                <a:spcPts val="2250"/>
              </a:lnSpc>
            </a:pPr>
            <a:r>
              <a:rPr kumimoji="1" lang="en-US" sz="3600" b="1" dirty="0">
                <a:solidFill>
                  <a:srgbClr val="E0E4E6"/>
                </a:solidFill>
                <a:latin typeface="Arial" panose="020B0604020202020204" pitchFamily="34" charset="0"/>
                <a:ea typeface="Spline Sans Bold" pitchFamily="34" charset="-122"/>
                <a:cs typeface="Arial" panose="020B0604020202020204" pitchFamily="34" charset="0"/>
              </a:rPr>
              <a:t>Questions to Answer</a:t>
            </a:r>
            <a:endParaRPr kumimoji="1" lang="en-US" sz="3600" dirty="0">
              <a:solidFill>
                <a:prstClr val="black"/>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495A1D6D-3810-24F8-FEDD-8D6CB5B7EA14}"/>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21868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down)">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down)">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wipe(down)">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wipe(down)">
                                      <p:cBhvr>
                                        <p:cTn id="3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21582"/>
            <a:ext cx="10515600" cy="1325563"/>
          </a:xfrm>
        </p:spPr>
        <p:txBody>
          <a:bodyPr/>
          <a:lstStyle/>
          <a:p>
            <a:r>
              <a:rPr kumimoji="1" lang="en-US" altLang="ja-JP" b="1" dirty="0">
                <a:solidFill>
                  <a:srgbClr val="66FFFF"/>
                </a:solidFill>
                <a:latin typeface="Arial" panose="020B0604020202020204" pitchFamily="34" charset="0"/>
                <a:cs typeface="Arial" panose="020B0604020202020204" pitchFamily="34" charset="0"/>
              </a:rPr>
              <a:t>Read the explanation</a:t>
            </a:r>
          </a:p>
        </p:txBody>
      </p:sp>
      <p:sp>
        <p:nvSpPr>
          <p:cNvPr id="6" name="タイトル 1">
            <a:extLst>
              <a:ext uri="{FF2B5EF4-FFF2-40B4-BE49-F238E27FC236}">
                <a16:creationId xmlns:a16="http://schemas.microsoft.com/office/drawing/2014/main" id="{225A32B2-4F73-3989-118A-7EFA6E94F2C9}"/>
              </a:ext>
            </a:extLst>
          </p:cNvPr>
          <p:cNvSpPr txBox="1">
            <a:spLocks/>
          </p:cNvSpPr>
          <p:nvPr/>
        </p:nvSpPr>
        <p:spPr>
          <a:xfrm>
            <a:off x="838200" y="1570652"/>
            <a:ext cx="10813026" cy="4878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cs typeface="Arial" panose="020B0604020202020204" pitchFamily="34" charset="0"/>
              </a:rPr>
              <a:t>Generative AI is a type of technology that produces pictures, stories, music, etc., and works by learning by seeing and using many examples and other examples from computers. This is known as machine learning.</a:t>
            </a:r>
          </a:p>
          <a:p>
            <a:r>
              <a:rPr lang="en-US" altLang="ja-JP" sz="2400" b="1" dirty="0">
                <a:latin typeface="Arial" panose="020B0604020202020204" pitchFamily="34" charset="0"/>
                <a:cs typeface="Arial" panose="020B0604020202020204" pitchFamily="34" charset="0"/>
              </a:rPr>
              <a:t>Just as humans watch sports matches to understand the rules, generative AI is similar to learning by watching lots of art or reading stories. It works in a similar way to the human brain, which guesses what it knows and learns new things.</a:t>
            </a:r>
          </a:p>
          <a:p>
            <a:r>
              <a:rPr lang="en-US" altLang="ja-JP" sz="2400" b="1" dirty="0">
                <a:latin typeface="Arial" panose="020B0604020202020204" pitchFamily="34" charset="0"/>
                <a:cs typeface="Arial" panose="020B0604020202020204" pitchFamily="34" charset="0"/>
              </a:rPr>
              <a:t>Generative AI uses algorithms to predict and generate new things. It can create anything we can imagine.</a:t>
            </a:r>
          </a:p>
          <a:p>
            <a:r>
              <a:rPr lang="en-US" altLang="ja-JP" sz="2400" b="1" dirty="0">
                <a:latin typeface="Arial" panose="020B0604020202020204" pitchFamily="34" charset="0"/>
                <a:cs typeface="Arial" panose="020B0604020202020204" pitchFamily="34" charset="0"/>
              </a:rPr>
              <a:t>However, like humans, AI can make mistakes, and it learns from its mistakes and improves. It also receives feedback, which enables it to make even better creations. In other words, the more it creates and receives feedback, the more it understands what is good work.</a:t>
            </a:r>
            <a:endParaRPr lang="en-US" altLang="ja-JP" sz="3600" b="1"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0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821557" y="342951"/>
            <a:ext cx="708673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with your group members!</a:t>
            </a:r>
          </a:p>
        </p:txBody>
      </p:sp>
      <p:sp>
        <p:nvSpPr>
          <p:cNvPr id="3" name="コンテンツ プレースホルダー 2">
            <a:extLst>
              <a:ext uri="{FF2B5EF4-FFF2-40B4-BE49-F238E27FC236}">
                <a16:creationId xmlns:a16="http://schemas.microsoft.com/office/drawing/2014/main" id="{D3166652-002C-DE7B-CE80-9C8A8683E6B4}"/>
              </a:ext>
            </a:extLst>
          </p:cNvPr>
          <p:cNvSpPr txBox="1">
            <a:spLocks/>
          </p:cNvSpPr>
          <p:nvPr/>
        </p:nvSpPr>
        <p:spPr>
          <a:xfrm>
            <a:off x="4821557" y="2544418"/>
            <a:ext cx="6982516" cy="3756885"/>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ja-JP" sz="4400" b="1" dirty="0">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What is your answer for Q1?</a:t>
            </a:r>
          </a:p>
          <a:p>
            <a:r>
              <a:rPr lang="en-US" altLang="ja-JP" sz="3600" b="1" dirty="0">
                <a:latin typeface="Arial" panose="020B0604020202020204" pitchFamily="34" charset="0"/>
                <a:cs typeface="Arial" panose="020B0604020202020204" pitchFamily="34" charset="0"/>
              </a:rPr>
              <a:t>I agree with you.</a:t>
            </a:r>
          </a:p>
          <a:p>
            <a:r>
              <a:rPr lang="en-US" altLang="ja-JP" sz="3600" b="1" dirty="0">
                <a:latin typeface="Arial" panose="020B0604020202020204" pitchFamily="34" charset="0"/>
                <a:cs typeface="Arial" panose="020B0604020202020204" pitchFamily="34" charset="0"/>
              </a:rPr>
              <a:t>I have a different idea.</a:t>
            </a:r>
          </a:p>
        </p:txBody>
      </p:sp>
      <p:pic>
        <p:nvPicPr>
          <p:cNvPr id="4" name="図 3">
            <a:extLst>
              <a:ext uri="{FF2B5EF4-FFF2-40B4-BE49-F238E27FC236}">
                <a16:creationId xmlns:a16="http://schemas.microsoft.com/office/drawing/2014/main" id="{6BD322B3-73D7-2A63-412E-B35FD8D7C15F}"/>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106462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1DED7-4D5F-BA06-9370-34D29B69DA69}"/>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DFD4F25E-05FF-5B0A-6C6F-F6DCBE77ADCC}"/>
              </a:ext>
            </a:extLst>
          </p:cNvPr>
          <p:cNvSpPr>
            <a:spLocks noGrp="1"/>
          </p:cNvSpPr>
          <p:nvPr>
            <p:ph type="title"/>
          </p:nvPr>
        </p:nvSpPr>
        <p:spPr>
          <a:xfrm>
            <a:off x="838200" y="365125"/>
            <a:ext cx="10515600" cy="1325563"/>
          </a:xfrm>
        </p:spPr>
        <p:txBody>
          <a:bodyPr/>
          <a:lstStyle/>
          <a:p>
            <a:r>
              <a:rPr kumimoji="1" lang="en-US" altLang="ja-JP" b="1" dirty="0">
                <a:solidFill>
                  <a:srgbClr val="66FFFF"/>
                </a:solidFill>
                <a:latin typeface="Arial" panose="020B0604020202020204" pitchFamily="34" charset="0"/>
                <a:cs typeface="Arial" panose="020B0604020202020204" pitchFamily="34" charset="0"/>
              </a:rPr>
              <a:t>Read the explanation</a:t>
            </a:r>
          </a:p>
        </p:txBody>
      </p:sp>
      <p:sp>
        <p:nvSpPr>
          <p:cNvPr id="9" name="タイトル 1">
            <a:extLst>
              <a:ext uri="{FF2B5EF4-FFF2-40B4-BE49-F238E27FC236}">
                <a16:creationId xmlns:a16="http://schemas.microsoft.com/office/drawing/2014/main" id="{062A50BE-015D-ABD1-B2AD-9621038EA944}"/>
              </a:ext>
            </a:extLst>
          </p:cNvPr>
          <p:cNvSpPr txBox="1">
            <a:spLocks/>
          </p:cNvSpPr>
          <p:nvPr/>
        </p:nvSpPr>
        <p:spPr>
          <a:xfrm>
            <a:off x="838200" y="1614195"/>
            <a:ext cx="10813026" cy="4878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cs typeface="Arial" panose="020B0604020202020204" pitchFamily="34" charset="0"/>
              </a:rPr>
              <a:t>Generative AI is a type of technology that produces pictures, stories, music, etc., and works by learning by seeing and using many examples and other examples from computers. This is known as machine learning.</a:t>
            </a:r>
          </a:p>
          <a:p>
            <a:r>
              <a:rPr lang="en-US" altLang="ja-JP" sz="2400" b="1" dirty="0">
                <a:latin typeface="Arial" panose="020B0604020202020204" pitchFamily="34" charset="0"/>
                <a:cs typeface="Arial" panose="020B0604020202020204" pitchFamily="34" charset="0"/>
              </a:rPr>
              <a:t>Just as humans watch sports matches to understand the rules, generative AI is similar to learning by watching lots of art or reading stories. It works in a similar way to the human brain, which guesses what it knows and learns new things.</a:t>
            </a:r>
          </a:p>
          <a:p>
            <a:r>
              <a:rPr lang="en-US" altLang="ja-JP" sz="2400" b="1" dirty="0">
                <a:latin typeface="Arial" panose="020B0604020202020204" pitchFamily="34" charset="0"/>
                <a:cs typeface="Arial" panose="020B0604020202020204" pitchFamily="34" charset="0"/>
              </a:rPr>
              <a:t>Generative AI uses algorithms to predict and generate new things. It can create anything we can imagine.</a:t>
            </a:r>
          </a:p>
          <a:p>
            <a:r>
              <a:rPr lang="en-US" altLang="ja-JP" sz="2400" b="1" dirty="0">
                <a:latin typeface="Arial" panose="020B0604020202020204" pitchFamily="34" charset="0"/>
                <a:cs typeface="Arial" panose="020B0604020202020204" pitchFamily="34" charset="0"/>
              </a:rPr>
              <a:t>However, like humans, AI can make mistakes, and it learns from its mistakes and improves. It also receives feedback, which enables it to make even better creations. In other words, the more it creates and receives feedback, the more it understands what is good work.</a:t>
            </a:r>
            <a:endParaRPr lang="en-US" altLang="ja-JP" sz="3600" b="1"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14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892636" y="3491185"/>
            <a:ext cx="708673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a:t>
            </a:r>
          </a:p>
          <a:p>
            <a:r>
              <a:rPr lang="en-US" altLang="ja-JP" sz="4800" b="1" dirty="0">
                <a:solidFill>
                  <a:srgbClr val="66FFFF"/>
                </a:solidFill>
                <a:latin typeface="Arial" panose="020B0604020202020204" pitchFamily="34" charset="0"/>
                <a:cs typeface="Arial" panose="020B0604020202020204" pitchFamily="34" charset="0"/>
              </a:rPr>
              <a:t>    with the whole class!</a:t>
            </a:r>
          </a:p>
        </p:txBody>
      </p:sp>
      <p:pic>
        <p:nvPicPr>
          <p:cNvPr id="3" name="図 2">
            <a:extLst>
              <a:ext uri="{FF2B5EF4-FFF2-40B4-BE49-F238E27FC236}">
                <a16:creationId xmlns:a16="http://schemas.microsoft.com/office/drawing/2014/main" id="{3179DA14-40C8-7228-2C66-DEBBEE138BE4}"/>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21761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Information</a:t>
            </a:r>
            <a:endParaRPr kumimoji="1" lang="ja-JP" altLang="en-US" sz="4800" dirty="0">
              <a:solidFill>
                <a:srgbClr val="66FFFF"/>
              </a:solidFill>
            </a:endParaRPr>
          </a:p>
        </p:txBody>
      </p:sp>
      <p:sp>
        <p:nvSpPr>
          <p:cNvPr id="3" name="コンテンツ プレースホルダー 2"/>
          <p:cNvSpPr>
            <a:spLocks noGrp="1"/>
          </p:cNvSpPr>
          <p:nvPr>
            <p:ph idx="1"/>
          </p:nvPr>
        </p:nvSpPr>
        <p:spPr/>
        <p:txBody>
          <a:bodyPr>
            <a:noAutofit/>
          </a:bodyPr>
          <a:lstStyle/>
          <a:p>
            <a:pPr marL="0" indent="0">
              <a:buNone/>
            </a:pPr>
            <a:r>
              <a:rPr lang="en-US" altLang="ja-JP" sz="3600" b="1" dirty="0">
                <a:latin typeface="Arial" panose="020B0604020202020204" pitchFamily="34" charset="0"/>
                <a:cs typeface="Arial" panose="020B0604020202020204" pitchFamily="34" charset="0"/>
              </a:rPr>
              <a:t>1. Name</a:t>
            </a:r>
          </a:p>
          <a:p>
            <a:pPr marL="0" indent="0">
              <a:buNone/>
            </a:pPr>
            <a:endParaRPr lang="ja-JP" altLang="ja-JP" sz="5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2. School</a:t>
            </a:r>
          </a:p>
          <a:p>
            <a:pPr marL="0" indent="0">
              <a:buNone/>
            </a:pPr>
            <a:endParaRPr lang="ja-JP" altLang="ja-JP" sz="5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3. Club Activity / What you like to do</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4. Any information you want to share </a:t>
            </a:r>
          </a:p>
          <a:p>
            <a:pPr marL="0" indent="0">
              <a:buNone/>
            </a:pPr>
            <a:r>
              <a:rPr lang="en-US" altLang="ja-JP" sz="3600" b="1" dirty="0">
                <a:latin typeface="Arial" panose="020B0604020202020204" pitchFamily="34" charset="0"/>
                <a:cs typeface="Arial" panose="020B0604020202020204" pitchFamily="34" charset="0"/>
              </a:rPr>
              <a:t>    </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with your group members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Q1. What is generative AI?</a:t>
            </a:r>
          </a:p>
          <a:p>
            <a:endParaRPr lang="ja-JP" altLang="ja-JP" sz="500" b="1" dirty="0">
              <a:solidFill>
                <a:schemeClr val="bg1"/>
              </a:solidFill>
              <a:latin typeface="Arial" panose="020B0604020202020204" pitchFamily="34" charset="0"/>
              <a:cs typeface="Arial" panose="020B0604020202020204" pitchFamily="34" charset="0"/>
            </a:endParaRPr>
          </a:p>
          <a:p>
            <a:endParaRPr lang="en-US" altLang="ja-JP" sz="3600" b="1" dirty="0">
              <a:solidFill>
                <a:schemeClr val="bg1"/>
              </a:solidFill>
              <a:latin typeface="Arial" panose="020B0604020202020204" pitchFamily="34" charset="0"/>
              <a:cs typeface="Arial" panose="020B0604020202020204" pitchFamily="34" charset="0"/>
            </a:endParaRPr>
          </a:p>
          <a:p>
            <a:r>
              <a:rPr lang="en-US" altLang="ja-JP" sz="4800" b="1" dirty="0">
                <a:solidFill>
                  <a:schemeClr val="bg1"/>
                </a:solidFill>
                <a:latin typeface="Arial" panose="020B0604020202020204" pitchFamily="34" charset="0"/>
                <a:cs typeface="Arial" panose="020B0604020202020204" pitchFamily="34" charset="0"/>
              </a:rPr>
              <a:t>It is a type of technology </a:t>
            </a:r>
          </a:p>
          <a:p>
            <a:endParaRPr lang="en-US" altLang="ja-JP" sz="1600" b="1" dirty="0">
              <a:solidFill>
                <a:schemeClr val="bg1"/>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that can create new things </a:t>
            </a:r>
          </a:p>
          <a:p>
            <a:endParaRPr lang="en-US" altLang="ja-JP" sz="1600" b="1" dirty="0">
              <a:solidFill>
                <a:schemeClr val="bg1"/>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like pictures, stories or music.</a:t>
            </a:r>
            <a:endParaRPr lang="en-US" altLang="ja-JP"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0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wipe(down)">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64524" y="454144"/>
            <a:ext cx="10590414"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Q2. </a:t>
            </a:r>
            <a:r>
              <a:rPr lang="en-US" altLang="ja-JP" sz="5200" b="1" dirty="0">
                <a:solidFill>
                  <a:srgbClr val="66FFFF"/>
                </a:solidFill>
                <a:latin typeface="Arial" panose="020B0604020202020204" pitchFamily="34" charset="0"/>
                <a:cs typeface="Arial" panose="020B0604020202020204" pitchFamily="34" charset="0"/>
              </a:rPr>
              <a:t>How does it learn to do that?</a:t>
            </a:r>
          </a:p>
          <a:p>
            <a:endParaRPr lang="ja-JP" altLang="ja-JP" sz="500" b="1" dirty="0">
              <a:solidFill>
                <a:schemeClr val="bg1"/>
              </a:solidFill>
              <a:latin typeface="Arial" panose="020B0604020202020204" pitchFamily="34" charset="0"/>
              <a:cs typeface="Arial" panose="020B0604020202020204" pitchFamily="34" charset="0"/>
            </a:endParaRPr>
          </a:p>
          <a:p>
            <a:endParaRPr lang="en-US" altLang="ja-JP" sz="36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It uses something called machine</a:t>
            </a:r>
          </a:p>
          <a:p>
            <a:pPr>
              <a:lnSpc>
                <a:spcPct val="100000"/>
              </a:lnSpc>
            </a:pPr>
            <a:endParaRPr lang="en-US" altLang="ja-JP" sz="16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   learning, which is a way for </a:t>
            </a:r>
          </a:p>
          <a:p>
            <a:pPr>
              <a:lnSpc>
                <a:spcPct val="100000"/>
              </a:lnSpc>
            </a:pPr>
            <a:endParaRPr lang="en-US" altLang="ja-JP" sz="16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      computers to learn from data.</a:t>
            </a:r>
          </a:p>
          <a:p>
            <a:pPr>
              <a:lnSpc>
                <a:spcPct val="100000"/>
              </a:lnSpc>
            </a:pPr>
            <a:endParaRPr lang="en-US" altLang="ja-JP" sz="20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 </a:t>
            </a:r>
            <a:r>
              <a:rPr lang="en-US" altLang="ja-JP" b="1" dirty="0">
                <a:solidFill>
                  <a:schemeClr val="bg1"/>
                </a:solidFill>
                <a:latin typeface="Arial" panose="020B0604020202020204" pitchFamily="34" charset="0"/>
                <a:cs typeface="Arial" panose="020B0604020202020204" pitchFamily="34" charset="0"/>
              </a:rPr>
              <a:t>(It works by learning from lots of </a:t>
            </a:r>
          </a:p>
          <a:p>
            <a:pPr>
              <a:lnSpc>
                <a:spcPct val="100000"/>
              </a:lnSpc>
            </a:pPr>
            <a:endParaRPr lang="en-US" altLang="ja-JP" sz="5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b="1" dirty="0">
                <a:solidFill>
                  <a:schemeClr val="bg1"/>
                </a:solidFill>
                <a:latin typeface="Arial" panose="020B0604020202020204" pitchFamily="34" charset="0"/>
                <a:cs typeface="Arial" panose="020B0604020202020204" pitchFamily="34" charset="0"/>
              </a:rPr>
              <a:t>examples that it sees or hears.)</a:t>
            </a:r>
            <a:endParaRPr lang="en-US" altLang="ja-JP"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4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wipe(down)">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wipe(down)">
                                      <p:cBhvr>
                                        <p:cTn id="18" dur="500"/>
                                        <p:tgtEl>
                                          <p:spTgt spid="2">
                                            <p:txEl>
                                              <p:pRg st="9" end="9"/>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wipe(down)">
                                      <p:cBhvr>
                                        <p:cTn id="2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75666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200" b="1" dirty="0">
                <a:solidFill>
                  <a:srgbClr val="66FFFF"/>
                </a:solidFill>
                <a:latin typeface="Arial" panose="020B0604020202020204" pitchFamily="34" charset="0"/>
                <a:cs typeface="Arial" panose="020B0604020202020204" pitchFamily="34" charset="0"/>
              </a:rPr>
              <a:t>Q3.</a:t>
            </a:r>
            <a:r>
              <a:rPr lang="en-US" altLang="ja-JP" sz="5200" dirty="0">
                <a:solidFill>
                  <a:srgbClr val="66FFFF"/>
                </a:solidFill>
                <a:latin typeface="Arial" panose="020B0604020202020204" pitchFamily="34" charset="0"/>
                <a:cs typeface="Arial" panose="020B0604020202020204" pitchFamily="34" charset="0"/>
              </a:rPr>
              <a:t> </a:t>
            </a:r>
            <a:r>
              <a:rPr lang="en-US" altLang="ja-JP" sz="5200" b="1" dirty="0">
                <a:solidFill>
                  <a:srgbClr val="66FFFF"/>
                </a:solidFill>
                <a:latin typeface="Arial" panose="020B0604020202020204" pitchFamily="34" charset="0"/>
                <a:cs typeface="Arial" panose="020B0604020202020204" pitchFamily="34" charset="0"/>
              </a:rPr>
              <a:t>Does it work like our brain?</a:t>
            </a:r>
          </a:p>
          <a:p>
            <a:endParaRPr lang="en-US" altLang="ja-JP" sz="5200" b="1" dirty="0">
              <a:solidFill>
                <a:srgbClr val="66FFFF"/>
              </a:solidFill>
              <a:latin typeface="Arial" panose="020B0604020202020204" pitchFamily="34" charset="0"/>
              <a:cs typeface="Arial" panose="020B0604020202020204" pitchFamily="34" charset="0"/>
            </a:endParaRPr>
          </a:p>
          <a:p>
            <a:r>
              <a:rPr lang="en-US" altLang="ja-JP" sz="4800" b="1" dirty="0">
                <a:solidFill>
                  <a:schemeClr val="bg1"/>
                </a:solidFill>
                <a:latin typeface="Arial" panose="020B0604020202020204" pitchFamily="34" charset="0"/>
                <a:cs typeface="Arial" panose="020B0604020202020204" pitchFamily="34" charset="0"/>
              </a:rPr>
              <a:t>In some ways, Yes.</a:t>
            </a:r>
            <a:endParaRPr lang="ja-JP" altLang="ja-JP"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4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Q4. What can it make exactly?</a:t>
            </a:r>
            <a:endParaRPr lang="ja-JP" altLang="ja-JP" sz="5400" b="1" dirty="0">
              <a:solidFill>
                <a:srgbClr val="66FFFF"/>
              </a:solidFill>
              <a:latin typeface="Arial" panose="020B0604020202020204" pitchFamily="34" charset="0"/>
              <a:cs typeface="Arial" panose="020B0604020202020204" pitchFamily="34" charset="0"/>
            </a:endParaRPr>
          </a:p>
          <a:p>
            <a:endParaRPr lang="en-US" altLang="ja-JP" b="1" dirty="0">
              <a:solidFill>
                <a:schemeClr val="bg1"/>
              </a:solidFill>
              <a:latin typeface="Arial" panose="020B0604020202020204" pitchFamily="34" charset="0"/>
              <a:cs typeface="Arial" panose="020B0604020202020204" pitchFamily="34" charset="0"/>
            </a:endParaRPr>
          </a:p>
          <a:p>
            <a:r>
              <a:rPr lang="en-US" altLang="ja-JP" sz="4800" b="1" dirty="0">
                <a:solidFill>
                  <a:schemeClr val="bg1"/>
                </a:solidFill>
                <a:latin typeface="Arial" panose="020B0604020202020204" pitchFamily="34" charset="0"/>
                <a:cs typeface="Arial" panose="020B0604020202020204" pitchFamily="34" charset="0"/>
              </a:rPr>
              <a:t>It can make almost anything </a:t>
            </a:r>
          </a:p>
          <a:p>
            <a:endParaRPr lang="en-US" altLang="ja-JP" sz="500" b="1" dirty="0">
              <a:solidFill>
                <a:schemeClr val="bg1"/>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 you can imagine.</a:t>
            </a:r>
            <a:endParaRPr lang="ja-JP" altLang="ja-JP"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3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Q5. Can it make mistakes?</a:t>
            </a:r>
            <a:endParaRPr lang="ja-JP" altLang="ja-JP" b="1" dirty="0">
              <a:solidFill>
                <a:srgbClr val="66FFFF"/>
              </a:solidFill>
              <a:latin typeface="Arial" panose="020B0604020202020204" pitchFamily="34" charset="0"/>
              <a:cs typeface="Arial" panose="020B0604020202020204" pitchFamily="34" charset="0"/>
            </a:endParaRPr>
          </a:p>
          <a:p>
            <a:endParaRPr lang="en-US" altLang="ja-JP" dirty="0"/>
          </a:p>
          <a:p>
            <a:r>
              <a:rPr lang="en-US" altLang="ja-JP" sz="4800" b="1" dirty="0">
                <a:solidFill>
                  <a:schemeClr val="bg1"/>
                </a:solidFill>
                <a:latin typeface="Arial" panose="020B0604020202020204" pitchFamily="34" charset="0"/>
                <a:cs typeface="Arial" panose="020B0604020202020204" pitchFamily="34" charset="0"/>
              </a:rPr>
              <a:t>Yes, sometimes it can.</a:t>
            </a:r>
            <a:endParaRPr lang="ja-JP" altLang="ja-JP"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58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Q6. Can it learn </a:t>
            </a:r>
          </a:p>
          <a:p>
            <a:r>
              <a:rPr lang="en-US" altLang="ja-JP" sz="5400" b="1" dirty="0">
                <a:solidFill>
                  <a:srgbClr val="66FFFF"/>
                </a:solidFill>
                <a:latin typeface="Arial" panose="020B0604020202020204" pitchFamily="34" charset="0"/>
                <a:cs typeface="Arial" panose="020B0604020202020204" pitchFamily="34" charset="0"/>
              </a:rPr>
              <a:t>           from its mistakes?</a:t>
            </a:r>
          </a:p>
          <a:p>
            <a:endParaRPr lang="en-US" altLang="ja-JP" sz="5400" b="1" dirty="0">
              <a:solidFill>
                <a:srgbClr val="66FFFF"/>
              </a:solidFill>
              <a:latin typeface="Arial" panose="020B0604020202020204" pitchFamily="34" charset="0"/>
              <a:cs typeface="Arial" panose="020B0604020202020204" pitchFamily="34" charset="0"/>
            </a:endParaRPr>
          </a:p>
          <a:p>
            <a:r>
              <a:rPr lang="en-US" altLang="ja-JP" b="1" dirty="0">
                <a:solidFill>
                  <a:schemeClr val="bg1"/>
                </a:solidFill>
                <a:latin typeface="Arial" panose="020B0604020202020204" pitchFamily="34" charset="0"/>
                <a:cs typeface="Arial" panose="020B0604020202020204" pitchFamily="34" charset="0"/>
              </a:rPr>
              <a:t>Yes. By getting feedback, </a:t>
            </a:r>
          </a:p>
          <a:p>
            <a:endParaRPr lang="en-US" altLang="ja-JP" sz="500" b="1" dirty="0">
              <a:solidFill>
                <a:schemeClr val="bg1"/>
              </a:solidFill>
              <a:latin typeface="Arial" panose="020B0604020202020204" pitchFamily="34" charset="0"/>
              <a:cs typeface="Arial" panose="020B0604020202020204" pitchFamily="34" charset="0"/>
            </a:endParaRPr>
          </a:p>
          <a:p>
            <a:r>
              <a:rPr lang="en-US" altLang="ja-JP" sz="1200" b="1" dirty="0">
                <a:solidFill>
                  <a:schemeClr val="bg1"/>
                </a:solidFill>
                <a:latin typeface="Arial" panose="020B0604020202020204" pitchFamily="34" charset="0"/>
                <a:cs typeface="Arial" panose="020B0604020202020204" pitchFamily="34" charset="0"/>
              </a:rPr>
              <a:t> </a:t>
            </a:r>
            <a:endParaRPr lang="en-US" altLang="ja-JP" b="1" dirty="0">
              <a:solidFill>
                <a:schemeClr val="bg1"/>
              </a:solidFill>
              <a:latin typeface="Arial" panose="020B0604020202020204" pitchFamily="34" charset="0"/>
              <a:cs typeface="Arial" panose="020B0604020202020204" pitchFamily="34" charset="0"/>
            </a:endParaRPr>
          </a:p>
          <a:p>
            <a:r>
              <a:rPr lang="ja-JP" altLang="en-US" b="1" dirty="0">
                <a:solidFill>
                  <a:schemeClr val="bg1"/>
                </a:solidFill>
                <a:latin typeface="Arial" panose="020B0604020202020204" pitchFamily="34" charset="0"/>
                <a:cs typeface="Arial" panose="020B0604020202020204" pitchFamily="34" charset="0"/>
              </a:rPr>
              <a:t>　</a:t>
            </a:r>
            <a:r>
              <a:rPr lang="en-US" altLang="ja-JP" b="1" dirty="0">
                <a:solidFill>
                  <a:schemeClr val="bg1"/>
                </a:solidFill>
                <a:latin typeface="Arial" panose="020B0604020202020204" pitchFamily="34" charset="0"/>
                <a:cs typeface="Arial" panose="020B0604020202020204" pitchFamily="34" charset="0"/>
              </a:rPr>
              <a:t> AI adjusts and improves.</a:t>
            </a:r>
            <a:endParaRPr lang="ja-JP" altLang="ja-JP"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9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wipe(down)">
                                      <p:cBhvr>
                                        <p:cTn id="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B472-B96D-6428-B1E8-1C2B1816FA22}"/>
            </a:ext>
          </a:extLst>
        </p:cNvPr>
        <p:cNvGrpSpPr/>
        <p:nvPr/>
      </p:nvGrpSpPr>
      <p:grpSpPr>
        <a:xfrm>
          <a:off x="0" y="0"/>
          <a:ext cx="0" cy="0"/>
          <a:chOff x="0" y="0"/>
          <a:chExt cx="0" cy="0"/>
        </a:xfrm>
      </p:grpSpPr>
      <p:sp>
        <p:nvSpPr>
          <p:cNvPr id="12" name="タイトル 1">
            <a:extLst>
              <a:ext uri="{FF2B5EF4-FFF2-40B4-BE49-F238E27FC236}">
                <a16:creationId xmlns:a16="http://schemas.microsoft.com/office/drawing/2014/main" id="{873C230B-ACF1-A16A-BB7D-144C530A0606}"/>
              </a:ext>
            </a:extLst>
          </p:cNvPr>
          <p:cNvSpPr txBox="1">
            <a:spLocks/>
          </p:cNvSpPr>
          <p:nvPr/>
        </p:nvSpPr>
        <p:spPr>
          <a:xfrm>
            <a:off x="4641841" y="334837"/>
            <a:ext cx="705982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Generative AI </a:t>
            </a:r>
          </a:p>
          <a:p>
            <a:endParaRPr lang="en-US" altLang="ja-JP" sz="1200" b="1" dirty="0">
              <a:solidFill>
                <a:srgbClr val="66FFFF"/>
              </a:solidFill>
              <a:latin typeface="Arial" panose="020B0604020202020204" pitchFamily="34" charset="0"/>
              <a:cs typeface="Arial" panose="020B0604020202020204" pitchFamily="34" charset="0"/>
            </a:endParaRPr>
          </a:p>
          <a:p>
            <a:r>
              <a:rPr lang="en-US" altLang="ja-JP" sz="4800" b="1" dirty="0">
                <a:solidFill>
                  <a:srgbClr val="66FFFF"/>
                </a:solidFill>
                <a:latin typeface="Arial" panose="020B0604020202020204" pitchFamily="34" charset="0"/>
                <a:cs typeface="Arial" panose="020B0604020202020204" pitchFamily="34" charset="0"/>
              </a:rPr>
              <a:t>   can do a lot of things </a:t>
            </a:r>
          </a:p>
          <a:p>
            <a:endParaRPr lang="en-US" altLang="ja-JP" sz="1200" b="1" dirty="0">
              <a:solidFill>
                <a:srgbClr val="66FFFF"/>
              </a:solidFill>
              <a:latin typeface="Arial" panose="020B0604020202020204" pitchFamily="34" charset="0"/>
              <a:cs typeface="Arial" panose="020B0604020202020204" pitchFamily="34" charset="0"/>
            </a:endParaRPr>
          </a:p>
          <a:p>
            <a:r>
              <a:rPr lang="en-US" altLang="ja-JP" sz="4800" b="1" dirty="0">
                <a:solidFill>
                  <a:srgbClr val="66FFFF"/>
                </a:solidFill>
                <a:latin typeface="Arial" panose="020B0604020202020204" pitchFamily="34" charset="0"/>
                <a:cs typeface="Arial" panose="020B0604020202020204" pitchFamily="34" charset="0"/>
              </a:rPr>
              <a:t>     for us, but…</a:t>
            </a:r>
          </a:p>
          <a:p>
            <a:endParaRPr lang="en-US" altLang="ja-JP" sz="4800" b="1" dirty="0">
              <a:solidFill>
                <a:srgbClr val="66FFFF"/>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ChatGPT</a:t>
            </a:r>
          </a:p>
          <a:p>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Gemini</a:t>
            </a:r>
          </a:p>
          <a:p>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Microsoft</a:t>
            </a:r>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Copilot</a:t>
            </a:r>
          </a:p>
          <a:p>
            <a:endParaRPr lang="ja-JP" altLang="en-US" sz="4800" dirty="0">
              <a:solidFill>
                <a:srgbClr val="66FFFF"/>
              </a:solidFill>
            </a:endParaRPr>
          </a:p>
        </p:txBody>
      </p:sp>
      <p:pic>
        <p:nvPicPr>
          <p:cNvPr id="3" name="図 2">
            <a:extLst>
              <a:ext uri="{FF2B5EF4-FFF2-40B4-BE49-F238E27FC236}">
                <a16:creationId xmlns:a16="http://schemas.microsoft.com/office/drawing/2014/main" id="{21E13C55-ED84-5C46-2E43-3A03892788B5}"/>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724218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5400" b="1" dirty="0">
                <a:solidFill>
                  <a:srgbClr val="66FFFF"/>
                </a:solidFill>
                <a:latin typeface="Arial" panose="020B0604020202020204" pitchFamily="34" charset="0"/>
                <a:cs typeface="Arial" panose="020B0604020202020204" pitchFamily="34" charset="0"/>
              </a:rPr>
              <a:t>4. Scanning</a:t>
            </a:r>
            <a:endParaRPr kumimoji="1" lang="ja-JP" altLang="en-US" sz="5400" b="1" dirty="0">
              <a:solidFill>
                <a:srgbClr val="66FFFF"/>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4000" b="1" dirty="0">
                <a:latin typeface="Arial" panose="020B0604020202020204" pitchFamily="34" charset="0"/>
                <a:cs typeface="Arial" panose="020B0604020202020204" pitchFamily="34" charset="0"/>
              </a:rPr>
              <a:t>Read the explanation</a:t>
            </a:r>
            <a:r>
              <a:rPr lang="ja-JP" altLang="en-US" sz="4000" b="1" dirty="0">
                <a:latin typeface="Arial" panose="020B0604020202020204" pitchFamily="34" charset="0"/>
                <a:cs typeface="Arial" panose="020B0604020202020204" pitchFamily="34" charset="0"/>
              </a:rPr>
              <a:t> </a:t>
            </a:r>
            <a:r>
              <a:rPr lang="en-US" altLang="ja-JP" sz="4000" b="1" dirty="0">
                <a:latin typeface="Arial" panose="020B0604020202020204" pitchFamily="34" charset="0"/>
                <a:cs typeface="Arial" panose="020B0604020202020204" pitchFamily="34" charset="0"/>
              </a:rPr>
              <a:t>which explains what generative AI is and answer the following questions.</a:t>
            </a:r>
            <a:endParaRPr lang="en-US" altLang="ja-JP" sz="6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ja-JP" altLang="ja-JP" sz="4000" b="1" dirty="0">
              <a:latin typeface="Arial" panose="020B0604020202020204" pitchFamily="34" charset="0"/>
              <a:cs typeface="Arial" panose="020B0604020202020204" pitchFamily="34" charset="0"/>
            </a:endParaRPr>
          </a:p>
          <a:p>
            <a:pPr marL="0" indent="0">
              <a:buNone/>
            </a:pPr>
            <a:r>
              <a:rPr lang="en-US" altLang="ja-JP" sz="4000" b="1" dirty="0">
                <a:latin typeface="Arial" panose="020B0604020202020204" pitchFamily="34" charset="0"/>
                <a:cs typeface="Arial" panose="020B0604020202020204" pitchFamily="34" charset="0"/>
              </a:rPr>
              <a:t>Question</a:t>
            </a:r>
          </a:p>
          <a:p>
            <a:pPr marL="0" indent="0">
              <a:buNone/>
            </a:pPr>
            <a:r>
              <a:rPr lang="en-US" altLang="ja-JP" sz="4000" b="1" dirty="0">
                <a:latin typeface="Arial" panose="020B0604020202020204" pitchFamily="34" charset="0"/>
                <a:cs typeface="Arial" panose="020B0604020202020204" pitchFamily="34" charset="0"/>
              </a:rPr>
              <a:t>what percentage of </a:t>
            </a:r>
            <a:endParaRPr lang="en-US" altLang="ja-JP" sz="500" b="1" dirty="0">
              <a:latin typeface="Arial" panose="020B0604020202020204" pitchFamily="34" charset="0"/>
              <a:cs typeface="Arial" panose="020B0604020202020204" pitchFamily="34" charset="0"/>
            </a:endParaRPr>
          </a:p>
          <a:p>
            <a:pPr marL="0" indent="0">
              <a:buNone/>
            </a:pPr>
            <a:r>
              <a:rPr lang="en-US" altLang="ja-JP" sz="4000" b="1" dirty="0">
                <a:latin typeface="Arial" panose="020B0604020202020204" pitchFamily="34" charset="0"/>
                <a:cs typeface="Arial" panose="020B0604020202020204" pitchFamily="34" charset="0"/>
              </a:rPr>
              <a:t>total US jobs will disappear in the future?</a:t>
            </a:r>
            <a:endParaRPr lang="ja-JP" altLang="ja-JP" sz="4000" b="1" dirty="0">
              <a:latin typeface="Arial" panose="020B0604020202020204" pitchFamily="34" charset="0"/>
              <a:cs typeface="Arial" panose="020B0604020202020204" pitchFamily="34" charset="0"/>
            </a:endParaRPr>
          </a:p>
          <a:p>
            <a:endParaRPr kumimoji="1" lang="ja-JP" altLang="en-US" dirty="0"/>
          </a:p>
        </p:txBody>
      </p:sp>
      <p:sp>
        <p:nvSpPr>
          <p:cNvPr id="4" name="正方形/長方形 3"/>
          <p:cNvSpPr/>
          <p:nvPr/>
        </p:nvSpPr>
        <p:spPr>
          <a:xfrm>
            <a:off x="838200" y="4001294"/>
            <a:ext cx="2209800" cy="56526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10838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5B2D2527-3987-8550-3792-8BFA482F3305}"/>
              </a:ext>
            </a:extLst>
          </p:cNvPr>
          <p:cNvSpPr>
            <a:spLocks noGrp="1"/>
          </p:cNvSpPr>
          <p:nvPr>
            <p:ph type="title"/>
          </p:nvPr>
        </p:nvSpPr>
        <p:spPr>
          <a:xfrm>
            <a:off x="838200" y="321582"/>
            <a:ext cx="10515600" cy="1325563"/>
          </a:xfrm>
        </p:spPr>
        <p:txBody>
          <a:bodyPr/>
          <a:lstStyle/>
          <a:p>
            <a:r>
              <a:rPr kumimoji="1" lang="en-US" altLang="ja-JP" b="1" dirty="0">
                <a:solidFill>
                  <a:srgbClr val="66FFFF"/>
                </a:solidFill>
                <a:latin typeface="Arial" panose="020B0604020202020204" pitchFamily="34" charset="0"/>
                <a:cs typeface="Arial" panose="020B0604020202020204" pitchFamily="34" charset="0"/>
              </a:rPr>
              <a:t>Read the explanation</a:t>
            </a:r>
          </a:p>
        </p:txBody>
      </p:sp>
      <p:sp>
        <p:nvSpPr>
          <p:cNvPr id="20" name="タイトル 1">
            <a:extLst>
              <a:ext uri="{FF2B5EF4-FFF2-40B4-BE49-F238E27FC236}">
                <a16:creationId xmlns:a16="http://schemas.microsoft.com/office/drawing/2014/main" id="{C003DDC1-F861-7319-D95F-B57C22625079}"/>
              </a:ext>
            </a:extLst>
          </p:cNvPr>
          <p:cNvSpPr txBox="1">
            <a:spLocks/>
          </p:cNvSpPr>
          <p:nvPr/>
        </p:nvSpPr>
        <p:spPr>
          <a:xfrm>
            <a:off x="838200" y="1570652"/>
            <a:ext cx="10813026" cy="4878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Arial" panose="020B0604020202020204" pitchFamily="34" charset="0"/>
                <a:cs typeface="Arial" panose="020B0604020202020204" pitchFamily="34" charset="0"/>
              </a:rPr>
              <a:t>The Future of Work and Automation</a:t>
            </a:r>
          </a:p>
          <a:p>
            <a:endParaRPr lang="en-US" altLang="ja-JP" sz="1600" b="1" dirty="0">
              <a:latin typeface="Arial" panose="020B0604020202020204" pitchFamily="34" charset="0"/>
              <a:cs typeface="Arial" panose="020B0604020202020204" pitchFamily="34" charset="0"/>
            </a:endParaRPr>
          </a:p>
          <a:p>
            <a:r>
              <a:rPr lang="en-US" altLang="ja-JP" sz="2400" b="1" dirty="0">
                <a:latin typeface="Arial" panose="020B0604020202020204" pitchFamily="34" charset="0"/>
                <a:cs typeface="Arial" panose="020B0604020202020204" pitchFamily="34" charset="0"/>
              </a:rPr>
              <a:t>In 2013, two researchers from Oxford University, Carl Frey and Michael Osborne, published an important paper about the future of jobs. They studied how "</a:t>
            </a:r>
            <a:r>
              <a:rPr lang="en-US" altLang="ja-JP" sz="2400" b="1" dirty="0" err="1">
                <a:latin typeface="Arial" panose="020B0604020202020204" pitchFamily="34" charset="0"/>
                <a:cs typeface="Arial" panose="020B0604020202020204" pitchFamily="34" charset="0"/>
              </a:rPr>
              <a:t>computerisation</a:t>
            </a:r>
            <a:r>
              <a:rPr lang="en-US" altLang="ja-JP" sz="2400" b="1" dirty="0">
                <a:latin typeface="Arial" panose="020B0604020202020204" pitchFamily="34" charset="0"/>
                <a:cs typeface="Arial" panose="020B0604020202020204" pitchFamily="34" charset="0"/>
              </a:rPr>
              <a:t>" (AI and robots) would affect the US </a:t>
            </a:r>
            <a:r>
              <a:rPr lang="en-US" altLang="ja-JP" sz="2400" b="1" dirty="0" err="1">
                <a:latin typeface="Arial" panose="020B0604020202020204" pitchFamily="34" charset="0"/>
                <a:cs typeface="Arial" panose="020B0604020202020204" pitchFamily="34" charset="0"/>
              </a:rPr>
              <a:t>labour</a:t>
            </a:r>
            <a:r>
              <a:rPr lang="en-US" altLang="ja-JP" sz="2400" b="1" dirty="0">
                <a:latin typeface="Arial" panose="020B0604020202020204" pitchFamily="34" charset="0"/>
                <a:cs typeface="Arial" panose="020B0604020202020204" pitchFamily="34" charset="0"/>
              </a:rPr>
              <a:t> </a:t>
            </a:r>
            <a:r>
              <a:rPr lang="en-US" altLang="ja-JP" sz="2400" b="1" dirty="0" err="1">
                <a:latin typeface="Arial" panose="020B0604020202020204" pitchFamily="34" charset="0"/>
                <a:cs typeface="Arial" panose="020B0604020202020204" pitchFamily="34" charset="0"/>
              </a:rPr>
              <a:t>market.To</a:t>
            </a:r>
            <a:r>
              <a:rPr lang="en-US" altLang="ja-JP" sz="2400" b="1" dirty="0">
                <a:latin typeface="Arial" panose="020B0604020202020204" pitchFamily="34" charset="0"/>
                <a:cs typeface="Arial" panose="020B0604020202020204" pitchFamily="34" charset="0"/>
              </a:rPr>
              <a:t> do this, they used a special computer model to analyze </a:t>
            </a:r>
            <a:r>
              <a:rPr lang="en-US" altLang="ja-JP" sz="2400" b="1" dirty="0">
                <a:highlight>
                  <a:srgbClr val="FF0000"/>
                </a:highlight>
                <a:latin typeface="Arial" panose="020B0604020202020204" pitchFamily="34" charset="0"/>
                <a:cs typeface="Arial" panose="020B0604020202020204" pitchFamily="34" charset="0"/>
              </a:rPr>
              <a:t>702</a:t>
            </a:r>
            <a:r>
              <a:rPr lang="en-US" altLang="ja-JP" sz="2400" b="1" dirty="0">
                <a:latin typeface="Arial" panose="020B0604020202020204" pitchFamily="34" charset="0"/>
                <a:cs typeface="Arial" panose="020B0604020202020204" pitchFamily="34" charset="0"/>
              </a:rPr>
              <a:t> different types of occupations. They wanted to see which jobs are easy to automate and which are </a:t>
            </a:r>
            <a:r>
              <a:rPr lang="en-US" altLang="ja-JP" sz="2400" b="1" dirty="0" err="1">
                <a:latin typeface="Arial" panose="020B0604020202020204" pitchFamily="34" charset="0"/>
                <a:cs typeface="Arial" panose="020B0604020202020204" pitchFamily="34" charset="0"/>
              </a:rPr>
              <a:t>not.The</a:t>
            </a:r>
            <a:r>
              <a:rPr lang="en-US" altLang="ja-JP" sz="2400" b="1" dirty="0">
                <a:latin typeface="Arial" panose="020B0604020202020204" pitchFamily="34" charset="0"/>
                <a:cs typeface="Arial" panose="020B0604020202020204" pitchFamily="34" charset="0"/>
              </a:rPr>
              <a:t> results were shocking. According to their study, about 47% of total US employment is at high risk of being replaced by machines in the future. They also found that jobs with lower wages and less education are more likely to disappear. On the other hand, jobs that require creativity and social skills are safer.</a:t>
            </a:r>
          </a:p>
        </p:txBody>
      </p:sp>
    </p:spTree>
    <p:extLst>
      <p:ext uri="{BB962C8B-B14F-4D97-AF65-F5344CB8AC3E}">
        <p14:creationId xmlns:p14="http://schemas.microsoft.com/office/powerpoint/2010/main" val="31889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panose="020B0604020202020204" pitchFamily="34" charset="0"/>
                <a:ea typeface="游ゴシック" panose="020B0400000000000000" pitchFamily="34" charset="-128"/>
                <a:cs typeface="Arial" panose="020B0604020202020204" pitchFamily="34" charset="0"/>
              </a:rPr>
              <a:t>2 minutes Ready</a:t>
            </a:r>
            <a:r>
              <a:rPr lang="en-US" altLang="ja-JP" sz="125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125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259878579"/>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BDC15C0-1509-1902-DE55-9114C1A8E06F}"/>
              </a:ext>
            </a:extLst>
          </p:cNvPr>
          <p:cNvSpPr/>
          <p:nvPr/>
        </p:nvSpPr>
        <p:spPr>
          <a:xfrm>
            <a:off x="9080205" y="3083442"/>
            <a:ext cx="2768670" cy="2729391"/>
          </a:xfrm>
          <a:prstGeom prst="round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1C01E50-420D-2160-5AE8-8C08C85006D0}"/>
              </a:ext>
            </a:extLst>
          </p:cNvPr>
          <p:cNvSpPr>
            <a:spLocks noGrp="1"/>
          </p:cNvSpPr>
          <p:nvPr>
            <p:ph type="title"/>
          </p:nvPr>
        </p:nvSpPr>
        <p:spPr>
          <a:xfrm>
            <a:off x="643278" y="371918"/>
            <a:ext cx="5465064" cy="1719072"/>
          </a:xfrm>
        </p:spPr>
        <p:txBody>
          <a:bodyPr anchor="b">
            <a:normAutofit/>
          </a:bodyPr>
          <a:lstStyle/>
          <a:p>
            <a:r>
              <a:rPr lang="en-US" altLang="ja-JP" sz="5400" b="1" dirty="0">
                <a:latin typeface="Arial" panose="020B0604020202020204" pitchFamily="34" charset="0"/>
                <a:cs typeface="Arial" panose="020B0604020202020204" pitchFamily="34" charset="0"/>
              </a:rPr>
              <a:t>Yuko</a:t>
            </a:r>
            <a:r>
              <a:rPr kumimoji="1" lang="en-US" altLang="ja-JP" sz="5400" b="1" dirty="0">
                <a:latin typeface="Arial" panose="020B0604020202020204" pitchFamily="34" charset="0"/>
                <a:cs typeface="Arial" panose="020B0604020202020204" pitchFamily="34" charset="0"/>
              </a:rPr>
              <a:t> Yamasaki</a:t>
            </a:r>
            <a:endParaRPr kumimoji="1" lang="ja-JP" altLang="en-US" sz="5400" b="1" dirty="0">
              <a:latin typeface="Arial" panose="020B0604020202020204" pitchFamily="34" charset="0"/>
              <a:cs typeface="Arial" panose="020B0604020202020204" pitchFamily="34" charset="0"/>
            </a:endParaRPr>
          </a:p>
        </p:txBody>
      </p:sp>
      <p:sp>
        <p:nvSpPr>
          <p:cNvPr id="27" name="Content Placeholder 17">
            <a:extLst>
              <a:ext uri="{FF2B5EF4-FFF2-40B4-BE49-F238E27FC236}">
                <a16:creationId xmlns:a16="http://schemas.microsoft.com/office/drawing/2014/main" id="{2258264A-AC2E-6FE4-188E-470411095E5F}"/>
              </a:ext>
            </a:extLst>
          </p:cNvPr>
          <p:cNvSpPr>
            <a:spLocks noGrp="1"/>
          </p:cNvSpPr>
          <p:nvPr>
            <p:ph idx="1"/>
          </p:nvPr>
        </p:nvSpPr>
        <p:spPr>
          <a:xfrm>
            <a:off x="343125" y="2807208"/>
            <a:ext cx="8437937" cy="3410712"/>
          </a:xfrm>
        </p:spPr>
        <p:txBody>
          <a:bodyPr anchor="t">
            <a:normAutofit lnSpcReduction="10000"/>
          </a:bodyPr>
          <a:lstStyle/>
          <a:p>
            <a:pPr>
              <a:buFont typeface="Wingdings" pitchFamily="2" charset="2"/>
              <a:buChar char="Ø"/>
            </a:pPr>
            <a:r>
              <a:rPr lang="en-US" sz="3600" b="1" dirty="0">
                <a:latin typeface="Arial" panose="020B0604020202020204" pitchFamily="34" charset="0"/>
                <a:cs typeface="Arial" panose="020B0604020202020204" pitchFamily="34" charset="0"/>
              </a:rPr>
              <a:t>Oita </a:t>
            </a:r>
            <a:r>
              <a:rPr lang="en-US" sz="3600" b="1" dirty="0" err="1">
                <a:latin typeface="Arial" panose="020B0604020202020204" pitchFamily="34" charset="0"/>
                <a:cs typeface="Arial" panose="020B0604020202020204" pitchFamily="34" charset="0"/>
              </a:rPr>
              <a:t>Hofu</a:t>
            </a:r>
            <a:r>
              <a:rPr lang="en-US" sz="3600" b="1" dirty="0">
                <a:latin typeface="Arial" panose="020B0604020202020204" pitchFamily="34" charset="0"/>
                <a:cs typeface="Arial" panose="020B0604020202020204" pitchFamily="34" charset="0"/>
              </a:rPr>
              <a:t> High School </a:t>
            </a:r>
          </a:p>
          <a:p>
            <a:pPr>
              <a:buFont typeface="Wingdings" pitchFamily="2" charset="2"/>
              <a:buChar char="Ø"/>
            </a:pPr>
            <a:endParaRPr lang="en-US" sz="3600" b="1" dirty="0">
              <a:latin typeface="Arial" panose="020B0604020202020204" pitchFamily="34" charset="0"/>
              <a:cs typeface="Arial" panose="020B0604020202020204" pitchFamily="34" charset="0"/>
            </a:endParaRPr>
          </a:p>
          <a:p>
            <a:pPr>
              <a:buFont typeface="Wingdings" pitchFamily="2" charset="2"/>
              <a:buChar char="Ø"/>
            </a:pPr>
            <a:r>
              <a:rPr lang="en-US" sz="3600" b="1" dirty="0">
                <a:latin typeface="Arial" panose="020B0604020202020204" pitchFamily="34" charset="0"/>
                <a:cs typeface="Arial" panose="020B0604020202020204" pitchFamily="34" charset="0"/>
              </a:rPr>
              <a:t>ESS </a:t>
            </a:r>
          </a:p>
          <a:p>
            <a:pPr>
              <a:buFont typeface="Wingdings" pitchFamily="2" charset="2"/>
              <a:buChar char="Ø"/>
            </a:pPr>
            <a:endParaRPr lang="en-US" sz="3600" b="1" dirty="0">
              <a:latin typeface="Arial" panose="020B0604020202020204" pitchFamily="34" charset="0"/>
              <a:cs typeface="Arial" panose="020B0604020202020204" pitchFamily="34" charset="0"/>
            </a:endParaRPr>
          </a:p>
          <a:p>
            <a:pPr>
              <a:buFont typeface="Wingdings" pitchFamily="2" charset="2"/>
              <a:buChar char="Ø"/>
            </a:pPr>
            <a:r>
              <a:rPr lang="en-US" sz="3600" b="1" dirty="0">
                <a:latin typeface="Arial" panose="020B0604020202020204" pitchFamily="34" charset="0"/>
                <a:cs typeface="Arial" panose="020B0604020202020204" pitchFamily="34" charset="0"/>
              </a:rPr>
              <a:t>Yoga, Mrs. GREEN APPLE, </a:t>
            </a:r>
          </a:p>
          <a:p>
            <a:pPr marL="0" indent="0">
              <a:buNone/>
            </a:pPr>
            <a:r>
              <a:rPr lang="en-US" sz="3600" b="1" dirty="0">
                <a:latin typeface="Arial" panose="020B0604020202020204" pitchFamily="34" charset="0"/>
                <a:cs typeface="Arial" panose="020B0604020202020204" pitchFamily="34" charset="0"/>
              </a:rPr>
              <a:t>   Shiba dog </a:t>
            </a:r>
          </a:p>
        </p:txBody>
      </p:sp>
      <p:pic>
        <p:nvPicPr>
          <p:cNvPr id="9" name="図 8">
            <a:extLst>
              <a:ext uri="{FF2B5EF4-FFF2-40B4-BE49-F238E27FC236}">
                <a16:creationId xmlns:a16="http://schemas.microsoft.com/office/drawing/2014/main" id="{1F8156B0-FCF8-4D56-A86C-501A5445C29D}"/>
              </a:ext>
            </a:extLst>
          </p:cNvPr>
          <p:cNvPicPr>
            <a:picLocks noChangeAspect="1"/>
          </p:cNvPicPr>
          <p:nvPr/>
        </p:nvPicPr>
        <p:blipFill>
          <a:blip r:embed="rId2"/>
          <a:stretch>
            <a:fillRect/>
          </a:stretch>
        </p:blipFill>
        <p:spPr>
          <a:xfrm>
            <a:off x="8935295" y="148316"/>
            <a:ext cx="2997711" cy="2336841"/>
          </a:xfrm>
          <a:prstGeom prst="roundRect">
            <a:avLst/>
          </a:prstGeom>
        </p:spPr>
      </p:pic>
      <p:pic>
        <p:nvPicPr>
          <p:cNvPr id="4" name="図 3">
            <a:extLst>
              <a:ext uri="{FF2B5EF4-FFF2-40B4-BE49-F238E27FC236}">
                <a16:creationId xmlns:a16="http://schemas.microsoft.com/office/drawing/2014/main" id="{C47032A4-560A-691B-0E94-915E21A79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526" y="3429000"/>
            <a:ext cx="2175248" cy="2383833"/>
          </a:xfrm>
          <a:prstGeom prst="rect">
            <a:avLst/>
          </a:prstGeom>
        </p:spPr>
      </p:pic>
    </p:spTree>
    <p:extLst>
      <p:ext uri="{BB962C8B-B14F-4D97-AF65-F5344CB8AC3E}">
        <p14:creationId xmlns:p14="http://schemas.microsoft.com/office/powerpoint/2010/main" val="360697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cs typeface="Arial" panose="020B0604020202020204" pitchFamily="34" charset="0"/>
              </a:rPr>
              <a:t>4. Scanning</a:t>
            </a:r>
            <a:endPar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Question</a:t>
            </a:r>
          </a:p>
          <a:p>
            <a:pPr marL="0" indent="0">
              <a:buNone/>
            </a:pPr>
            <a:r>
              <a:rPr lang="en-US" altLang="ja-JP" sz="4400" b="1" dirty="0">
                <a:latin typeface="Arial" panose="020B0604020202020204" pitchFamily="34" charset="0"/>
                <a:cs typeface="Arial" panose="020B0604020202020204" pitchFamily="34" charset="0"/>
              </a:rPr>
              <a:t>According to the paper, </a:t>
            </a:r>
          </a:p>
          <a:p>
            <a:pPr marL="0" indent="0">
              <a:buNone/>
            </a:pPr>
            <a:r>
              <a:rPr lang="en-US" altLang="ja-JP" sz="4400" b="1" dirty="0">
                <a:latin typeface="Arial" panose="020B0604020202020204" pitchFamily="34" charset="0"/>
                <a:cs typeface="Arial" panose="020B0604020202020204" pitchFamily="34" charset="0"/>
              </a:rPr>
              <a:t>    what percentage of total US jobs </a:t>
            </a:r>
          </a:p>
          <a:p>
            <a:pPr marL="0" indent="0">
              <a:buNone/>
            </a:pPr>
            <a:r>
              <a:rPr lang="en-US" altLang="ja-JP" sz="4400" b="1" dirty="0">
                <a:latin typeface="Arial" panose="020B0604020202020204" pitchFamily="34" charset="0"/>
                <a:cs typeface="Arial" panose="020B0604020202020204" pitchFamily="34" charset="0"/>
              </a:rPr>
              <a:t>        will disappear in the future?</a:t>
            </a:r>
            <a:endParaRPr lang="ja-JP" altLang="ja-JP" sz="44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2 minutes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
        <p:nvSpPr>
          <p:cNvPr id="9" name="正方形/長方形 8"/>
          <p:cNvSpPr/>
          <p:nvPr/>
        </p:nvSpPr>
        <p:spPr>
          <a:xfrm>
            <a:off x="706582" y="1985391"/>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989846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20000" fill="hold"/>
                                        <p:tgtEl>
                                          <p:spTgt spid="17"/>
                                        </p:tgtEl>
                                        <p:attrNameLst>
                                          <p:attrName>ppt_x</p:attrName>
                                        </p:attrNameLst>
                                      </p:cBhvr>
                                      <p:tavLst>
                                        <p:tav tm="0">
                                          <p:val>
                                            <p:strVal val="0-#ppt_w/2"/>
                                          </p:val>
                                        </p:tav>
                                        <p:tav tm="100000">
                                          <p:val>
                                            <p:strVal val="#ppt_x"/>
                                          </p:val>
                                        </p:tav>
                                      </p:tavLst>
                                    </p:anim>
                                    <p:anim calcmode="lin" valueType="num">
                                      <p:cBhvr additive="base">
                                        <p:cTn id="10" dur="12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006325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38200" y="365124"/>
            <a:ext cx="708673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with your group members!</a:t>
            </a:r>
          </a:p>
        </p:txBody>
      </p:sp>
      <p:sp>
        <p:nvSpPr>
          <p:cNvPr id="8" name="コンテンツ プレースホルダー 2">
            <a:extLst>
              <a:ext uri="{FF2B5EF4-FFF2-40B4-BE49-F238E27FC236}">
                <a16:creationId xmlns:a16="http://schemas.microsoft.com/office/drawing/2014/main" id="{C5AA35E7-3E67-45C4-34B4-5BDA9E250D36}"/>
              </a:ext>
            </a:extLst>
          </p:cNvPr>
          <p:cNvSpPr txBox="1">
            <a:spLocks/>
          </p:cNvSpPr>
          <p:nvPr/>
        </p:nvSpPr>
        <p:spPr>
          <a:xfrm>
            <a:off x="838200" y="2365514"/>
            <a:ext cx="10515599" cy="3756885"/>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ja-JP" sz="4400" b="1" dirty="0">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What percentage of total US jobs </a:t>
            </a:r>
          </a:p>
          <a:p>
            <a:pPr marL="0" indent="0">
              <a:buNone/>
            </a:pPr>
            <a:r>
              <a:rPr lang="en-US" altLang="ja-JP" sz="3600" b="1" dirty="0">
                <a:latin typeface="Arial" panose="020B0604020202020204" pitchFamily="34" charset="0"/>
                <a:cs typeface="Arial" panose="020B0604020202020204" pitchFamily="34" charset="0"/>
              </a:rPr>
              <a:t>            will disappear in the future?</a:t>
            </a:r>
          </a:p>
          <a:p>
            <a:pPr marL="0" indent="0">
              <a:buNone/>
            </a:pPr>
            <a:endParaRPr lang="en-US"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 agree with you.</a:t>
            </a:r>
          </a:p>
          <a:p>
            <a:endParaRPr lang="en-US"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 have a different idea.</a:t>
            </a:r>
          </a:p>
        </p:txBody>
      </p:sp>
    </p:spTree>
    <p:extLst>
      <p:ext uri="{BB962C8B-B14F-4D97-AF65-F5344CB8AC3E}">
        <p14:creationId xmlns:p14="http://schemas.microsoft.com/office/powerpoint/2010/main" val="3200627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7292" y="3084945"/>
            <a:ext cx="11122890" cy="3163455"/>
          </a:xfrm>
        </p:spPr>
        <p:txBody>
          <a:bodyPr>
            <a:normAutofit fontScale="62500" lnSpcReduction="20000"/>
          </a:bodyPr>
          <a:lstStyle/>
          <a:p>
            <a:pPr marL="0" indent="0">
              <a:buNone/>
            </a:pPr>
            <a:endParaRPr lang="ja-JP" altLang="ja-JP" sz="4000" b="1" dirty="0">
              <a:latin typeface="Arial" panose="020B0604020202020204" pitchFamily="34" charset="0"/>
              <a:cs typeface="Arial" panose="020B0604020202020204" pitchFamily="34" charset="0"/>
            </a:endParaRPr>
          </a:p>
          <a:p>
            <a:pPr marL="0" indent="0">
              <a:buNone/>
            </a:pPr>
            <a:r>
              <a:rPr kumimoji="1" lang="en-US" altLang="ja-JP" sz="11500" b="1" dirty="0">
                <a:latin typeface="Arial" panose="020B0604020202020204" pitchFamily="34" charset="0"/>
                <a:cs typeface="Arial" panose="020B0604020202020204" pitchFamily="34" charset="0"/>
              </a:rPr>
              <a:t>47 %</a:t>
            </a:r>
            <a:r>
              <a:rPr lang="en-US" altLang="ja-JP" sz="9600" b="1" dirty="0">
                <a:latin typeface="Arial" panose="020B0604020202020204" pitchFamily="34" charset="0"/>
                <a:cs typeface="Arial" panose="020B0604020202020204" pitchFamily="34" charset="0"/>
              </a:rPr>
              <a:t> (of total US jobs </a:t>
            </a:r>
          </a:p>
          <a:p>
            <a:pPr marL="0" indent="0">
              <a:buNone/>
            </a:pPr>
            <a:endParaRPr lang="en-US" altLang="ja-JP" sz="9600" b="1" dirty="0">
              <a:latin typeface="Arial" panose="020B0604020202020204" pitchFamily="34" charset="0"/>
              <a:cs typeface="Arial" panose="020B0604020202020204" pitchFamily="34" charset="0"/>
            </a:endParaRPr>
          </a:p>
          <a:p>
            <a:pPr marL="0" indent="0">
              <a:buNone/>
            </a:pPr>
            <a:r>
              <a:rPr lang="en-US" altLang="ja-JP" sz="9600" b="1" dirty="0">
                <a:latin typeface="Arial" panose="020B0604020202020204" pitchFamily="34" charset="0"/>
                <a:cs typeface="Arial" panose="020B0604020202020204" pitchFamily="34" charset="0"/>
              </a:rPr>
              <a:t>    will disappear in the future).</a:t>
            </a:r>
            <a:endParaRPr kumimoji="1" lang="ja-JP" altLang="en-US" sz="11500" b="1" dirty="0">
              <a:latin typeface="Arial" panose="020B0604020202020204" pitchFamily="34" charset="0"/>
              <a:cs typeface="Arial" panose="020B0604020202020204" pitchFamily="34" charset="0"/>
            </a:endParaRPr>
          </a:p>
        </p:txBody>
      </p:sp>
      <p:sp>
        <p:nvSpPr>
          <p:cNvPr id="6" name="タイトル 5"/>
          <p:cNvSpPr>
            <a:spLocks noGrp="1"/>
          </p:cNvSpPr>
          <p:nvPr>
            <p:ph type="title"/>
          </p:nvPr>
        </p:nvSpPr>
        <p:spPr>
          <a:xfrm>
            <a:off x="838200" y="378692"/>
            <a:ext cx="10515600" cy="2540434"/>
          </a:xfrm>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Share your ideas with</a:t>
            </a:r>
            <a:br>
              <a:rPr lang="en-US" altLang="ja-JP" sz="4800" b="1" dirty="0">
                <a:solidFill>
                  <a:srgbClr val="66FFFF"/>
                </a:solidFill>
                <a:latin typeface="Arial" panose="020B0604020202020204" pitchFamily="34" charset="0"/>
                <a:cs typeface="Arial" panose="020B0604020202020204" pitchFamily="34" charset="0"/>
              </a:rPr>
            </a:br>
            <a:r>
              <a:rPr lang="en-US" altLang="ja-JP" sz="4800" b="1" dirty="0">
                <a:solidFill>
                  <a:srgbClr val="66FFFF"/>
                </a:solidFill>
                <a:latin typeface="Arial" panose="020B0604020202020204" pitchFamily="34" charset="0"/>
                <a:cs typeface="Arial" panose="020B0604020202020204" pitchFamily="34" charset="0"/>
              </a:rPr>
              <a:t>    the whole class!</a:t>
            </a:r>
            <a:endParaRPr kumimoji="1" lang="ja-JP" altLang="en-US" sz="4800" dirty="0"/>
          </a:p>
        </p:txBody>
      </p:sp>
    </p:spTree>
    <p:extLst>
      <p:ext uri="{BB962C8B-B14F-4D97-AF65-F5344CB8AC3E}">
        <p14:creationId xmlns:p14="http://schemas.microsoft.com/office/powerpoint/2010/main" val="35146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45DA4-CEDB-B1BF-A875-1BD809CEFD76}"/>
            </a:ext>
          </a:extLst>
        </p:cNvPr>
        <p:cNvGrpSpPr/>
        <p:nvPr/>
      </p:nvGrpSpPr>
      <p:grpSpPr>
        <a:xfrm>
          <a:off x="0" y="0"/>
          <a:ext cx="0" cy="0"/>
          <a:chOff x="0" y="0"/>
          <a:chExt cx="0" cy="0"/>
        </a:xfrm>
      </p:grpSpPr>
      <p:sp>
        <p:nvSpPr>
          <p:cNvPr id="9" name="タイトル 1">
            <a:extLst>
              <a:ext uri="{FF2B5EF4-FFF2-40B4-BE49-F238E27FC236}">
                <a16:creationId xmlns:a16="http://schemas.microsoft.com/office/drawing/2014/main" id="{D8CB1E54-F6DD-25F6-3440-EE2A38EBC0C2}"/>
              </a:ext>
            </a:extLst>
          </p:cNvPr>
          <p:cNvSpPr>
            <a:spLocks noGrp="1"/>
          </p:cNvSpPr>
          <p:nvPr>
            <p:ph type="title"/>
          </p:nvPr>
        </p:nvSpPr>
        <p:spPr>
          <a:xfrm>
            <a:off x="838200" y="321582"/>
            <a:ext cx="10515600" cy="1325563"/>
          </a:xfrm>
        </p:spPr>
        <p:txBody>
          <a:bodyPr/>
          <a:lstStyle/>
          <a:p>
            <a:r>
              <a:rPr kumimoji="1" lang="en-US" altLang="ja-JP" b="1" dirty="0">
                <a:solidFill>
                  <a:srgbClr val="66FFFF"/>
                </a:solidFill>
                <a:latin typeface="Arial" panose="020B0604020202020204" pitchFamily="34" charset="0"/>
                <a:cs typeface="Arial" panose="020B0604020202020204" pitchFamily="34" charset="0"/>
              </a:rPr>
              <a:t>Read the explanation</a:t>
            </a:r>
          </a:p>
        </p:txBody>
      </p:sp>
      <p:sp>
        <p:nvSpPr>
          <p:cNvPr id="10" name="タイトル 1">
            <a:extLst>
              <a:ext uri="{FF2B5EF4-FFF2-40B4-BE49-F238E27FC236}">
                <a16:creationId xmlns:a16="http://schemas.microsoft.com/office/drawing/2014/main" id="{AE72EFCA-44DD-27CC-E5D6-F20FE4A84AD5}"/>
              </a:ext>
            </a:extLst>
          </p:cNvPr>
          <p:cNvSpPr txBox="1">
            <a:spLocks/>
          </p:cNvSpPr>
          <p:nvPr/>
        </p:nvSpPr>
        <p:spPr>
          <a:xfrm>
            <a:off x="838200" y="1570652"/>
            <a:ext cx="10813026" cy="487867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Arial" panose="020B0604020202020204" pitchFamily="34" charset="0"/>
                <a:cs typeface="Arial" panose="020B0604020202020204" pitchFamily="34" charset="0"/>
              </a:rPr>
              <a:t>The Future of Work and Automation</a:t>
            </a:r>
          </a:p>
          <a:p>
            <a:endParaRPr lang="en-US" altLang="ja-JP" sz="1600" b="1" dirty="0">
              <a:latin typeface="Arial" panose="020B0604020202020204" pitchFamily="34" charset="0"/>
              <a:cs typeface="Arial" panose="020B0604020202020204" pitchFamily="34" charset="0"/>
            </a:endParaRPr>
          </a:p>
          <a:p>
            <a:r>
              <a:rPr lang="en-US" altLang="ja-JP" sz="2400" b="1" dirty="0">
                <a:latin typeface="Arial" panose="020B0604020202020204" pitchFamily="34" charset="0"/>
                <a:cs typeface="Arial" panose="020B0604020202020204" pitchFamily="34" charset="0"/>
              </a:rPr>
              <a:t>In 2013, two researchers from Oxford University, Carl Frey and Michael Osborne, published an important paper about the future of jobs. They studied how "</a:t>
            </a:r>
            <a:r>
              <a:rPr lang="en-US" altLang="ja-JP" sz="2400" b="1" dirty="0" err="1">
                <a:latin typeface="Arial" panose="020B0604020202020204" pitchFamily="34" charset="0"/>
                <a:cs typeface="Arial" panose="020B0604020202020204" pitchFamily="34" charset="0"/>
              </a:rPr>
              <a:t>computerisation</a:t>
            </a:r>
            <a:r>
              <a:rPr lang="en-US" altLang="ja-JP" sz="2400" b="1" dirty="0">
                <a:latin typeface="Arial" panose="020B0604020202020204" pitchFamily="34" charset="0"/>
                <a:cs typeface="Arial" panose="020B0604020202020204" pitchFamily="34" charset="0"/>
              </a:rPr>
              <a:t>" (AI and robots) would affect the US </a:t>
            </a:r>
            <a:r>
              <a:rPr lang="en-US" altLang="ja-JP" sz="2400" b="1" dirty="0" err="1">
                <a:latin typeface="Arial" panose="020B0604020202020204" pitchFamily="34" charset="0"/>
                <a:cs typeface="Arial" panose="020B0604020202020204" pitchFamily="34" charset="0"/>
              </a:rPr>
              <a:t>labour</a:t>
            </a:r>
            <a:r>
              <a:rPr lang="en-US" altLang="ja-JP" sz="2400" b="1" dirty="0">
                <a:latin typeface="Arial" panose="020B0604020202020204" pitchFamily="34" charset="0"/>
                <a:cs typeface="Arial" panose="020B0604020202020204" pitchFamily="34" charset="0"/>
              </a:rPr>
              <a:t> </a:t>
            </a:r>
            <a:r>
              <a:rPr lang="en-US" altLang="ja-JP" sz="2400" b="1" dirty="0" err="1">
                <a:latin typeface="Arial" panose="020B0604020202020204" pitchFamily="34" charset="0"/>
                <a:cs typeface="Arial" panose="020B0604020202020204" pitchFamily="34" charset="0"/>
              </a:rPr>
              <a:t>market.To</a:t>
            </a:r>
            <a:r>
              <a:rPr lang="en-US" altLang="ja-JP" sz="2400" b="1" dirty="0">
                <a:latin typeface="Arial" panose="020B0604020202020204" pitchFamily="34" charset="0"/>
                <a:cs typeface="Arial" panose="020B0604020202020204" pitchFamily="34" charset="0"/>
              </a:rPr>
              <a:t> do this, they used a special computer model to analyze 702 different types of occupations. They wanted to see which jobs are easy to automate and which are </a:t>
            </a:r>
            <a:r>
              <a:rPr lang="en-US" altLang="ja-JP" sz="2400" b="1" dirty="0" err="1">
                <a:latin typeface="Arial" panose="020B0604020202020204" pitchFamily="34" charset="0"/>
                <a:cs typeface="Arial" panose="020B0604020202020204" pitchFamily="34" charset="0"/>
              </a:rPr>
              <a:t>not.The</a:t>
            </a:r>
            <a:r>
              <a:rPr lang="en-US" altLang="ja-JP" sz="2400" b="1" dirty="0">
                <a:latin typeface="Arial" panose="020B0604020202020204" pitchFamily="34" charset="0"/>
                <a:cs typeface="Arial" panose="020B0604020202020204" pitchFamily="34" charset="0"/>
              </a:rPr>
              <a:t> results were shocking. According to their study, </a:t>
            </a:r>
            <a:r>
              <a:rPr lang="en-US" altLang="ja-JP" sz="2400" b="1" dirty="0">
                <a:highlight>
                  <a:srgbClr val="FF0000"/>
                </a:highlight>
                <a:latin typeface="Arial" panose="020B0604020202020204" pitchFamily="34" charset="0"/>
                <a:cs typeface="Arial" panose="020B0604020202020204" pitchFamily="34" charset="0"/>
              </a:rPr>
              <a:t>about 47% </a:t>
            </a:r>
            <a:r>
              <a:rPr lang="en-US" altLang="ja-JP" sz="2400" b="1" dirty="0">
                <a:latin typeface="Arial" panose="020B0604020202020204" pitchFamily="34" charset="0"/>
                <a:cs typeface="Arial" panose="020B0604020202020204" pitchFamily="34" charset="0"/>
              </a:rPr>
              <a:t>of total US employment is at high risk of being replaced by machines in the future. They also found that jobs with lower wages and less education are more likely to disappear. On the other hand, jobs that require creativity and social skills are safer.</a:t>
            </a:r>
          </a:p>
        </p:txBody>
      </p:sp>
    </p:spTree>
    <p:extLst>
      <p:ext uri="{BB962C8B-B14F-4D97-AF65-F5344CB8AC3E}">
        <p14:creationId xmlns:p14="http://schemas.microsoft.com/office/powerpoint/2010/main" val="21702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Expert</a:t>
            </a:r>
            <a:endParaRPr kumimoji="1" lang="ja-JP" altLang="en-US" sz="4800" dirty="0">
              <a:solidFill>
                <a:srgbClr val="66FFFF"/>
              </a:solidFill>
            </a:endParaRPr>
          </a:p>
        </p:txBody>
      </p:sp>
      <p:sp>
        <p:nvSpPr>
          <p:cNvPr id="3" name="コンテンツ プレースホルダー 2"/>
          <p:cNvSpPr>
            <a:spLocks noGrp="1"/>
          </p:cNvSpPr>
          <p:nvPr>
            <p:ph idx="1"/>
          </p:nvPr>
        </p:nvSpPr>
        <p:spPr/>
        <p:txBody>
          <a:bodyPr>
            <a:noAutofit/>
          </a:bodyPr>
          <a:lstStyle/>
          <a:p>
            <a:r>
              <a:rPr lang="en-US" altLang="ja-JP" sz="3600" b="1" dirty="0">
                <a:latin typeface="Arial" panose="020B0604020202020204" pitchFamily="34" charset="0"/>
                <a:cs typeface="Arial" panose="020B0604020202020204" pitchFamily="34" charset="0"/>
              </a:rPr>
              <a:t>Each group is assigned one article from A to D, and you will help each other to understand the problem caused by generative AI. </a:t>
            </a:r>
          </a:p>
          <a:p>
            <a:endParaRPr lang="ja-JP" altLang="ja-JP" sz="36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Summarize the problem and make preparations for explaining it to other groups.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1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Expert</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690688"/>
            <a:ext cx="10515600" cy="4351338"/>
          </a:xfrm>
        </p:spPr>
        <p:txBody>
          <a:bodyPr>
            <a:noAutofit/>
          </a:bodyPr>
          <a:lstStyle/>
          <a:p>
            <a:r>
              <a:rPr lang="en-US" altLang="ja-JP" sz="3600" b="1" dirty="0">
                <a:latin typeface="Arial" panose="020B0604020202020204" pitchFamily="34" charset="0"/>
                <a:cs typeface="Arial" panose="020B0604020202020204" pitchFamily="34" charset="0"/>
              </a:rPr>
              <a:t>At the next stage, each of you will make a new group, and you will explain the problem you have read to new group members. </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You have 1 minute to explain the problem to new group members.</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You can write down some keywords on your notes, but you cannot write down and read sentences.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0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Expert</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357745"/>
            <a:ext cx="10515600" cy="5163128"/>
          </a:xfrm>
        </p:spPr>
        <p:txBody>
          <a:bodyPr>
            <a:noAutofit/>
          </a:bodyPr>
          <a:lstStyle/>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1</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2</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3</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4</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14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1</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2</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3</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4</a:t>
            </a:r>
            <a:endParaRPr lang="ja-JP" altLang="ja-JP" sz="3600" b="1" dirty="0">
              <a:latin typeface="Arial" panose="020B0604020202020204" pitchFamily="34" charset="0"/>
              <a:cs typeface="Arial" panose="020B0604020202020204" pitchFamily="34" charset="0"/>
            </a:endParaRPr>
          </a:p>
          <a:p>
            <a:pPr marL="0" indent="0">
              <a:buNone/>
            </a:pPr>
            <a:endParaRPr lang="ja-JP" altLang="ja-JP" sz="3600" b="1" dirty="0">
              <a:latin typeface="Arial" panose="020B0604020202020204" pitchFamily="34" charset="0"/>
              <a:cs typeface="Arial" panose="020B0604020202020204" pitchFamily="34" charset="0"/>
            </a:endParaRPr>
          </a:p>
        </p:txBody>
      </p:sp>
      <p:grpSp>
        <p:nvGrpSpPr>
          <p:cNvPr id="27" name="グループ化 26"/>
          <p:cNvGrpSpPr/>
          <p:nvPr/>
        </p:nvGrpSpPr>
        <p:grpSpPr>
          <a:xfrm>
            <a:off x="940961" y="1893961"/>
            <a:ext cx="2329873" cy="1736436"/>
            <a:chOff x="905172" y="1773382"/>
            <a:chExt cx="2329873" cy="1736436"/>
          </a:xfrm>
        </p:grpSpPr>
        <p:sp>
          <p:nvSpPr>
            <p:cNvPr id="4" name="スマイル 3"/>
            <p:cNvSpPr/>
            <p:nvPr/>
          </p:nvSpPr>
          <p:spPr>
            <a:xfrm>
              <a:off x="1049480" y="191964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1066226" y="271599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2150916" y="271599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マイル 6"/>
            <p:cNvSpPr/>
            <p:nvPr/>
          </p:nvSpPr>
          <p:spPr>
            <a:xfrm>
              <a:off x="2150916" y="191964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05172" y="1773382"/>
              <a:ext cx="2329873" cy="173643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6206819" y="1893961"/>
            <a:ext cx="2329873" cy="1736436"/>
            <a:chOff x="838200" y="4105564"/>
            <a:chExt cx="2329873" cy="1736436"/>
          </a:xfrm>
        </p:grpSpPr>
        <p:sp>
          <p:nvSpPr>
            <p:cNvPr id="8" name="スマイル 7"/>
            <p:cNvSpPr/>
            <p:nvPr/>
          </p:nvSpPr>
          <p:spPr>
            <a:xfrm>
              <a:off x="1016001" y="4251831"/>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マイル 8"/>
            <p:cNvSpPr/>
            <p:nvPr/>
          </p:nvSpPr>
          <p:spPr>
            <a:xfrm>
              <a:off x="1016001" y="5048180"/>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マイル 9"/>
            <p:cNvSpPr/>
            <p:nvPr/>
          </p:nvSpPr>
          <p:spPr>
            <a:xfrm>
              <a:off x="2117438" y="5048180"/>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マイル 10"/>
            <p:cNvSpPr/>
            <p:nvPr/>
          </p:nvSpPr>
          <p:spPr>
            <a:xfrm>
              <a:off x="2117438" y="4203558"/>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38200" y="4105564"/>
              <a:ext cx="2329873" cy="173643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3573890" y="1893961"/>
            <a:ext cx="2329873" cy="1736436"/>
            <a:chOff x="3507519" y="1773382"/>
            <a:chExt cx="2329873" cy="1736436"/>
          </a:xfrm>
        </p:grpSpPr>
        <p:sp>
          <p:nvSpPr>
            <p:cNvPr id="12" name="スマイル 11"/>
            <p:cNvSpPr/>
            <p:nvPr/>
          </p:nvSpPr>
          <p:spPr>
            <a:xfrm>
              <a:off x="3628735" y="1890100"/>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マイル 12"/>
            <p:cNvSpPr/>
            <p:nvPr/>
          </p:nvSpPr>
          <p:spPr>
            <a:xfrm>
              <a:off x="4723258" y="272927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マイル 13"/>
            <p:cNvSpPr/>
            <p:nvPr/>
          </p:nvSpPr>
          <p:spPr>
            <a:xfrm>
              <a:off x="4749803" y="1890100"/>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3624125" y="2715998"/>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07519" y="1773382"/>
              <a:ext cx="2329873" cy="1736436"/>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8839748" y="1893961"/>
            <a:ext cx="2329873" cy="1736436"/>
            <a:chOff x="3375892" y="4105564"/>
            <a:chExt cx="2329873" cy="1736436"/>
          </a:xfrm>
        </p:grpSpPr>
        <p:sp>
          <p:nvSpPr>
            <p:cNvPr id="17" name="スマイル 16"/>
            <p:cNvSpPr/>
            <p:nvPr/>
          </p:nvSpPr>
          <p:spPr>
            <a:xfrm>
              <a:off x="3560623" y="4203558"/>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マイル 17"/>
            <p:cNvSpPr/>
            <p:nvPr/>
          </p:nvSpPr>
          <p:spPr>
            <a:xfrm>
              <a:off x="4664366" y="4203557"/>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マイル 18"/>
            <p:cNvSpPr/>
            <p:nvPr/>
          </p:nvSpPr>
          <p:spPr>
            <a:xfrm>
              <a:off x="4668987" y="5061456"/>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マイル 19"/>
            <p:cNvSpPr/>
            <p:nvPr/>
          </p:nvSpPr>
          <p:spPr>
            <a:xfrm>
              <a:off x="3551389" y="5061456"/>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75892" y="4105564"/>
              <a:ext cx="2329873" cy="1736436"/>
            </a:xfrm>
            <a:prstGeom prst="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スマイル 29"/>
          <p:cNvSpPr/>
          <p:nvPr/>
        </p:nvSpPr>
        <p:spPr>
          <a:xfrm>
            <a:off x="1118762" y="4865796"/>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スマイル 30"/>
          <p:cNvSpPr/>
          <p:nvPr/>
        </p:nvSpPr>
        <p:spPr>
          <a:xfrm>
            <a:off x="1118762" y="5662145"/>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マイル 31"/>
          <p:cNvSpPr/>
          <p:nvPr/>
        </p:nvSpPr>
        <p:spPr>
          <a:xfrm>
            <a:off x="2220199" y="5662145"/>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マイル 32"/>
          <p:cNvSpPr/>
          <p:nvPr/>
        </p:nvSpPr>
        <p:spPr>
          <a:xfrm>
            <a:off x="2220199" y="481752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40961" y="4719529"/>
            <a:ext cx="2329873" cy="173643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a:off x="4899301" y="3773634"/>
            <a:ext cx="2231171" cy="48699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スマイル 36"/>
          <p:cNvSpPr/>
          <p:nvPr/>
        </p:nvSpPr>
        <p:spPr>
          <a:xfrm>
            <a:off x="6384619" y="4865796"/>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マイル 37"/>
          <p:cNvSpPr/>
          <p:nvPr/>
        </p:nvSpPr>
        <p:spPr>
          <a:xfrm>
            <a:off x="6384619" y="5662145"/>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スマイル 38"/>
          <p:cNvSpPr/>
          <p:nvPr/>
        </p:nvSpPr>
        <p:spPr>
          <a:xfrm>
            <a:off x="7486056" y="5662145"/>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マイル 39"/>
          <p:cNvSpPr/>
          <p:nvPr/>
        </p:nvSpPr>
        <p:spPr>
          <a:xfrm>
            <a:off x="7486056" y="481752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206818" y="4719529"/>
            <a:ext cx="2329873" cy="173643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マイル 42"/>
          <p:cNvSpPr/>
          <p:nvPr/>
        </p:nvSpPr>
        <p:spPr>
          <a:xfrm>
            <a:off x="9017549" y="4876045"/>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マイル 43"/>
          <p:cNvSpPr/>
          <p:nvPr/>
        </p:nvSpPr>
        <p:spPr>
          <a:xfrm>
            <a:off x="9017549" y="5672394"/>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マイル 44"/>
          <p:cNvSpPr/>
          <p:nvPr/>
        </p:nvSpPr>
        <p:spPr>
          <a:xfrm>
            <a:off x="10118986" y="5672394"/>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マイル 45"/>
          <p:cNvSpPr/>
          <p:nvPr/>
        </p:nvSpPr>
        <p:spPr>
          <a:xfrm>
            <a:off x="10118986" y="4827772"/>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839748" y="4729778"/>
            <a:ext cx="2329873" cy="1736436"/>
          </a:xfrm>
          <a:prstGeom prst="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スマイル 48"/>
          <p:cNvSpPr/>
          <p:nvPr/>
        </p:nvSpPr>
        <p:spPr>
          <a:xfrm>
            <a:off x="3751689" y="4876045"/>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マイル 49"/>
          <p:cNvSpPr/>
          <p:nvPr/>
        </p:nvSpPr>
        <p:spPr>
          <a:xfrm>
            <a:off x="3751689" y="5672394"/>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スマイル 50"/>
          <p:cNvSpPr/>
          <p:nvPr/>
        </p:nvSpPr>
        <p:spPr>
          <a:xfrm>
            <a:off x="4853126" y="5672394"/>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スマイル 51"/>
          <p:cNvSpPr/>
          <p:nvPr/>
        </p:nvSpPr>
        <p:spPr>
          <a:xfrm>
            <a:off x="4853126" y="4827772"/>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573888" y="4729778"/>
            <a:ext cx="2329873" cy="1736436"/>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吹き出し 53"/>
          <p:cNvSpPr/>
          <p:nvPr/>
        </p:nvSpPr>
        <p:spPr>
          <a:xfrm>
            <a:off x="406400" y="1357745"/>
            <a:ext cx="822036" cy="471055"/>
          </a:xfrm>
          <a:prstGeom prst="wedgeRoundRectCallout">
            <a:avLst>
              <a:gd name="adj1" fmla="val -2855"/>
              <a:gd name="adj2" fmla="val 8406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5" name="角丸四角形吹き出し 54"/>
          <p:cNvSpPr/>
          <p:nvPr/>
        </p:nvSpPr>
        <p:spPr>
          <a:xfrm>
            <a:off x="3162870" y="1354611"/>
            <a:ext cx="822036" cy="471055"/>
          </a:xfrm>
          <a:prstGeom prst="wedgeRoundRectCallout">
            <a:avLst>
              <a:gd name="adj1" fmla="val -2855"/>
              <a:gd name="adj2" fmla="val 84069"/>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6" name="角丸四角形吹き出し 55"/>
          <p:cNvSpPr/>
          <p:nvPr/>
        </p:nvSpPr>
        <p:spPr>
          <a:xfrm>
            <a:off x="5776762" y="1349523"/>
            <a:ext cx="822036" cy="471055"/>
          </a:xfrm>
          <a:prstGeom prst="wedgeRoundRectCallout">
            <a:avLst>
              <a:gd name="adj1" fmla="val -2855"/>
              <a:gd name="adj2" fmla="val 84069"/>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7" name="角丸四角形吹き出し 56"/>
          <p:cNvSpPr/>
          <p:nvPr/>
        </p:nvSpPr>
        <p:spPr>
          <a:xfrm>
            <a:off x="8409692" y="1364384"/>
            <a:ext cx="822036" cy="471055"/>
          </a:xfrm>
          <a:prstGeom prst="wedgeRoundRectCallout">
            <a:avLst>
              <a:gd name="adj1" fmla="val -2855"/>
              <a:gd name="adj2" fmla="val 84069"/>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D</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8" name="角丸四角形吹き出し 57"/>
          <p:cNvSpPr/>
          <p:nvPr/>
        </p:nvSpPr>
        <p:spPr>
          <a:xfrm>
            <a:off x="829827" y="4337485"/>
            <a:ext cx="822036" cy="471055"/>
          </a:xfrm>
          <a:prstGeom prst="wedgeRoundRectCallout">
            <a:avLst>
              <a:gd name="adj1" fmla="val -2855"/>
              <a:gd name="adj2" fmla="val 8406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9" name="角丸四角形吹き出し 58"/>
          <p:cNvSpPr/>
          <p:nvPr/>
        </p:nvSpPr>
        <p:spPr>
          <a:xfrm>
            <a:off x="2340834" y="4175559"/>
            <a:ext cx="822036" cy="471055"/>
          </a:xfrm>
          <a:prstGeom prst="wedgeRoundRectCallout">
            <a:avLst>
              <a:gd name="adj1" fmla="val -2855"/>
              <a:gd name="adj2" fmla="val 84069"/>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60" name="角丸四角形吹き出し 59"/>
          <p:cNvSpPr/>
          <p:nvPr/>
        </p:nvSpPr>
        <p:spPr>
          <a:xfrm>
            <a:off x="263764" y="5565632"/>
            <a:ext cx="822036" cy="471055"/>
          </a:xfrm>
          <a:prstGeom prst="wedgeRoundRectCallout">
            <a:avLst>
              <a:gd name="adj1" fmla="val 52201"/>
              <a:gd name="adj2" fmla="val 70344"/>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61" name="角丸四角形吹き出し 60"/>
          <p:cNvSpPr/>
          <p:nvPr/>
        </p:nvSpPr>
        <p:spPr>
          <a:xfrm>
            <a:off x="3099373" y="5310121"/>
            <a:ext cx="822036" cy="471055"/>
          </a:xfrm>
          <a:prstGeom prst="wedgeRoundRectCallout">
            <a:avLst>
              <a:gd name="adj1" fmla="val -44428"/>
              <a:gd name="adj2" fmla="val 72304"/>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D</a:t>
            </a:r>
            <a:endParaRPr kumimoji="1" lang="ja-JP"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style.rotation</p:attrName>
                                        </p:attrNameLst>
                                      </p:cBhvr>
                                      <p:tavLst>
                                        <p:tav tm="0">
                                          <p:val>
                                            <p:fltVal val="360"/>
                                          </p:val>
                                        </p:tav>
                                        <p:tav tm="100000">
                                          <p:val>
                                            <p:fltVal val="0"/>
                                          </p:val>
                                        </p:tav>
                                      </p:tavLst>
                                    </p:anim>
                                    <p:animEffect transition="in" filter="fade">
                                      <p:cBhvr>
                                        <p:cTn id="10" dur="500"/>
                                        <p:tgtEl>
                                          <p:spTgt spid="5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 calcmode="lin" valueType="num">
                                      <p:cBhvr>
                                        <p:cTn id="15" dur="500" fill="hold"/>
                                        <p:tgtEl>
                                          <p:spTgt spid="55"/>
                                        </p:tgtEl>
                                        <p:attrNameLst>
                                          <p:attrName>style.rotation</p:attrName>
                                        </p:attrNameLst>
                                      </p:cBhvr>
                                      <p:tavLst>
                                        <p:tav tm="0">
                                          <p:val>
                                            <p:fltVal val="360"/>
                                          </p:val>
                                        </p:tav>
                                        <p:tav tm="100000">
                                          <p:val>
                                            <p:fltVal val="0"/>
                                          </p:val>
                                        </p:tav>
                                      </p:tavLst>
                                    </p:anim>
                                    <p:animEffect transition="in" filter="fade">
                                      <p:cBhvr>
                                        <p:cTn id="16" dur="500"/>
                                        <p:tgtEl>
                                          <p:spTgt spid="5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 calcmode="lin" valueType="num">
                                      <p:cBhvr>
                                        <p:cTn id="21" dur="500" fill="hold"/>
                                        <p:tgtEl>
                                          <p:spTgt spid="56"/>
                                        </p:tgtEl>
                                        <p:attrNameLst>
                                          <p:attrName>style.rotation</p:attrName>
                                        </p:attrNameLst>
                                      </p:cBhvr>
                                      <p:tavLst>
                                        <p:tav tm="0">
                                          <p:val>
                                            <p:fltVal val="360"/>
                                          </p:val>
                                        </p:tav>
                                        <p:tav tm="100000">
                                          <p:val>
                                            <p:fltVal val="0"/>
                                          </p:val>
                                        </p:tav>
                                      </p:tavLst>
                                    </p:anim>
                                    <p:animEffect transition="in" filter="fade">
                                      <p:cBhvr>
                                        <p:cTn id="22" dur="500"/>
                                        <p:tgtEl>
                                          <p:spTgt spid="56"/>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 calcmode="lin" valueType="num">
                                      <p:cBhvr>
                                        <p:cTn id="27" dur="500" fill="hold"/>
                                        <p:tgtEl>
                                          <p:spTgt spid="57"/>
                                        </p:tgtEl>
                                        <p:attrNameLst>
                                          <p:attrName>style.rotation</p:attrName>
                                        </p:attrNameLst>
                                      </p:cBhvr>
                                      <p:tavLst>
                                        <p:tav tm="0">
                                          <p:val>
                                            <p:fltVal val="360"/>
                                          </p:val>
                                        </p:tav>
                                        <p:tav tm="100000">
                                          <p:val>
                                            <p:fltVal val="0"/>
                                          </p:val>
                                        </p:tav>
                                      </p:tavLst>
                                    </p:anim>
                                    <p:animEffect transition="in" filter="fade">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down)">
                                      <p:cBhvr>
                                        <p:cTn id="81" dur="500"/>
                                        <p:tgtEl>
                                          <p:spTgt spid="31"/>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down)">
                                      <p:cBhvr>
                                        <p:cTn id="84" dur="500"/>
                                        <p:tgtEl>
                                          <p:spTgt spid="5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down)">
                                      <p:cBhvr>
                                        <p:cTn id="87" dur="500"/>
                                        <p:tgtEl>
                                          <p:spTgt spid="38"/>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ipe(down)">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down)">
                                      <p:cBhvr>
                                        <p:cTn id="104" dur="500"/>
                                        <p:tgtEl>
                                          <p:spTgt spid="45"/>
                                        </p:tgtEl>
                                      </p:cBhvr>
                                    </p:animEffect>
                                  </p:childTnLst>
                                </p:cTn>
                              </p:par>
                            </p:childTnLst>
                          </p:cTn>
                        </p:par>
                      </p:childTnLst>
                    </p:cTn>
                  </p:par>
                  <p:par>
                    <p:cTn id="105" fill="hold">
                      <p:stCondLst>
                        <p:cond delay="indefinite"/>
                      </p:stCondLst>
                      <p:childTnLst>
                        <p:par>
                          <p:cTn id="106" fill="hold">
                            <p:stCondLst>
                              <p:cond delay="0"/>
                            </p:stCondLst>
                            <p:childTnLst>
                              <p:par>
                                <p:cTn id="107" presetID="49" presetClass="entr" presetSubtype="0" decel="100000"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500" fill="hold"/>
                                        <p:tgtEl>
                                          <p:spTgt spid="58"/>
                                        </p:tgtEl>
                                        <p:attrNameLst>
                                          <p:attrName>ppt_w</p:attrName>
                                        </p:attrNameLst>
                                      </p:cBhvr>
                                      <p:tavLst>
                                        <p:tav tm="0">
                                          <p:val>
                                            <p:fltVal val="0"/>
                                          </p:val>
                                        </p:tav>
                                        <p:tav tm="100000">
                                          <p:val>
                                            <p:strVal val="#ppt_w"/>
                                          </p:val>
                                        </p:tav>
                                      </p:tavLst>
                                    </p:anim>
                                    <p:anim calcmode="lin" valueType="num">
                                      <p:cBhvr>
                                        <p:cTn id="110" dur="500" fill="hold"/>
                                        <p:tgtEl>
                                          <p:spTgt spid="58"/>
                                        </p:tgtEl>
                                        <p:attrNameLst>
                                          <p:attrName>ppt_h</p:attrName>
                                        </p:attrNameLst>
                                      </p:cBhvr>
                                      <p:tavLst>
                                        <p:tav tm="0">
                                          <p:val>
                                            <p:fltVal val="0"/>
                                          </p:val>
                                        </p:tav>
                                        <p:tav tm="100000">
                                          <p:val>
                                            <p:strVal val="#ppt_h"/>
                                          </p:val>
                                        </p:tav>
                                      </p:tavLst>
                                    </p:anim>
                                    <p:anim calcmode="lin" valueType="num">
                                      <p:cBhvr>
                                        <p:cTn id="111" dur="500" fill="hold"/>
                                        <p:tgtEl>
                                          <p:spTgt spid="58"/>
                                        </p:tgtEl>
                                        <p:attrNameLst>
                                          <p:attrName>style.rotation</p:attrName>
                                        </p:attrNameLst>
                                      </p:cBhvr>
                                      <p:tavLst>
                                        <p:tav tm="0">
                                          <p:val>
                                            <p:fltVal val="360"/>
                                          </p:val>
                                        </p:tav>
                                        <p:tav tm="100000">
                                          <p:val>
                                            <p:fltVal val="0"/>
                                          </p:val>
                                        </p:tav>
                                      </p:tavLst>
                                    </p:anim>
                                    <p:animEffect transition="in" filter="fade">
                                      <p:cBhvr>
                                        <p:cTn id="112" dur="500"/>
                                        <p:tgtEl>
                                          <p:spTgt spid="58"/>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anim calcmode="lin" valueType="num">
                                      <p:cBhvr>
                                        <p:cTn id="115" dur="500" fill="hold"/>
                                        <p:tgtEl>
                                          <p:spTgt spid="59"/>
                                        </p:tgtEl>
                                        <p:attrNameLst>
                                          <p:attrName>ppt_w</p:attrName>
                                        </p:attrNameLst>
                                      </p:cBhvr>
                                      <p:tavLst>
                                        <p:tav tm="0">
                                          <p:val>
                                            <p:fltVal val="0"/>
                                          </p:val>
                                        </p:tav>
                                        <p:tav tm="100000">
                                          <p:val>
                                            <p:strVal val="#ppt_w"/>
                                          </p:val>
                                        </p:tav>
                                      </p:tavLst>
                                    </p:anim>
                                    <p:anim calcmode="lin" valueType="num">
                                      <p:cBhvr>
                                        <p:cTn id="116" dur="500" fill="hold"/>
                                        <p:tgtEl>
                                          <p:spTgt spid="59"/>
                                        </p:tgtEl>
                                        <p:attrNameLst>
                                          <p:attrName>ppt_h</p:attrName>
                                        </p:attrNameLst>
                                      </p:cBhvr>
                                      <p:tavLst>
                                        <p:tav tm="0">
                                          <p:val>
                                            <p:fltVal val="0"/>
                                          </p:val>
                                        </p:tav>
                                        <p:tav tm="100000">
                                          <p:val>
                                            <p:strVal val="#ppt_h"/>
                                          </p:val>
                                        </p:tav>
                                      </p:tavLst>
                                    </p:anim>
                                    <p:anim calcmode="lin" valueType="num">
                                      <p:cBhvr>
                                        <p:cTn id="117" dur="500" fill="hold"/>
                                        <p:tgtEl>
                                          <p:spTgt spid="59"/>
                                        </p:tgtEl>
                                        <p:attrNameLst>
                                          <p:attrName>style.rotation</p:attrName>
                                        </p:attrNameLst>
                                      </p:cBhvr>
                                      <p:tavLst>
                                        <p:tav tm="0">
                                          <p:val>
                                            <p:fltVal val="360"/>
                                          </p:val>
                                        </p:tav>
                                        <p:tav tm="100000">
                                          <p:val>
                                            <p:fltVal val="0"/>
                                          </p:val>
                                        </p:tav>
                                      </p:tavLst>
                                    </p:anim>
                                    <p:animEffect transition="in" filter="fade">
                                      <p:cBhvr>
                                        <p:cTn id="118" dur="500"/>
                                        <p:tgtEl>
                                          <p:spTgt spid="59"/>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p:cTn id="121" dur="500" fill="hold"/>
                                        <p:tgtEl>
                                          <p:spTgt spid="60"/>
                                        </p:tgtEl>
                                        <p:attrNameLst>
                                          <p:attrName>ppt_w</p:attrName>
                                        </p:attrNameLst>
                                      </p:cBhvr>
                                      <p:tavLst>
                                        <p:tav tm="0">
                                          <p:val>
                                            <p:fltVal val="0"/>
                                          </p:val>
                                        </p:tav>
                                        <p:tav tm="100000">
                                          <p:val>
                                            <p:strVal val="#ppt_w"/>
                                          </p:val>
                                        </p:tav>
                                      </p:tavLst>
                                    </p:anim>
                                    <p:anim calcmode="lin" valueType="num">
                                      <p:cBhvr>
                                        <p:cTn id="122" dur="500" fill="hold"/>
                                        <p:tgtEl>
                                          <p:spTgt spid="60"/>
                                        </p:tgtEl>
                                        <p:attrNameLst>
                                          <p:attrName>ppt_h</p:attrName>
                                        </p:attrNameLst>
                                      </p:cBhvr>
                                      <p:tavLst>
                                        <p:tav tm="0">
                                          <p:val>
                                            <p:fltVal val="0"/>
                                          </p:val>
                                        </p:tav>
                                        <p:tav tm="100000">
                                          <p:val>
                                            <p:strVal val="#ppt_h"/>
                                          </p:val>
                                        </p:tav>
                                      </p:tavLst>
                                    </p:anim>
                                    <p:anim calcmode="lin" valueType="num">
                                      <p:cBhvr>
                                        <p:cTn id="123" dur="500" fill="hold"/>
                                        <p:tgtEl>
                                          <p:spTgt spid="60"/>
                                        </p:tgtEl>
                                        <p:attrNameLst>
                                          <p:attrName>style.rotation</p:attrName>
                                        </p:attrNameLst>
                                      </p:cBhvr>
                                      <p:tavLst>
                                        <p:tav tm="0">
                                          <p:val>
                                            <p:fltVal val="360"/>
                                          </p:val>
                                        </p:tav>
                                        <p:tav tm="100000">
                                          <p:val>
                                            <p:fltVal val="0"/>
                                          </p:val>
                                        </p:tav>
                                      </p:tavLst>
                                    </p:anim>
                                    <p:animEffect transition="in" filter="fade">
                                      <p:cBhvr>
                                        <p:cTn id="124" dur="500"/>
                                        <p:tgtEl>
                                          <p:spTgt spid="60"/>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 calcmode="lin" valueType="num">
                                      <p:cBhvr>
                                        <p:cTn id="129" dur="500" fill="hold"/>
                                        <p:tgtEl>
                                          <p:spTgt spid="61"/>
                                        </p:tgtEl>
                                        <p:attrNameLst>
                                          <p:attrName>style.rotation</p:attrName>
                                        </p:attrNameLst>
                                      </p:cBhvr>
                                      <p:tavLst>
                                        <p:tav tm="0">
                                          <p:val>
                                            <p:fltVal val="360"/>
                                          </p:val>
                                        </p:tav>
                                        <p:tav tm="100000">
                                          <p:val>
                                            <p:fltVal val="0"/>
                                          </p:val>
                                        </p:tav>
                                      </p:tavLst>
                                    </p:anim>
                                    <p:animEffect transition="in" filter="fade">
                                      <p:cBhvr>
                                        <p:cTn id="13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6. Jigsaw Reading : Jigsaw</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1353800" cy="4625254"/>
          </a:xfrm>
        </p:spPr>
        <p:txBody>
          <a:bodyPr>
            <a:noAutofit/>
          </a:bodyPr>
          <a:lstStyle/>
          <a:p>
            <a:r>
              <a:rPr lang="en-US" altLang="ja-JP" sz="3600" b="1" dirty="0">
                <a:latin typeface="Arial" panose="020B0604020202020204" pitchFamily="34" charset="0"/>
                <a:cs typeface="Arial" panose="020B0604020202020204" pitchFamily="34" charset="0"/>
              </a:rPr>
              <a:t>In a new group, </a:t>
            </a:r>
          </a:p>
          <a:p>
            <a:pPr marL="0" indent="0">
              <a:buNone/>
            </a:pPr>
            <a:r>
              <a:rPr lang="en-US" altLang="ja-JP" sz="3600" b="1" dirty="0">
                <a:latin typeface="Arial" panose="020B0604020202020204" pitchFamily="34" charset="0"/>
                <a:cs typeface="Arial" panose="020B0604020202020204" pitchFamily="34" charset="0"/>
              </a:rPr>
              <a:t>    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ja-JP" altLang="ja-JP" sz="36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After listening to each explanation, </a:t>
            </a:r>
          </a:p>
          <a:p>
            <a:pPr marL="0" indent="0">
              <a:buNone/>
            </a:pPr>
            <a:r>
              <a:rPr lang="en-US" altLang="ja-JP" sz="3600" b="1" dirty="0">
                <a:latin typeface="Arial" panose="020B0604020202020204" pitchFamily="34" charset="0"/>
                <a:cs typeface="Arial" panose="020B0604020202020204" pitchFamily="34" charset="0"/>
              </a:rPr>
              <a:t>    </a:t>
            </a:r>
            <a:r>
              <a:rPr lang="en-US" altLang="ja-JP" sz="3400" b="1" dirty="0">
                <a:latin typeface="Arial" panose="020B0604020202020204" pitchFamily="34" charset="0"/>
                <a:cs typeface="Arial" panose="020B0604020202020204" pitchFamily="34" charset="0"/>
              </a:rPr>
              <a:t>group members have 30 seconds to ask questions.</a:t>
            </a:r>
          </a:p>
        </p:txBody>
      </p:sp>
    </p:spTree>
    <p:extLst>
      <p:ext uri="{BB962C8B-B14F-4D97-AF65-F5344CB8AC3E}">
        <p14:creationId xmlns:p14="http://schemas.microsoft.com/office/powerpoint/2010/main" val="4336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6. Jigsaw Reading : Jigsaw</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endParaRPr lang="ja-JP" altLang="ja-JP" sz="12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After listening to the explanation </a:t>
            </a:r>
          </a:p>
          <a:p>
            <a:pPr marL="0" indent="0">
              <a:buNone/>
            </a:pPr>
            <a:r>
              <a:rPr lang="en-US" altLang="ja-JP" sz="3600" b="1" dirty="0">
                <a:latin typeface="Arial" panose="020B0604020202020204" pitchFamily="34" charset="0"/>
                <a:cs typeface="Arial" panose="020B0604020202020204" pitchFamily="34" charset="0"/>
              </a:rPr>
              <a:t>    and asking questions, </a:t>
            </a:r>
          </a:p>
          <a:p>
            <a:pPr marL="0" indent="0">
              <a:buNone/>
            </a:pPr>
            <a:r>
              <a:rPr lang="en-US" altLang="ja-JP" sz="3600" b="1" dirty="0">
                <a:latin typeface="Arial" panose="020B0604020202020204" pitchFamily="34" charset="0"/>
                <a:cs typeface="Arial" panose="020B0604020202020204" pitchFamily="34" charset="0"/>
              </a:rPr>
              <a:t>        you will choose the appropriate title </a:t>
            </a:r>
          </a:p>
          <a:p>
            <a:pPr marL="0" indent="0">
              <a:buNone/>
            </a:pPr>
            <a:r>
              <a:rPr lang="en-US" altLang="ja-JP" sz="3600" b="1" dirty="0">
                <a:latin typeface="Arial" panose="020B0604020202020204" pitchFamily="34" charset="0"/>
                <a:cs typeface="Arial" panose="020B0604020202020204" pitchFamily="34" charset="0"/>
              </a:rPr>
              <a:t>            for each explanation.</a:t>
            </a:r>
          </a:p>
          <a:p>
            <a:pPr marL="0" indent="0">
              <a:buNone/>
            </a:pPr>
            <a:endParaRPr lang="en-US" altLang="ja-JP" sz="3600" b="1" dirty="0">
              <a:latin typeface="Arial" panose="020B0604020202020204" pitchFamily="34" charset="0"/>
              <a:cs typeface="Arial" panose="020B0604020202020204" pitchFamily="34" charset="0"/>
            </a:endParaRPr>
          </a:p>
          <a:p>
            <a:pPr marL="0" indent="0" algn="ctr">
              <a:buNone/>
            </a:pPr>
            <a:r>
              <a:rPr lang="en-US" altLang="ja-JP" sz="3600" b="1" dirty="0">
                <a:latin typeface="Arial" panose="020B0604020202020204" pitchFamily="34" charset="0"/>
                <a:cs typeface="Arial" panose="020B0604020202020204" pitchFamily="34" charset="0"/>
              </a:rPr>
              <a:t>Bias / Copyright Issues / </a:t>
            </a:r>
          </a:p>
          <a:p>
            <a:pPr marL="0" indent="0" algn="ctr">
              <a:buNone/>
            </a:pPr>
            <a:r>
              <a:rPr lang="en-US" altLang="ja-JP" sz="3600" b="1" dirty="0">
                <a:latin typeface="Arial" panose="020B0604020202020204" pitchFamily="34" charset="0"/>
                <a:cs typeface="Arial" panose="020B0604020202020204" pitchFamily="34" charset="0"/>
              </a:rPr>
              <a:t>False Information / Privacy Problems</a:t>
            </a:r>
            <a:endParaRPr lang="ja-JP" altLang="ja-JP" sz="3600" b="1" dirty="0">
              <a:latin typeface="Arial" panose="020B0604020202020204" pitchFamily="34" charset="0"/>
              <a:cs typeface="Arial" panose="020B0604020202020204" pitchFamily="34" charset="0"/>
            </a:endParaRPr>
          </a:p>
        </p:txBody>
      </p:sp>
      <p:sp>
        <p:nvSpPr>
          <p:cNvPr id="4" name="正方形/長方形 3"/>
          <p:cNvSpPr/>
          <p:nvPr/>
        </p:nvSpPr>
        <p:spPr>
          <a:xfrm>
            <a:off x="1773382" y="4571999"/>
            <a:ext cx="8839200" cy="1644073"/>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1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1C01E50-420D-2160-5AE8-8C08C85006D0}"/>
              </a:ext>
            </a:extLst>
          </p:cNvPr>
          <p:cNvSpPr>
            <a:spLocks noGrp="1"/>
          </p:cNvSpPr>
          <p:nvPr>
            <p:ph type="title"/>
          </p:nvPr>
        </p:nvSpPr>
        <p:spPr>
          <a:xfrm>
            <a:off x="630936" y="639520"/>
            <a:ext cx="4626864" cy="1719072"/>
          </a:xfrm>
        </p:spPr>
        <p:txBody>
          <a:bodyPr anchor="b">
            <a:normAutofit/>
          </a:bodyPr>
          <a:lstStyle/>
          <a:p>
            <a:r>
              <a:rPr kumimoji="1" lang="en-US" altLang="ja-JP" sz="5400" b="1" dirty="0">
                <a:latin typeface="Arial" panose="020B0604020202020204" pitchFamily="34" charset="0"/>
                <a:cs typeface="Arial" panose="020B0604020202020204" pitchFamily="34" charset="0"/>
              </a:rPr>
              <a:t>Hiroaki Miura</a:t>
            </a:r>
            <a:endParaRPr kumimoji="1" lang="ja-JP" altLang="en-US" sz="5400" b="1">
              <a:latin typeface="Arial" panose="020B0604020202020204" pitchFamily="34" charset="0"/>
              <a:cs typeface="Arial" panose="020B0604020202020204" pitchFamily="34" charset="0"/>
            </a:endParaRPr>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7">
            <a:extLst>
              <a:ext uri="{FF2B5EF4-FFF2-40B4-BE49-F238E27FC236}">
                <a16:creationId xmlns:a16="http://schemas.microsoft.com/office/drawing/2014/main" id="{2258264A-AC2E-6FE4-188E-470411095E5F}"/>
              </a:ext>
            </a:extLst>
          </p:cNvPr>
          <p:cNvSpPr>
            <a:spLocks noGrp="1"/>
          </p:cNvSpPr>
          <p:nvPr>
            <p:ph idx="1"/>
          </p:nvPr>
        </p:nvSpPr>
        <p:spPr>
          <a:xfrm>
            <a:off x="343125" y="2807208"/>
            <a:ext cx="8437937" cy="3410712"/>
          </a:xfrm>
        </p:spPr>
        <p:txBody>
          <a:bodyPr anchor="t">
            <a:normAutofit/>
          </a:bodyPr>
          <a:lstStyle/>
          <a:p>
            <a:pPr>
              <a:buFont typeface="Wingdings" pitchFamily="2" charset="2"/>
              <a:buChar char="Ø"/>
            </a:pPr>
            <a:r>
              <a:rPr lang="en-US" sz="3600" b="1">
                <a:latin typeface="Arial" panose="020B0604020202020204" pitchFamily="34" charset="0"/>
                <a:cs typeface="Arial" panose="020B0604020202020204" pitchFamily="34" charset="0"/>
              </a:rPr>
              <a:t>Oita Prefectural Board of Education  </a:t>
            </a:r>
          </a:p>
          <a:p>
            <a:pPr marL="0" indent="0">
              <a:buNone/>
            </a:pPr>
            <a:r>
              <a:rPr lang="en-US" sz="3600" b="1">
                <a:latin typeface="Arial" panose="020B0604020202020204" pitchFamily="34" charset="0"/>
                <a:cs typeface="Arial" panose="020B0604020202020204" pitchFamily="34" charset="0"/>
              </a:rPr>
              <a:t>  (Oita Tele Education Center)</a:t>
            </a:r>
          </a:p>
          <a:p>
            <a:pPr>
              <a:buFont typeface="Wingdings" pitchFamily="2" charset="2"/>
              <a:buChar char="Ø"/>
            </a:pPr>
            <a:endParaRPr lang="en-US" sz="3600" b="1">
              <a:latin typeface="Arial" panose="020B0604020202020204" pitchFamily="34" charset="0"/>
              <a:cs typeface="Arial" panose="020B0604020202020204" pitchFamily="34" charset="0"/>
            </a:endParaRPr>
          </a:p>
          <a:p>
            <a:pPr>
              <a:buFont typeface="Wingdings" pitchFamily="2" charset="2"/>
              <a:buChar char="Ø"/>
            </a:pPr>
            <a:r>
              <a:rPr lang="en-US" sz="3600" b="1">
                <a:latin typeface="Arial" panose="020B0604020202020204" pitchFamily="34" charset="0"/>
                <a:cs typeface="Arial" panose="020B0604020202020204" pitchFamily="34" charset="0"/>
              </a:rPr>
              <a:t>Volleyball</a:t>
            </a:r>
            <a:endParaRPr lang="en-US" sz="3600" b="1"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78FE0F67-44E3-F0DF-146C-A1163537D582}"/>
              </a:ext>
            </a:extLst>
          </p:cNvPr>
          <p:cNvSpPr txBox="1"/>
          <p:nvPr/>
        </p:nvSpPr>
        <p:spPr>
          <a:xfrm>
            <a:off x="-5676900" y="-1619250"/>
            <a:ext cx="184731" cy="369332"/>
          </a:xfrm>
          <a:prstGeom prst="rect">
            <a:avLst/>
          </a:prstGeom>
          <a:solidFill>
            <a:schemeClr val="tx1"/>
          </a:solidFill>
          <a:ln>
            <a:noFill/>
          </a:ln>
        </p:spPr>
        <p:txBody>
          <a:bodyPr wrap="none" rtlCol="0">
            <a:spAutoFit/>
          </a:bodyPr>
          <a:lstStyle/>
          <a:p>
            <a:endParaRPr kumimoji="1" lang="ja-JP" altLang="en-US"/>
          </a:p>
        </p:txBody>
      </p:sp>
      <p:grpSp>
        <p:nvGrpSpPr>
          <p:cNvPr id="3" name="グループ化 2">
            <a:extLst>
              <a:ext uri="{FF2B5EF4-FFF2-40B4-BE49-F238E27FC236}">
                <a16:creationId xmlns:a16="http://schemas.microsoft.com/office/drawing/2014/main" id="{459993A6-72E3-346B-E070-320980BC6DC5}"/>
              </a:ext>
            </a:extLst>
          </p:cNvPr>
          <p:cNvGrpSpPr/>
          <p:nvPr/>
        </p:nvGrpSpPr>
        <p:grpSpPr>
          <a:xfrm>
            <a:off x="8943158" y="310616"/>
            <a:ext cx="2617906" cy="2090601"/>
            <a:chOff x="8903228" y="310616"/>
            <a:chExt cx="2833964" cy="2263140"/>
          </a:xfrm>
        </p:grpSpPr>
        <p:sp>
          <p:nvSpPr>
            <p:cNvPr id="7" name="正方形/長方形 6">
              <a:extLst>
                <a:ext uri="{FF2B5EF4-FFF2-40B4-BE49-F238E27FC236}">
                  <a16:creationId xmlns:a16="http://schemas.microsoft.com/office/drawing/2014/main" id="{BD5765CB-2187-35E1-A36F-9B3647F5BA78}"/>
                </a:ext>
              </a:extLst>
            </p:cNvPr>
            <p:cNvSpPr/>
            <p:nvPr/>
          </p:nvSpPr>
          <p:spPr>
            <a:xfrm>
              <a:off x="8903228" y="310616"/>
              <a:ext cx="2833964" cy="2263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ロゴマーク">
              <a:extLst>
                <a:ext uri="{FF2B5EF4-FFF2-40B4-BE49-F238E27FC236}">
                  <a16:creationId xmlns:a16="http://schemas.microsoft.com/office/drawing/2014/main" id="{FC229E02-A096-60CD-32F7-61BCDB0BAA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148" y="427227"/>
              <a:ext cx="2030615" cy="193136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図 4">
            <a:extLst>
              <a:ext uri="{FF2B5EF4-FFF2-40B4-BE49-F238E27FC236}">
                <a16:creationId xmlns:a16="http://schemas.microsoft.com/office/drawing/2014/main" id="{626EEBFE-AFC3-96E2-5A35-002AF3C12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184" y="2954377"/>
            <a:ext cx="2828109" cy="3116374"/>
          </a:xfrm>
          <a:prstGeom prst="rect">
            <a:avLst/>
          </a:prstGeom>
        </p:spPr>
      </p:pic>
    </p:spTree>
    <p:extLst>
      <p:ext uri="{BB962C8B-B14F-4D97-AF65-F5344CB8AC3E}">
        <p14:creationId xmlns:p14="http://schemas.microsoft.com/office/powerpoint/2010/main" val="29390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(A)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569803176"/>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45521969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36974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Questions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139250509"/>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Ask questions and </a:t>
            </a:r>
          </a:p>
          <a:p>
            <a:pPr marL="0" indent="0">
              <a:buNone/>
            </a:pPr>
            <a:r>
              <a:rPr lang="en-US" altLang="ja-JP" sz="3600" b="1" dirty="0">
                <a:latin typeface="Arial" panose="020B0604020202020204" pitchFamily="34" charset="0"/>
                <a:cs typeface="Arial" panose="020B0604020202020204" pitchFamily="34" charset="0"/>
              </a:rPr>
              <a:t>  choose the appropriate title for each explanation </a:t>
            </a:r>
          </a:p>
          <a:p>
            <a:pPr marL="0" indent="0">
              <a:buNone/>
            </a:pPr>
            <a:r>
              <a:rPr lang="en-US" altLang="ja-JP" sz="3600" b="1" dirty="0">
                <a:latin typeface="Arial" panose="020B0604020202020204" pitchFamily="34" charset="0"/>
                <a:cs typeface="Arial" panose="020B0604020202020204" pitchFamily="34" charset="0"/>
              </a:rPr>
              <a:t>    from the options.</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30 seconds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06674448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00" fill="hold"/>
                                        <p:tgtEl>
                                          <p:spTgt spid="17"/>
                                        </p:tgtEl>
                                        <p:attrNameLst>
                                          <p:attrName>ppt_x</p:attrName>
                                        </p:attrNameLst>
                                      </p:cBhvr>
                                      <p:tavLst>
                                        <p:tav tm="0">
                                          <p:val>
                                            <p:strVal val="0-#ppt_w/2"/>
                                          </p:val>
                                        </p:tav>
                                        <p:tav tm="100000">
                                          <p:val>
                                            <p:strVal val="#ppt_x"/>
                                          </p:val>
                                        </p:tav>
                                      </p:tavLst>
                                    </p:anim>
                                    <p:anim calcmode="lin" valueType="num">
                                      <p:cBhvr additive="base">
                                        <p:cTn id="12" dur="3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862760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(B)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507466669"/>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3CADA-EE5F-2E4C-57EF-B72FC389ACD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476D955-2933-4260-E526-8F6C85372918}"/>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1E61B291-2FAD-93C6-1716-35EDEDFD3708}"/>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254ECD39-F07E-A716-54B0-E7E67E7D6127}"/>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20680ACE-AA3F-4C3D-7D58-C76663EFC6DF}"/>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31F2E9E2-3EE8-21D8-8569-4E09F53766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D10D3A5A-52B1-DF09-6575-5E58BFA0A86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230970951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38DAF-F165-94C2-D810-A249FF07397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3C3B4B2-B673-6B6B-BB0E-3D98DDB4069C}"/>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835108D-F9F7-5FC7-1BBF-34AB577D61A5}"/>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8113CD1E-61C0-721A-35E6-2ED1E19689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09359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Questions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755050860"/>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800" b="1" dirty="0">
                <a:solidFill>
                  <a:srgbClr val="66FFFF"/>
                </a:solidFill>
                <a:latin typeface="Arial" panose="020B0604020202020204" pitchFamily="34" charset="0"/>
                <a:cs typeface="Arial" panose="020B0604020202020204" pitchFamily="34" charset="0"/>
              </a:rPr>
              <a:t>If time allows, answer questions from the other group members!</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2285999"/>
            <a:ext cx="10515600" cy="3890963"/>
          </a:xfrm>
        </p:spPr>
        <p:txBody>
          <a:bodyPr>
            <a:noAutofit/>
          </a:bodyPr>
          <a:lstStyle/>
          <a:p>
            <a:pPr marL="0" indent="0">
              <a:buNone/>
            </a:pP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7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EB49-CC26-9332-5C12-57815DC6575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A589EF7-47AA-4309-750C-35203885E847}"/>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Ask questions and </a:t>
            </a:r>
          </a:p>
          <a:p>
            <a:pPr marL="0" indent="0">
              <a:buNone/>
            </a:pPr>
            <a:r>
              <a:rPr lang="en-US" altLang="ja-JP" sz="3600" b="1" dirty="0">
                <a:latin typeface="Arial" panose="020B0604020202020204" pitchFamily="34" charset="0"/>
                <a:cs typeface="Arial" panose="020B0604020202020204" pitchFamily="34" charset="0"/>
              </a:rPr>
              <a:t>  choose the appropriate title for each explanation </a:t>
            </a:r>
          </a:p>
          <a:p>
            <a:pPr marL="0" indent="0">
              <a:buNone/>
            </a:pPr>
            <a:r>
              <a:rPr lang="en-US" altLang="ja-JP" sz="3600" b="1" dirty="0">
                <a:latin typeface="Arial" panose="020B0604020202020204" pitchFamily="34" charset="0"/>
                <a:cs typeface="Arial" panose="020B0604020202020204" pitchFamily="34" charset="0"/>
              </a:rPr>
              <a:t>    from the options.</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35E83E31-40F2-9ACE-2760-AC056F7751D6}"/>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2999DEEA-756F-BA41-C822-4C0C138CFEDF}"/>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3E2054FA-31EF-70A4-1F77-9DA47D355111}"/>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30 seconds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EBDF6E1C-9B18-8DF3-C956-F94FF2E371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464C4E7E-5C7B-39E9-3D54-626EF6417B7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403262339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00" fill="hold"/>
                                        <p:tgtEl>
                                          <p:spTgt spid="17"/>
                                        </p:tgtEl>
                                        <p:attrNameLst>
                                          <p:attrName>ppt_x</p:attrName>
                                        </p:attrNameLst>
                                      </p:cBhvr>
                                      <p:tavLst>
                                        <p:tav tm="0">
                                          <p:val>
                                            <p:strVal val="0-#ppt_w/2"/>
                                          </p:val>
                                        </p:tav>
                                        <p:tav tm="100000">
                                          <p:val>
                                            <p:strVal val="#ppt_x"/>
                                          </p:val>
                                        </p:tav>
                                      </p:tavLst>
                                    </p:anim>
                                    <p:anim calcmode="lin" valueType="num">
                                      <p:cBhvr additive="base">
                                        <p:cTn id="12" dur="3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3D204-0E66-2A3B-B15B-1BD4F7AD7CF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4CAFC62-6DA1-97E5-6F9B-DD210662077A}"/>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E6BAEBB-34F4-E9A8-AA2D-D71B23BCC932}"/>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03EDD8C9-3F6C-B90D-01E3-CAE0152D06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750059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(C)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832797605"/>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0B5B-4C5E-F4CC-3546-A8524F21B90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B1A3CB-F92B-D86D-F739-1FF3E160D76B}"/>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55364306-623B-052E-B889-E693A0945F40}"/>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6C401564-FB53-08CC-C963-035DB3D8C99F}"/>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48091866-7C89-CB35-F592-ED7CE6B4C6E8}"/>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66DEF0D7-1A79-2A0C-BA11-6A40B8939D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270EB218-741F-5883-490A-A10BFE9E775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335273910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B38E5-353A-BF14-E5D6-90576001CE3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14EF0F0-BE36-32DF-3F72-ABE8809F6A23}"/>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5B953BA-80D4-81AA-6ECE-18FC88747523}"/>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C5FCE993-123F-5E95-105A-120142CD93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723073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Questions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291788962"/>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7179-5FFD-7794-B9D4-BCB4797D863D}"/>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8CB4E8-B764-C5D3-BA88-44704B10BA47}"/>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Ask questions and </a:t>
            </a:r>
          </a:p>
          <a:p>
            <a:pPr marL="0" indent="0">
              <a:buNone/>
            </a:pPr>
            <a:r>
              <a:rPr lang="en-US" altLang="ja-JP" sz="3600" b="1" dirty="0">
                <a:latin typeface="Arial" panose="020B0604020202020204" pitchFamily="34" charset="0"/>
                <a:cs typeface="Arial" panose="020B0604020202020204" pitchFamily="34" charset="0"/>
              </a:rPr>
              <a:t>  choose the appropriate title for each explanation </a:t>
            </a:r>
          </a:p>
          <a:p>
            <a:pPr marL="0" indent="0">
              <a:buNone/>
            </a:pPr>
            <a:r>
              <a:rPr lang="en-US" altLang="ja-JP" sz="3600" b="1" dirty="0">
                <a:latin typeface="Arial" panose="020B0604020202020204" pitchFamily="34" charset="0"/>
                <a:cs typeface="Arial" panose="020B0604020202020204" pitchFamily="34" charset="0"/>
              </a:rPr>
              <a:t>    from the options.</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A8087DFC-D0AC-3474-4530-B53A27313795}"/>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EA43F94B-BE8E-0370-77F3-3F45B959F2D1}"/>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99F65801-1F1D-666D-0F28-2693C312B1DA}"/>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30 seconds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423A14AD-DF1E-17A8-72C8-84FE17463A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5909F974-CC3C-4940-C6E9-663CEB2461E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456714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00" fill="hold"/>
                                        <p:tgtEl>
                                          <p:spTgt spid="17"/>
                                        </p:tgtEl>
                                        <p:attrNameLst>
                                          <p:attrName>ppt_x</p:attrName>
                                        </p:attrNameLst>
                                      </p:cBhvr>
                                      <p:tavLst>
                                        <p:tav tm="0">
                                          <p:val>
                                            <p:strVal val="0-#ppt_w/2"/>
                                          </p:val>
                                        </p:tav>
                                        <p:tav tm="100000">
                                          <p:val>
                                            <p:strVal val="#ppt_x"/>
                                          </p:val>
                                        </p:tav>
                                      </p:tavLst>
                                    </p:anim>
                                    <p:anim calcmode="lin" valueType="num">
                                      <p:cBhvr additive="base">
                                        <p:cTn id="12" dur="3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A545-9E0E-2594-75C6-2186043E190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9503A40-C047-C21A-FEEA-CBA1E3F80F7A}"/>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396482C-6D72-5D66-5817-A2019DA2D3F6}"/>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849D2A2F-B6B9-98EC-1EF5-85E9A686B6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003905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(D)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679585608"/>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5B76E-E7CA-6B88-B2E7-9BE1B006F50D}"/>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12B3847-9F08-CB33-BF02-4098D1243B99}"/>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B6FABD0-00FA-F816-39CE-B639E7CD0CDF}"/>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9D0F435C-C669-B0D6-A85F-B78C16CC0729}"/>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F5F80EF3-E7F4-5F9D-0A09-CD19894DE54C}"/>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AF64C583-E1B5-0D89-2151-1F579A28F8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1A8EAFA8-73ED-0E80-4146-38531974836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68965934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800" b="1" dirty="0">
                <a:solidFill>
                  <a:srgbClr val="66FFFF"/>
                </a:solidFill>
                <a:latin typeface="Arial" panose="020B0604020202020204" pitchFamily="34" charset="0"/>
                <a:cs typeface="Arial" panose="020B0604020202020204" pitchFamily="34" charset="0"/>
              </a:rPr>
              <a:t>Try to give some information </a:t>
            </a:r>
            <a:br>
              <a:rPr lang="en-US" altLang="ja-JP" sz="4800" b="1" dirty="0">
                <a:solidFill>
                  <a:srgbClr val="66FFFF"/>
                </a:solidFill>
                <a:latin typeface="Arial" panose="020B0604020202020204" pitchFamily="34" charset="0"/>
                <a:cs typeface="Arial" panose="020B0604020202020204" pitchFamily="34" charset="0"/>
              </a:rPr>
            </a:br>
            <a:r>
              <a:rPr lang="ja-JP" altLang="en-US" sz="4800" b="1" dirty="0">
                <a:solidFill>
                  <a:srgbClr val="66FFFF"/>
                </a:solidFill>
                <a:latin typeface="Arial" panose="020B0604020202020204" pitchFamily="34" charset="0"/>
                <a:cs typeface="Arial" panose="020B0604020202020204" pitchFamily="34" charset="0"/>
              </a:rPr>
              <a:t>  </a:t>
            </a:r>
            <a:r>
              <a:rPr lang="en-US" altLang="ja-JP" sz="4800" b="1" dirty="0">
                <a:solidFill>
                  <a:srgbClr val="66FFFF"/>
                </a:solidFill>
                <a:latin typeface="Arial" panose="020B0604020202020204" pitchFamily="34" charset="0"/>
                <a:cs typeface="Arial" panose="020B0604020202020204" pitchFamily="34" charset="0"/>
              </a:rPr>
              <a:t>in addition to the answer!</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970117"/>
            <a:ext cx="11010900" cy="4206846"/>
          </a:xfrm>
        </p:spPr>
        <p:txBody>
          <a:bodyPr>
            <a:noAutofit/>
          </a:bodyPr>
          <a:lstStyle/>
          <a:p>
            <a:pPr marL="0" indent="0">
              <a:buNone/>
            </a:pP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My favorite musician is </a:t>
            </a:r>
            <a:r>
              <a:rPr lang="en-US" altLang="ja-JP" sz="3600" b="1" i="1" dirty="0">
                <a:latin typeface="Arial" panose="020B0604020202020204" pitchFamily="34" charset="0"/>
                <a:cs typeface="Arial" panose="020B0604020202020204" pitchFamily="34" charset="0"/>
              </a:rPr>
              <a:t>Yuri</a:t>
            </a:r>
            <a:r>
              <a:rPr lang="en-US" altLang="ja-JP" sz="3600" b="1" dirty="0">
                <a:latin typeface="Arial" panose="020B0604020202020204" pitchFamily="34" charset="0"/>
                <a:cs typeface="Arial" panose="020B0604020202020204" pitchFamily="34" charset="0"/>
              </a:rPr>
              <a:t>. </a:t>
            </a:r>
          </a:p>
          <a:p>
            <a:pPr marL="0" indent="0">
              <a:buNone/>
            </a:pPr>
            <a:r>
              <a:rPr lang="en-US" altLang="ja-JP" sz="3600" b="1" dirty="0">
                <a:latin typeface="Arial" panose="020B0604020202020204" pitchFamily="34" charset="0"/>
                <a:cs typeface="Arial" panose="020B0604020202020204" pitchFamily="34" charset="0"/>
              </a:rPr>
              <a:t>       </a:t>
            </a:r>
            <a:r>
              <a:rPr lang="ja-JP" altLang="en-US" sz="3600" b="1">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I like his song, “</a:t>
            </a:r>
            <a:r>
              <a:rPr lang="en-US" altLang="ja-JP" sz="3600" b="1" i="1" dirty="0">
                <a:latin typeface="Arial" panose="020B0604020202020204" pitchFamily="34" charset="0"/>
                <a:cs typeface="Arial" panose="020B0604020202020204" pitchFamily="34" charset="0"/>
              </a:rPr>
              <a:t>Merry-Go-Round</a:t>
            </a:r>
            <a:r>
              <a:rPr lang="en-US" altLang="ja-JP" sz="3600" b="1" dirty="0">
                <a:latin typeface="Arial" panose="020B0604020202020204" pitchFamily="34" charset="0"/>
                <a:cs typeface="Arial" panose="020B0604020202020204" pitchFamily="34" charset="0"/>
              </a:rPr>
              <a:t>. </a:t>
            </a:r>
          </a:p>
          <a:p>
            <a:pPr marL="0" indent="0">
              <a:buNone/>
            </a:pPr>
            <a:r>
              <a:rPr lang="en-US" altLang="ja-JP" sz="3600" b="1" dirty="0">
                <a:latin typeface="Arial" panose="020B0604020202020204" pitchFamily="34" charset="0"/>
                <a:cs typeface="Arial" panose="020B0604020202020204" pitchFamily="34" charset="0"/>
              </a:rPr>
              <a:t>          It’s so emotional that it touches my heart!” </a:t>
            </a:r>
          </a:p>
        </p:txBody>
      </p:sp>
      <p:sp>
        <p:nvSpPr>
          <p:cNvPr id="4" name="角丸四角形吹き出し 3">
            <a:extLst>
              <a:ext uri="{FF2B5EF4-FFF2-40B4-BE49-F238E27FC236}">
                <a16:creationId xmlns:a16="http://schemas.microsoft.com/office/drawing/2014/main" id="{FD9E1D27-C36A-E1B9-6B20-51B600A8F966}"/>
              </a:ext>
            </a:extLst>
          </p:cNvPr>
          <p:cNvSpPr/>
          <p:nvPr/>
        </p:nvSpPr>
        <p:spPr>
          <a:xfrm>
            <a:off x="7484165" y="5411995"/>
            <a:ext cx="3140766" cy="1252330"/>
          </a:xfrm>
          <a:prstGeom prst="wedgeRoundRectCallout">
            <a:avLst>
              <a:gd name="adj1" fmla="val -85362"/>
              <a:gd name="adj2" fmla="val -64651"/>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FF0000"/>
                </a:solidFill>
                <a:latin typeface="Arial" panose="020B0604020202020204" pitchFamily="34" charset="0"/>
                <a:cs typeface="Arial" panose="020B0604020202020204" pitchFamily="34" charset="0"/>
              </a:rPr>
              <a:t>Additional Information</a:t>
            </a:r>
            <a:endParaRPr kumimoji="1" lang="ja-JP" alt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45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ECAA6-E107-1BF1-367E-AD57989ED1A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0EB72D3-2249-711D-F305-16E856C6210A}"/>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213651B-8626-F04B-B81A-4338C1339128}"/>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0C2DE7C1-FF7C-3C05-22CE-48D2139311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652209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Questions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159584403"/>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9E287-461A-94E1-1E4A-C60B7C6EA03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0288701-F6F5-815C-0568-642387B3038E}"/>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Ask questions and </a:t>
            </a:r>
          </a:p>
          <a:p>
            <a:pPr marL="0" indent="0">
              <a:buNone/>
            </a:pPr>
            <a:r>
              <a:rPr lang="en-US" altLang="ja-JP" sz="3600" b="1" dirty="0">
                <a:latin typeface="Arial" panose="020B0604020202020204" pitchFamily="34" charset="0"/>
                <a:cs typeface="Arial" panose="020B0604020202020204" pitchFamily="34" charset="0"/>
              </a:rPr>
              <a:t>  choose the appropriate title for each explanation </a:t>
            </a:r>
          </a:p>
          <a:p>
            <a:pPr marL="0" indent="0">
              <a:buNone/>
            </a:pPr>
            <a:r>
              <a:rPr lang="en-US" altLang="ja-JP" sz="3600" b="1" dirty="0">
                <a:latin typeface="Arial" panose="020B0604020202020204" pitchFamily="34" charset="0"/>
                <a:cs typeface="Arial" panose="020B0604020202020204" pitchFamily="34" charset="0"/>
              </a:rPr>
              <a:t>    from the options.</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9EDD11AF-499E-A625-4DE2-5B1B8406BAF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942327B9-316B-8AC9-A20D-F04D1FC6FB6A}"/>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E75C4042-7701-B24E-1F02-F7E4593BD68F}"/>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30 seconds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5BF69783-14B7-85D3-5F9A-13AB6383A2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6D11195-9EF7-F6C1-9C8D-EAD33DB779A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23357919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00" fill="hold"/>
                                        <p:tgtEl>
                                          <p:spTgt spid="17"/>
                                        </p:tgtEl>
                                        <p:attrNameLst>
                                          <p:attrName>ppt_x</p:attrName>
                                        </p:attrNameLst>
                                      </p:cBhvr>
                                      <p:tavLst>
                                        <p:tav tm="0">
                                          <p:val>
                                            <p:strVal val="0-#ppt_w/2"/>
                                          </p:val>
                                        </p:tav>
                                        <p:tav tm="100000">
                                          <p:val>
                                            <p:strVal val="#ppt_x"/>
                                          </p:val>
                                        </p:tav>
                                      </p:tavLst>
                                    </p:anim>
                                    <p:anim calcmode="lin" valueType="num">
                                      <p:cBhvr additive="base">
                                        <p:cTn id="12" dur="3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2466-1041-D8A2-7893-0DC8A5B2379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5BB1C2-F9CD-FE13-EFCB-6AA5A8EF20DE}"/>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4AECCB1-EEAD-ED76-0D94-E0EB39C504F9}"/>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0AB076CF-D0CB-7C2A-7431-956D6A9D3A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848216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Jigsaw</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Share your ideas with the whole class!</a:t>
            </a:r>
          </a:p>
          <a:p>
            <a:endParaRPr lang="en-US" altLang="ja-JP" sz="3400" b="1" dirty="0">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430113337"/>
              </p:ext>
            </p:extLst>
          </p:nvPr>
        </p:nvGraphicFramePr>
        <p:xfrm>
          <a:off x="540328" y="3255276"/>
          <a:ext cx="11111344" cy="2072640"/>
        </p:xfrm>
        <a:graphic>
          <a:graphicData uri="http://schemas.openxmlformats.org/drawingml/2006/table">
            <a:tbl>
              <a:tblPr firstRow="1" bandRow="1">
                <a:tableStyleId>{F5AB1C69-6EDB-4FF4-983F-18BD219EF322}</a:tableStyleId>
              </a:tblPr>
              <a:tblGrid>
                <a:gridCol w="2775864">
                  <a:extLst>
                    <a:ext uri="{9D8B030D-6E8A-4147-A177-3AD203B41FA5}">
                      <a16:colId xmlns:a16="http://schemas.microsoft.com/office/drawing/2014/main" val="1240618991"/>
                    </a:ext>
                  </a:extLst>
                </a:gridCol>
                <a:gridCol w="2779808">
                  <a:extLst>
                    <a:ext uri="{9D8B030D-6E8A-4147-A177-3AD203B41FA5}">
                      <a16:colId xmlns:a16="http://schemas.microsoft.com/office/drawing/2014/main" val="695623546"/>
                    </a:ext>
                  </a:extLst>
                </a:gridCol>
                <a:gridCol w="2777836">
                  <a:extLst>
                    <a:ext uri="{9D8B030D-6E8A-4147-A177-3AD203B41FA5}">
                      <a16:colId xmlns:a16="http://schemas.microsoft.com/office/drawing/2014/main" val="3952426632"/>
                    </a:ext>
                  </a:extLst>
                </a:gridCol>
                <a:gridCol w="2777836">
                  <a:extLst>
                    <a:ext uri="{9D8B030D-6E8A-4147-A177-3AD203B41FA5}">
                      <a16:colId xmlns:a16="http://schemas.microsoft.com/office/drawing/2014/main" val="3391368748"/>
                    </a:ext>
                  </a:extLst>
                </a:gridCol>
              </a:tblGrid>
              <a:tr h="370840">
                <a:tc>
                  <a:txBody>
                    <a:bodyPr/>
                    <a:lstStyle/>
                    <a:p>
                      <a:pPr algn="ctr"/>
                      <a:r>
                        <a:rPr kumimoji="1" lang="en-US" altLang="ja-JP" sz="4400" b="1" dirty="0">
                          <a:latin typeface="Arial" panose="020B0604020202020204" pitchFamily="34" charset="0"/>
                          <a:cs typeface="Arial" panose="020B0604020202020204" pitchFamily="34" charset="0"/>
                        </a:rPr>
                        <a:t>A</a:t>
                      </a:r>
                      <a:endParaRPr kumimoji="1" lang="ja-JP" altLang="en-US" sz="4400" b="1" dirty="0">
                        <a:latin typeface="Arial" panose="020B0604020202020204" pitchFamily="34" charset="0"/>
                        <a:cs typeface="Arial" panose="020B0604020202020204" pitchFamily="34" charset="0"/>
                      </a:endParaRPr>
                    </a:p>
                  </a:txBody>
                  <a:tcPr/>
                </a:tc>
                <a:tc>
                  <a:txBody>
                    <a:bodyPr/>
                    <a:lstStyle/>
                    <a:p>
                      <a:pPr algn="ctr"/>
                      <a:r>
                        <a:rPr kumimoji="1" lang="en-US" altLang="ja-JP" sz="4400" b="1" dirty="0">
                          <a:latin typeface="Arial" panose="020B0604020202020204" pitchFamily="34" charset="0"/>
                          <a:cs typeface="Arial" panose="020B0604020202020204" pitchFamily="34" charset="0"/>
                        </a:rPr>
                        <a:t>B</a:t>
                      </a:r>
                      <a:endParaRPr kumimoji="1" lang="ja-JP" altLang="en-US" sz="4400" b="1" dirty="0">
                        <a:latin typeface="Arial" panose="020B0604020202020204" pitchFamily="34" charset="0"/>
                        <a:cs typeface="Arial" panose="020B0604020202020204" pitchFamily="34" charset="0"/>
                      </a:endParaRPr>
                    </a:p>
                  </a:txBody>
                  <a:tcPr/>
                </a:tc>
                <a:tc>
                  <a:txBody>
                    <a:bodyPr/>
                    <a:lstStyle/>
                    <a:p>
                      <a:pPr algn="ctr"/>
                      <a:r>
                        <a:rPr kumimoji="1" lang="en-US" altLang="ja-JP" sz="4400" b="1" dirty="0">
                          <a:latin typeface="Arial" panose="020B0604020202020204" pitchFamily="34" charset="0"/>
                          <a:cs typeface="Arial" panose="020B0604020202020204" pitchFamily="34" charset="0"/>
                        </a:rPr>
                        <a:t>C</a:t>
                      </a:r>
                      <a:endParaRPr kumimoji="1" lang="ja-JP" altLang="en-US" sz="4400" b="1" dirty="0">
                        <a:latin typeface="Arial" panose="020B0604020202020204" pitchFamily="34" charset="0"/>
                        <a:cs typeface="Arial" panose="020B0604020202020204" pitchFamily="34" charset="0"/>
                      </a:endParaRPr>
                    </a:p>
                  </a:txBody>
                  <a:tcPr/>
                </a:tc>
                <a:tc>
                  <a:txBody>
                    <a:bodyPr/>
                    <a:lstStyle/>
                    <a:p>
                      <a:pPr algn="ctr"/>
                      <a:r>
                        <a:rPr kumimoji="1" lang="en-US" altLang="ja-JP" sz="4400" b="1" dirty="0">
                          <a:latin typeface="Arial" panose="020B0604020202020204" pitchFamily="34" charset="0"/>
                          <a:cs typeface="Arial" panose="020B0604020202020204" pitchFamily="34" charset="0"/>
                        </a:rPr>
                        <a:t>D</a:t>
                      </a:r>
                      <a:endParaRPr kumimoji="1" lang="ja-JP" altLang="en-US" sz="4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192743"/>
                  </a:ext>
                </a:extLst>
              </a:tr>
              <a:tr h="370840">
                <a:tc>
                  <a:txBody>
                    <a:bodyPr/>
                    <a:lstStyle/>
                    <a:p>
                      <a:pPr algn="ctr"/>
                      <a:r>
                        <a:rPr kumimoji="1" lang="en-US" altLang="ja-JP" sz="4000" b="1" dirty="0">
                          <a:latin typeface="Arial" panose="020B0604020202020204" pitchFamily="34" charset="0"/>
                          <a:cs typeface="Arial" panose="020B0604020202020204" pitchFamily="34" charset="0"/>
                        </a:rPr>
                        <a:t>False</a:t>
                      </a:r>
                    </a:p>
                    <a:p>
                      <a:pPr algn="ctr"/>
                      <a:r>
                        <a:rPr kumimoji="1" lang="en-US" altLang="ja-JP" sz="3600" b="1" dirty="0">
                          <a:latin typeface="Arial" panose="020B0604020202020204" pitchFamily="34" charset="0"/>
                          <a:cs typeface="Arial" panose="020B0604020202020204" pitchFamily="34" charset="0"/>
                        </a:rPr>
                        <a:t>Information</a:t>
                      </a:r>
                      <a:endParaRPr kumimoji="1" lang="ja-JP" altLang="en-US" sz="3600" b="1"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000" b="1" dirty="0">
                          <a:latin typeface="Arial" panose="020B0604020202020204" pitchFamily="34" charset="0"/>
                          <a:cs typeface="Arial" panose="020B0604020202020204" pitchFamily="34" charset="0"/>
                        </a:rPr>
                        <a:t>Copyright</a:t>
                      </a:r>
                      <a:r>
                        <a:rPr kumimoji="1" lang="en-US" altLang="ja-JP" sz="4000" b="1" baseline="0" dirty="0">
                          <a:latin typeface="Arial" panose="020B0604020202020204" pitchFamily="34" charset="0"/>
                          <a:cs typeface="Arial" panose="020B0604020202020204" pitchFamily="34" charset="0"/>
                        </a:rPr>
                        <a:t> Issues</a:t>
                      </a:r>
                      <a:endParaRPr kumimoji="1" lang="ja-JP" altLang="en-US" sz="4000" b="1"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400" b="1" dirty="0">
                          <a:latin typeface="Arial" panose="020B0604020202020204" pitchFamily="34" charset="0"/>
                          <a:cs typeface="Arial" panose="020B0604020202020204" pitchFamily="34" charset="0"/>
                        </a:rPr>
                        <a:t>Bias</a:t>
                      </a:r>
                      <a:endParaRPr kumimoji="1" lang="ja-JP" altLang="en-US" sz="4400" b="1"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000" b="1" dirty="0">
                          <a:latin typeface="Arial" panose="020B0604020202020204" pitchFamily="34" charset="0"/>
                          <a:cs typeface="Arial" panose="020B0604020202020204" pitchFamily="34" charset="0"/>
                        </a:rPr>
                        <a:t>Privacy Problems</a:t>
                      </a:r>
                      <a:endParaRPr kumimoji="1" lang="ja-JP" altLang="en-US" sz="4000" b="1"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642259369"/>
                  </a:ext>
                </a:extLst>
              </a:tr>
            </a:tbl>
          </a:graphicData>
        </a:graphic>
      </p:graphicFrame>
      <p:sp>
        <p:nvSpPr>
          <p:cNvPr id="5" name="正方形/長方形 4"/>
          <p:cNvSpPr/>
          <p:nvPr/>
        </p:nvSpPr>
        <p:spPr>
          <a:xfrm>
            <a:off x="535709" y="4045528"/>
            <a:ext cx="2743200"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352800" y="4045528"/>
            <a:ext cx="2743200"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69891" y="4045528"/>
            <a:ext cx="2687782"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963890" y="4045528"/>
            <a:ext cx="2687782"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31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r>
              <a:rPr lang="en-US" altLang="ja-JP" sz="3600" b="1" dirty="0">
                <a:latin typeface="Arial" panose="020B0604020202020204" pitchFamily="34" charset="0"/>
                <a:cs typeface="Arial" panose="020B0604020202020204" pitchFamily="34" charset="0"/>
              </a:rPr>
              <a:t>Question </a:t>
            </a:r>
            <a:endParaRPr lang="ja-JP"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knowledge or skills are important </a:t>
            </a:r>
          </a:p>
          <a:p>
            <a:pPr marL="0" indent="0">
              <a:buNone/>
            </a:pPr>
            <a:r>
              <a:rPr lang="en-US" altLang="ja-JP" sz="3600" b="1" dirty="0">
                <a:latin typeface="Arial" panose="020B0604020202020204" pitchFamily="34" charset="0"/>
                <a:cs typeface="Arial" panose="020B0604020202020204" pitchFamily="34" charset="0"/>
              </a:rPr>
              <a:t>     to live in the future with generative AI?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Why do you think the knowledge or skills </a:t>
            </a:r>
          </a:p>
          <a:p>
            <a:pPr marL="0" indent="0">
              <a:buNone/>
            </a:pPr>
            <a:r>
              <a:rPr lang="en-US" altLang="ja-JP" sz="3600" b="1" dirty="0">
                <a:latin typeface="Arial" panose="020B0604020202020204" pitchFamily="34" charset="0"/>
                <a:cs typeface="Arial" panose="020B0604020202020204" pitchFamily="34" charset="0"/>
              </a:rPr>
              <a:t>     are important?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will you do to get the knowledge </a:t>
            </a:r>
          </a:p>
          <a:p>
            <a:pPr marL="0" indent="0">
              <a:buNone/>
            </a:pPr>
            <a:r>
              <a:rPr lang="en-US" altLang="ja-JP" sz="3600" b="1" dirty="0">
                <a:latin typeface="Arial" panose="020B0604020202020204" pitchFamily="34" charset="0"/>
                <a:cs typeface="Arial" panose="020B0604020202020204" pitchFamily="34" charset="0"/>
              </a:rPr>
              <a:t>     or skills?</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3400" b="1" dirty="0">
              <a:latin typeface="Arial" panose="020B0604020202020204" pitchFamily="34" charset="0"/>
              <a:cs typeface="Arial" panose="020B0604020202020204" pitchFamily="34" charset="0"/>
            </a:endParaRPr>
          </a:p>
        </p:txBody>
      </p:sp>
      <p:sp>
        <p:nvSpPr>
          <p:cNvPr id="4" name="正方形/長方形 3"/>
          <p:cNvSpPr/>
          <p:nvPr/>
        </p:nvSpPr>
        <p:spPr>
          <a:xfrm>
            <a:off x="684280" y="1378285"/>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47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down)">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3 minutes </a:t>
            </a:r>
          </a:p>
          <a:p>
            <a:pPr marL="0" indent="0">
              <a:buNone/>
            </a:pPr>
            <a:r>
              <a:rPr lang="en-US" altLang="ja-JP" sz="3600" b="1" dirty="0">
                <a:latin typeface="Arial" panose="020B0604020202020204" pitchFamily="34" charset="0"/>
                <a:cs typeface="Arial" panose="020B0604020202020204" pitchFamily="34" charset="0"/>
              </a:rPr>
              <a:t>       for preparation and practice.</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can use your note, </a:t>
            </a:r>
          </a:p>
          <a:p>
            <a:pPr marL="0" indent="0">
              <a:buNone/>
            </a:pPr>
            <a:r>
              <a:rPr lang="en-US" altLang="ja-JP" sz="3600" b="1" dirty="0">
                <a:latin typeface="Arial" panose="020B0604020202020204" pitchFamily="34" charset="0"/>
                <a:cs typeface="Arial" panose="020B0604020202020204" pitchFamily="34" charset="0"/>
              </a:rPr>
              <a:t>       but you cannot read the sentences.</a:t>
            </a:r>
          </a:p>
          <a:p>
            <a:pPr marL="0" indent="0">
              <a:buNone/>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must keep speaking for 1 minute.</a:t>
            </a:r>
          </a:p>
          <a:p>
            <a:pPr marL="0" indent="0">
              <a:buNone/>
            </a:pPr>
            <a:endParaRPr lang="en-US"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panose="020B0604020202020204" pitchFamily="34" charset="0"/>
                <a:ea typeface="游ゴシック" panose="020B0400000000000000" pitchFamily="34" charset="-128"/>
                <a:cs typeface="Arial" panose="020B0604020202020204" pitchFamily="34" charset="0"/>
              </a:rPr>
              <a:t>3 minutes Ready</a:t>
            </a:r>
            <a:r>
              <a:rPr lang="en-US" altLang="ja-JP" sz="125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125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752320837"/>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buNone/>
            </a:pPr>
            <a:r>
              <a:rPr lang="en-US" altLang="ja-JP" sz="3600" b="1" dirty="0">
                <a:latin typeface="Arial" panose="020B0604020202020204" pitchFamily="34" charset="0"/>
                <a:cs typeface="Arial" panose="020B0604020202020204" pitchFamily="34" charset="0"/>
              </a:rPr>
              <a:t>Question </a:t>
            </a:r>
            <a:endParaRPr lang="ja-JP"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knowledge or skills are important </a:t>
            </a:r>
          </a:p>
          <a:p>
            <a:pPr marL="0" indent="0">
              <a:buNone/>
            </a:pPr>
            <a:r>
              <a:rPr lang="en-US" altLang="ja-JP" sz="3600" b="1" dirty="0">
                <a:latin typeface="Arial" panose="020B0604020202020204" pitchFamily="34" charset="0"/>
                <a:cs typeface="Arial" panose="020B0604020202020204" pitchFamily="34" charset="0"/>
              </a:rPr>
              <a:t>     to live in the future with generative AI?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Why do you think the knowledge or skills </a:t>
            </a:r>
          </a:p>
          <a:p>
            <a:pPr marL="0" indent="0">
              <a:buNone/>
            </a:pPr>
            <a:r>
              <a:rPr lang="en-US" altLang="ja-JP" sz="3600" b="1" dirty="0">
                <a:latin typeface="Arial" panose="020B0604020202020204" pitchFamily="34" charset="0"/>
                <a:cs typeface="Arial" panose="020B0604020202020204" pitchFamily="34" charset="0"/>
              </a:rPr>
              <a:t>     are important?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will you do to get the knowledge </a:t>
            </a:r>
          </a:p>
          <a:p>
            <a:pPr marL="0" indent="0">
              <a:buNone/>
            </a:pPr>
            <a:r>
              <a:rPr lang="en-US" altLang="ja-JP" sz="3600" b="1" dirty="0">
                <a:latin typeface="Arial" panose="020B0604020202020204" pitchFamily="34" charset="0"/>
                <a:cs typeface="Arial" panose="020B0604020202020204" pitchFamily="34" charset="0"/>
              </a:rPr>
              <a:t>     or skills?</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 minutes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
        <p:nvSpPr>
          <p:cNvPr id="9" name="正方形/長方形 8"/>
          <p:cNvSpPr/>
          <p:nvPr/>
        </p:nvSpPr>
        <p:spPr>
          <a:xfrm>
            <a:off x="616969" y="264152"/>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414890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80000" fill="hold"/>
                                        <p:tgtEl>
                                          <p:spTgt spid="17"/>
                                        </p:tgtEl>
                                        <p:attrNameLst>
                                          <p:attrName>ppt_x</p:attrName>
                                        </p:attrNameLst>
                                      </p:cBhvr>
                                      <p:tavLst>
                                        <p:tav tm="0">
                                          <p:val>
                                            <p:strVal val="0-#ppt_w/2"/>
                                          </p:val>
                                        </p:tav>
                                        <p:tav tm="100000">
                                          <p:val>
                                            <p:strVal val="#ppt_x"/>
                                          </p:val>
                                        </p:tav>
                                      </p:tavLst>
                                    </p:anim>
                                    <p:anim calcmode="lin" valueType="num">
                                      <p:cBhvr additive="base">
                                        <p:cTn id="10" dur="18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707566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1</a:t>
            </a:r>
            <a:r>
              <a:rPr lang="en-US" altLang="ja-JP" sz="9600" b="1" baseline="30000" dirty="0">
                <a:latin typeface="Arial Black" panose="020B0604020202020204" pitchFamily="34" charset="0"/>
                <a:ea typeface="游ゴシック" panose="020B0400000000000000" pitchFamily="34" charset="-128"/>
                <a:cs typeface="Arial Black" panose="020B0604020202020204" pitchFamily="34" charset="0"/>
              </a:rPr>
              <a:t>st</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 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839889564"/>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 : Speaker</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Tell your ideas to your partner.</a:t>
            </a:r>
          </a:p>
          <a:p>
            <a:pPr marL="0" indent="0">
              <a:buNone/>
            </a:pPr>
            <a:r>
              <a:rPr lang="en-US" altLang="ja-JP" sz="500" b="1"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1 minute to speak.</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can use your note, </a:t>
            </a:r>
          </a:p>
          <a:p>
            <a:pPr marL="0" indent="0">
              <a:buNone/>
            </a:pPr>
            <a:r>
              <a:rPr lang="en-US" altLang="ja-JP" sz="3600" b="1" dirty="0">
                <a:latin typeface="Arial" panose="020B0604020202020204" pitchFamily="34" charset="0"/>
                <a:cs typeface="Arial" panose="020B0604020202020204" pitchFamily="34" charset="0"/>
              </a:rPr>
              <a:t>       but you cannot read the sentences.</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 : Listener</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792522" cy="4625254"/>
          </a:xfrm>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Listen to the speaker and take notes on page 8.</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After the speech, check your understanding </a:t>
            </a:r>
          </a:p>
          <a:p>
            <a:pPr marL="0" indent="0">
              <a:buNone/>
            </a:pPr>
            <a:r>
              <a:rPr lang="en-US" altLang="ja-JP" sz="3600" b="1" dirty="0">
                <a:latin typeface="Arial" panose="020B0604020202020204" pitchFamily="34" charset="0"/>
                <a:cs typeface="Arial" panose="020B0604020202020204" pitchFamily="34" charset="0"/>
              </a:rPr>
              <a:t>      by asking questions.</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When you finish checking your understanding, </a:t>
            </a:r>
          </a:p>
          <a:p>
            <a:pPr marL="0" indent="0">
              <a:buNone/>
            </a:pPr>
            <a:r>
              <a:rPr lang="en-US" altLang="ja-JP" sz="3600" b="1" dirty="0">
                <a:latin typeface="Arial" panose="020B0604020202020204" pitchFamily="34" charset="0"/>
                <a:cs typeface="Arial" panose="020B0604020202020204" pitchFamily="34" charset="0"/>
              </a:rPr>
              <a:t>      give some comments.</a:t>
            </a:r>
          </a:p>
          <a:p>
            <a:pPr marL="0" indent="0">
              <a:buNone/>
            </a:pPr>
            <a:r>
              <a:rPr lang="en-US" altLang="ja-JP" sz="500" b="1"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1 minute to ask questions </a:t>
            </a:r>
          </a:p>
          <a:p>
            <a:pPr marL="0" indent="0">
              <a:buNone/>
            </a:pPr>
            <a:r>
              <a:rPr lang="en-US" altLang="ja-JP" sz="3600" b="1" dirty="0">
                <a:latin typeface="Arial" panose="020B0604020202020204" pitchFamily="34" charset="0"/>
                <a:cs typeface="Arial" panose="020B0604020202020204" pitchFamily="34" charset="0"/>
              </a:rPr>
              <a:t>       and give the comments.</a:t>
            </a:r>
          </a:p>
        </p:txBody>
      </p:sp>
    </p:spTree>
    <p:extLst>
      <p:ext uri="{BB962C8B-B14F-4D97-AF65-F5344CB8AC3E}">
        <p14:creationId xmlns:p14="http://schemas.microsoft.com/office/powerpoint/2010/main" val="24785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①</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028635886"/>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368441992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62625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714351292"/>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29500" y="-890680"/>
            <a:ext cx="812775" cy="812775"/>
          </a:xfrm>
          <a:prstGeom prst="rect">
            <a:avLst/>
          </a:prstGeom>
        </p:spPr>
      </p:pic>
    </p:spTree>
    <p:extLst>
      <p:ext uri="{BB962C8B-B14F-4D97-AF65-F5344CB8AC3E}">
        <p14:creationId xmlns:p14="http://schemas.microsoft.com/office/powerpoint/2010/main" val="131857231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901520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E99A-4F87-53A6-51AF-FE84FA5659E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75542F2-F176-5F0B-5CDC-54C0FEFFCDB9}"/>
              </a:ext>
            </a:extLst>
          </p:cNvPr>
          <p:cNvSpPr/>
          <p:nvPr/>
        </p:nvSpPr>
        <p:spPr>
          <a:xfrm>
            <a:off x="0" y="0"/>
            <a:ext cx="12192000" cy="6858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AABD2B9-8A2E-8BDD-914D-5EC67C0034E2}"/>
              </a:ext>
            </a:extLst>
          </p:cNvPr>
          <p:cNvSpPr txBox="1"/>
          <p:nvPr/>
        </p:nvSpPr>
        <p:spPr>
          <a:xfrm>
            <a:off x="906596" y="1893503"/>
            <a:ext cx="10378807" cy="2662267"/>
          </a:xfrm>
          <a:prstGeom prst="rect">
            <a:avLst/>
          </a:prstGeom>
          <a:solidFill>
            <a:srgbClr val="FFFF00"/>
          </a:solidFill>
        </p:spPr>
        <p:txBody>
          <a:bodyPr wrap="square" rtlCol="0">
            <a:spAutoFit/>
          </a:bodyPr>
          <a:lstStyle/>
          <a:p>
            <a:pPr algn="ctr" defTabSz="914353">
              <a:defRPr/>
            </a:pPr>
            <a:r>
              <a:rPr lang="en-US" altLang="ja-JP" sz="167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SWITCH</a:t>
            </a:r>
            <a:endParaRPr lang="ja-JP" altLang="en-US" sz="138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7BF7109D-FDB1-9BBF-AC38-5D2947230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418945098"/>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①</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355052290"/>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187" y="105"/>
            <a:ext cx="12309905" cy="6857790"/>
          </a:xfrm>
          <a:solidFill>
            <a:schemeClr val="bg1"/>
          </a:solidFill>
        </p:spPr>
        <p:txBody>
          <a:bodyPr>
            <a:noAutofit/>
          </a:bodyPr>
          <a:lstStyle/>
          <a:p>
            <a:pPr marL="0" indent="0" algn="ctr">
              <a:lnSpc>
                <a:spcPct val="100000"/>
              </a:lnSpc>
              <a:buNone/>
            </a:pPr>
            <a:r>
              <a:rPr lang="en-US" altLang="ja-JP" sz="9600" b="1" dirty="0">
                <a:solidFill>
                  <a:srgbClr val="66FFFF"/>
                </a:solidFill>
                <a:latin typeface="Arial Black" panose="020B0A04020102020204" pitchFamily="34" charset="0"/>
                <a:ea typeface="ＤＨＰ特太ゴシック体" panose="020B0500000000000000" pitchFamily="50" charset="-128"/>
              </a:rPr>
              <a:t>Self-Introduction</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8"/>
            <a:ext cx="812775" cy="812775"/>
          </a:xfrm>
          <a:prstGeom prst="rect">
            <a:avLst/>
          </a:prstGeom>
        </p:spPr>
      </p:pic>
      <p:pic>
        <p:nvPicPr>
          <p:cNvPr id="4" name="テクノ３０秒">
            <a:hlinkClick r:id="" action="ppaction://media"/>
            <a:extLst>
              <a:ext uri="{FF2B5EF4-FFF2-40B4-BE49-F238E27FC236}">
                <a16:creationId xmlns:a16="http://schemas.microsoft.com/office/drawing/2014/main" id="{5F6B9130-4D23-57BE-A4D3-9B68A6D649F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91400" y="-928017"/>
            <a:ext cx="812775" cy="812775"/>
          </a:xfrm>
          <a:prstGeom prst="rect">
            <a:avLst/>
          </a:prstGeom>
        </p:spPr>
      </p:pic>
    </p:spTree>
    <p:extLst>
      <p:ext uri="{BB962C8B-B14F-4D97-AF65-F5344CB8AC3E}">
        <p14:creationId xmlns:p14="http://schemas.microsoft.com/office/powerpoint/2010/main" val="140996610"/>
      </p:ext>
    </p:extLst>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0" fill="hold" display="0">
                  <p:stCondLst>
                    <p:cond delay="indefinite"/>
                  </p:stCondLst>
                  <p:endCondLst>
                    <p:cond evt="onStopAudio" delay="0">
                      <p:tgtEl>
                        <p:sldTgt/>
                      </p:tgtEl>
                    </p:cond>
                  </p:endCondLst>
                </p:cTn>
                <p:tgtEl>
                  <p:spTgt spid="8"/>
                </p:tgtEl>
              </p:cMediaNode>
            </p:audio>
            <p:audio>
              <p:cMediaNode vol="7143">
                <p:cTn id="17" repeatCount="0"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0BF3-1F82-F0ED-8A8C-D2B25537552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CC98786-89D5-933C-AF47-DCC57722A392}"/>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D1F067BC-509C-CE43-2466-B6FD966DA72A}"/>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F5561CBC-0743-1588-0CB5-42453A060B66}"/>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8182730-007A-CF98-0E64-FCA516359623}"/>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40399126-9D5F-7139-620D-E4337B8312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9065F32B-C4B8-A080-9288-24ED7E1FF20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388045435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D942-4DC8-5975-7FC3-F7E19DB2A04F}"/>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D958EB2-25F8-FEB3-37FA-564A4BDFF3F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E050397-A76F-F2BD-6023-84F1B11B4E9B}"/>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8A1092D2-7D6D-EB2D-BF87-88B4A43BED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272960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143848503"/>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14C68-D8D2-C673-BDE7-580525B3DF47}"/>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5DAC62D-453E-D092-F4A6-C6D5080F166F}"/>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1BD09266-0A2B-339B-DE81-14FCB972472F}"/>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27EA835D-C983-D56A-1499-7DC97730DC66}"/>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6B458075-3128-B581-E0D4-8D931AD52608}"/>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6D208B2B-E2D3-4BBA-9503-58FCC9E2A15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D4ECC856-8067-C1D0-AA0E-DD8D14E7BB6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29500" y="-890680"/>
            <a:ext cx="812775" cy="812775"/>
          </a:xfrm>
          <a:prstGeom prst="rect">
            <a:avLst/>
          </a:prstGeom>
        </p:spPr>
      </p:pic>
    </p:spTree>
    <p:extLst>
      <p:ext uri="{BB962C8B-B14F-4D97-AF65-F5344CB8AC3E}">
        <p14:creationId xmlns:p14="http://schemas.microsoft.com/office/powerpoint/2010/main" val="38276931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3E98-E3AB-805E-FD75-EB6AEBDCADF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E8AD20-693A-3AE5-0C93-DABB57377105}"/>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51AFAAE-6098-9AAE-F7F7-D3EC22291066}"/>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F5E0135-E1EC-5F19-68C2-5DDBADEDC9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988301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②</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85262784"/>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FD79-61A9-C9EA-0CFB-7AED76E7B64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897963C-B712-2988-621F-F5F03DB74FAA}"/>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AA28BFF1-A44E-FBCF-4AB5-C7DB52C222AB}"/>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4094B64C-EAAA-9FE6-B05D-2379F9C59AFB}"/>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7783B20E-CE54-05C6-00EB-E3F366DD6DA2}"/>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EBDF6209-4606-7E85-565E-03AE392C8E3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EA7DA7C2-F9AD-57BF-809A-020E3F63D0A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287898765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B873-B1DD-61B1-8D91-6EC4BC9A4C4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676147-E8BE-AB25-35AB-C2B9CB2C2042}"/>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60970F7-EC10-6121-4EF8-5FDE31B5DC6B}"/>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E7FA0E3C-99A5-7360-4FE7-524DAF636C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7936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853526133"/>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0809-33F2-1B90-3D0C-0A422F071DD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C52118E-CC81-1A77-4629-A7B480EA34BE}"/>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9E7A37A1-C479-0E38-DBB7-9D1AF9A18DDE}"/>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99A611DE-A14C-C8D2-1EB0-B75018334F3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72662CBF-2443-180C-1B4B-8994C39A6810}"/>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9C8F2313-709E-C6F9-5C04-36B0FC8A817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0028B001-778C-D0C1-0943-C72DCBE13E1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29500" y="-890680"/>
            <a:ext cx="812775" cy="812775"/>
          </a:xfrm>
          <a:prstGeom prst="rect">
            <a:avLst/>
          </a:prstGeom>
        </p:spPr>
      </p:pic>
    </p:spTree>
    <p:extLst>
      <p:ext uri="{BB962C8B-B14F-4D97-AF65-F5344CB8AC3E}">
        <p14:creationId xmlns:p14="http://schemas.microsoft.com/office/powerpoint/2010/main" val="128182670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18"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par>
                                <p:cTn id="13" presetID="1" presetClass="mediacall" presetSubtype="0" fill="hold" nodeType="withEffect">
                                  <p:stCondLst>
                                    <p:cond delay="30000"/>
                                  </p:stCondLst>
                                  <p:childTnLst>
                                    <p:cmd type="call" cmd="playFrom(0.0)">
                                      <p:cBhvr>
                                        <p:cTn id="14" dur="2971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7143">
                <p:cTn id="16"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8303</TotalTime>
  <Words>6887</Words>
  <Application>Microsoft Office PowerPoint</Application>
  <PresentationFormat>ワイド画面</PresentationFormat>
  <Paragraphs>899</Paragraphs>
  <Slides>128</Slides>
  <Notes>83</Notes>
  <HiddenSlides>0</HiddenSlides>
  <MMClips>119</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128</vt:i4>
      </vt:variant>
    </vt:vector>
  </HeadingPairs>
  <TitlesOfParts>
    <vt:vector size="137" baseType="lpstr">
      <vt:lpstr>Spline Sans Bold</vt:lpstr>
      <vt:lpstr>游ゴシック</vt:lpstr>
      <vt:lpstr>Arial</vt:lpstr>
      <vt:lpstr>Arial Black</vt:lpstr>
      <vt:lpstr>Calibri</vt:lpstr>
      <vt:lpstr>Calibri Light</vt:lpstr>
      <vt:lpstr>Wingdings</vt:lpstr>
      <vt:lpstr>Office Theme</vt:lpstr>
      <vt:lpstr>1_Office Theme</vt:lpstr>
      <vt:lpstr>PowerPoint プレゼンテーション</vt:lpstr>
      <vt:lpstr>1. Self-Introduction</vt:lpstr>
      <vt:lpstr>Information</vt:lpstr>
      <vt:lpstr>Yuko Yamasaki</vt:lpstr>
      <vt:lpstr>Hiroaki Miura</vt:lpstr>
      <vt:lpstr>If time allows, answer questions from the other group members!</vt:lpstr>
      <vt:lpstr>Try to give some information    in addition to the answer!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Read the explanation</vt:lpstr>
      <vt:lpstr>PowerPoint プレゼンテーション</vt:lpstr>
      <vt:lpstr>Read the explanation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Scanning</vt:lpstr>
      <vt:lpstr>Read the explanation</vt:lpstr>
      <vt:lpstr>PowerPoint プレゼンテーション</vt:lpstr>
      <vt:lpstr>PowerPoint プレゼンテーション</vt:lpstr>
      <vt:lpstr>PowerPoint プレゼンテーション</vt:lpstr>
      <vt:lpstr>PowerPoint プレゼンテーション</vt:lpstr>
      <vt:lpstr>Share your ideas with     the whole class!</vt:lpstr>
      <vt:lpstr>Read the explanation</vt:lpstr>
      <vt:lpstr>5. Jigsaw Reading : Expert</vt:lpstr>
      <vt:lpstr>5. Jigsaw Reading : Expert</vt:lpstr>
      <vt:lpstr>5. Jigsaw Reading : Expert</vt:lpstr>
      <vt:lpstr>6. Jigsaw Reading : Jigsaw</vt:lpstr>
      <vt:lpstr>6. Jigsaw Reading : Jigsaw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 Jigsaw Reading : Jigsaw</vt:lpstr>
      <vt:lpstr>7. Pair Work</vt:lpstr>
      <vt:lpstr>7. Pair Work</vt:lpstr>
      <vt:lpstr>PowerPoint プレゼンテーション</vt:lpstr>
      <vt:lpstr>PowerPoint プレゼンテーション</vt:lpstr>
      <vt:lpstr>PowerPoint プレゼンテーション</vt:lpstr>
      <vt:lpstr>7. Pair Work : Speaker</vt:lpstr>
      <vt:lpstr>7. Pair Work : Listener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 Skimming</vt:lpstr>
      <vt:lpstr>8. Skimming</vt:lpstr>
      <vt:lpstr>9. Writing an Essay and Reflection</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oed_user</dc:creator>
  <cp:lastModifiedBy>SOL03</cp:lastModifiedBy>
  <cp:revision>78</cp:revision>
  <dcterms:created xsi:type="dcterms:W3CDTF">2024-11-06T01:59:45Z</dcterms:created>
  <dcterms:modified xsi:type="dcterms:W3CDTF">2026-01-09T02:18:34Z</dcterms:modified>
</cp:coreProperties>
</file>