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72" r:id="rId3"/>
    <p:sldId id="259" r:id="rId4"/>
    <p:sldId id="334" r:id="rId5"/>
    <p:sldId id="309" r:id="rId6"/>
    <p:sldId id="310" r:id="rId7"/>
    <p:sldId id="311" r:id="rId8"/>
    <p:sldId id="312" r:id="rId9"/>
    <p:sldId id="314" r:id="rId10"/>
    <p:sldId id="315" r:id="rId11"/>
    <p:sldId id="335" r:id="rId12"/>
    <p:sldId id="336" r:id="rId13"/>
    <p:sldId id="337" r:id="rId14"/>
    <p:sldId id="319" r:id="rId15"/>
    <p:sldId id="321" r:id="rId16"/>
    <p:sldId id="345" r:id="rId17"/>
    <p:sldId id="338" r:id="rId18"/>
    <p:sldId id="339" r:id="rId19"/>
    <p:sldId id="340" r:id="rId20"/>
    <p:sldId id="341" r:id="rId21"/>
    <p:sldId id="342" r:id="rId22"/>
    <p:sldId id="343" r:id="rId23"/>
    <p:sldId id="332" r:id="rId24"/>
    <p:sldId id="344" r:id="rId25"/>
  </p:sldIdLst>
  <p:sldSz cx="13442950" cy="7561263"/>
  <p:notesSz cx="6735763" cy="9866313"/>
  <p:defaultTextStyle>
    <a:defPPr>
      <a:defRPr lang="ja-JP"/>
    </a:defPPr>
    <a:lvl1pPr marL="0" algn="l" defTabSz="1043030" rtl="0" eaLnBrk="1" latinLnBrk="0" hangingPunct="1">
      <a:defRPr kumimoji="1" sz="2000" kern="1200">
        <a:solidFill>
          <a:schemeClr val="tx1"/>
        </a:solidFill>
        <a:latin typeface="+mn-lt"/>
        <a:ea typeface="+mn-ea"/>
        <a:cs typeface="+mn-cs"/>
      </a:defRPr>
    </a:lvl1pPr>
    <a:lvl2pPr marL="521514" algn="l" defTabSz="1043030" rtl="0" eaLnBrk="1" latinLnBrk="0" hangingPunct="1">
      <a:defRPr kumimoji="1" sz="2000" kern="1200">
        <a:solidFill>
          <a:schemeClr val="tx1"/>
        </a:solidFill>
        <a:latin typeface="+mn-lt"/>
        <a:ea typeface="+mn-ea"/>
        <a:cs typeface="+mn-cs"/>
      </a:defRPr>
    </a:lvl2pPr>
    <a:lvl3pPr marL="1043030" algn="l" defTabSz="1043030" rtl="0" eaLnBrk="1" latinLnBrk="0" hangingPunct="1">
      <a:defRPr kumimoji="1" sz="2000" kern="1200">
        <a:solidFill>
          <a:schemeClr val="tx1"/>
        </a:solidFill>
        <a:latin typeface="+mn-lt"/>
        <a:ea typeface="+mn-ea"/>
        <a:cs typeface="+mn-cs"/>
      </a:defRPr>
    </a:lvl3pPr>
    <a:lvl4pPr marL="1564545" algn="l" defTabSz="1043030" rtl="0" eaLnBrk="1" latinLnBrk="0" hangingPunct="1">
      <a:defRPr kumimoji="1" sz="2000" kern="1200">
        <a:solidFill>
          <a:schemeClr val="tx1"/>
        </a:solidFill>
        <a:latin typeface="+mn-lt"/>
        <a:ea typeface="+mn-ea"/>
        <a:cs typeface="+mn-cs"/>
      </a:defRPr>
    </a:lvl4pPr>
    <a:lvl5pPr marL="2086060" algn="l" defTabSz="1043030" rtl="0" eaLnBrk="1" latinLnBrk="0" hangingPunct="1">
      <a:defRPr kumimoji="1" sz="2000" kern="1200">
        <a:solidFill>
          <a:schemeClr val="tx1"/>
        </a:solidFill>
        <a:latin typeface="+mn-lt"/>
        <a:ea typeface="+mn-ea"/>
        <a:cs typeface="+mn-cs"/>
      </a:defRPr>
    </a:lvl5pPr>
    <a:lvl6pPr marL="2607575" algn="l" defTabSz="1043030" rtl="0" eaLnBrk="1" latinLnBrk="0" hangingPunct="1">
      <a:defRPr kumimoji="1" sz="2000" kern="1200">
        <a:solidFill>
          <a:schemeClr val="tx1"/>
        </a:solidFill>
        <a:latin typeface="+mn-lt"/>
        <a:ea typeface="+mn-ea"/>
        <a:cs typeface="+mn-cs"/>
      </a:defRPr>
    </a:lvl6pPr>
    <a:lvl7pPr marL="3129090" algn="l" defTabSz="1043030" rtl="0" eaLnBrk="1" latinLnBrk="0" hangingPunct="1">
      <a:defRPr kumimoji="1" sz="2000" kern="1200">
        <a:solidFill>
          <a:schemeClr val="tx1"/>
        </a:solidFill>
        <a:latin typeface="+mn-lt"/>
        <a:ea typeface="+mn-ea"/>
        <a:cs typeface="+mn-cs"/>
      </a:defRPr>
    </a:lvl7pPr>
    <a:lvl8pPr marL="3650607" algn="l" defTabSz="1043030" rtl="0" eaLnBrk="1" latinLnBrk="0" hangingPunct="1">
      <a:defRPr kumimoji="1" sz="2000" kern="1200">
        <a:solidFill>
          <a:schemeClr val="tx1"/>
        </a:solidFill>
        <a:latin typeface="+mn-lt"/>
        <a:ea typeface="+mn-ea"/>
        <a:cs typeface="+mn-cs"/>
      </a:defRPr>
    </a:lvl8pPr>
    <a:lvl9pPr marL="4172123" algn="l" defTabSz="104303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6" autoAdjust="0"/>
    <p:restoredTop sz="94690"/>
  </p:normalViewPr>
  <p:slideViewPr>
    <p:cSldViewPr>
      <p:cViewPr>
        <p:scale>
          <a:sx n="75" d="100"/>
          <a:sy n="75" d="100"/>
        </p:scale>
        <p:origin x="2076" y="480"/>
      </p:cViewPr>
      <p:guideLst>
        <p:guide orient="horz" pos="2382"/>
        <p:guide pos="42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dirty="0"/>
              <a:t>複利のイメージ（年利</a:t>
            </a:r>
            <a:r>
              <a:rPr lang="en-US" altLang="ja-JP" sz="2400" dirty="0"/>
              <a:t>10%</a:t>
            </a:r>
            <a:r>
              <a:rPr lang="ja-JP" altLang="en-US" sz="2400" dirty="0"/>
              <a: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元本</c:v>
                </c:pt>
              </c:strCache>
            </c:strRef>
          </c:tx>
          <c:spPr>
            <a:solidFill>
              <a:schemeClr val="accent1"/>
            </a:solidFill>
            <a:ln>
              <a:noFill/>
            </a:ln>
            <a:effectLst/>
          </c:spPr>
          <c:invertIfNegative val="0"/>
          <c:cat>
            <c:strRef>
              <c:f>Sheet1!$A$2:$A$9</c:f>
              <c:strCache>
                <c:ptCount val="8"/>
                <c:pt idx="0">
                  <c:v>１年後</c:v>
                </c:pt>
                <c:pt idx="1">
                  <c:v>２年後</c:v>
                </c:pt>
                <c:pt idx="2">
                  <c:v>３年後</c:v>
                </c:pt>
                <c:pt idx="3">
                  <c:v>４年後</c:v>
                </c:pt>
                <c:pt idx="4">
                  <c:v>５年後</c:v>
                </c:pt>
                <c:pt idx="5">
                  <c:v>…</c:v>
                </c:pt>
                <c:pt idx="6">
                  <c:v>９年後</c:v>
                </c:pt>
                <c:pt idx="7">
                  <c:v>10年後</c:v>
                </c:pt>
              </c:strCache>
            </c:strRef>
          </c:cat>
          <c:val>
            <c:numRef>
              <c:f>Sheet1!$B$2:$B$9</c:f>
              <c:numCache>
                <c:formatCode>General</c:formatCode>
                <c:ptCount val="8"/>
                <c:pt idx="0">
                  <c:v>10</c:v>
                </c:pt>
                <c:pt idx="1">
                  <c:v>11</c:v>
                </c:pt>
                <c:pt idx="2">
                  <c:v>12.1</c:v>
                </c:pt>
                <c:pt idx="3">
                  <c:v>13.310000000000004</c:v>
                </c:pt>
                <c:pt idx="4">
                  <c:v>14.641000000000004</c:v>
                </c:pt>
                <c:pt idx="6">
                  <c:v>21.43588810000001</c:v>
                </c:pt>
                <c:pt idx="7">
                  <c:v>23.5794769</c:v>
                </c:pt>
              </c:numCache>
            </c:numRef>
          </c:val>
          <c:extLst>
            <c:ext xmlns:c16="http://schemas.microsoft.com/office/drawing/2014/chart" uri="{C3380CC4-5D6E-409C-BE32-E72D297353CC}">
              <c16:uniqueId val="{00000000-ED55-8543-88F6-73A55B42829F}"/>
            </c:ext>
          </c:extLst>
        </c:ser>
        <c:ser>
          <c:idx val="1"/>
          <c:order val="1"/>
          <c:tx>
            <c:strRef>
              <c:f>Sheet1!$C$1</c:f>
              <c:strCache>
                <c:ptCount val="1"/>
                <c:pt idx="0">
                  <c:v>利息</c:v>
                </c:pt>
              </c:strCache>
            </c:strRef>
          </c:tx>
          <c:spPr>
            <a:solidFill>
              <a:schemeClr val="accent2"/>
            </a:solidFill>
            <a:ln>
              <a:noFill/>
            </a:ln>
            <a:effectLst/>
          </c:spPr>
          <c:invertIfNegative val="0"/>
          <c:cat>
            <c:strRef>
              <c:f>Sheet1!$A$2:$A$9</c:f>
              <c:strCache>
                <c:ptCount val="8"/>
                <c:pt idx="0">
                  <c:v>１年後</c:v>
                </c:pt>
                <c:pt idx="1">
                  <c:v>２年後</c:v>
                </c:pt>
                <c:pt idx="2">
                  <c:v>３年後</c:v>
                </c:pt>
                <c:pt idx="3">
                  <c:v>４年後</c:v>
                </c:pt>
                <c:pt idx="4">
                  <c:v>５年後</c:v>
                </c:pt>
                <c:pt idx="5">
                  <c:v>…</c:v>
                </c:pt>
                <c:pt idx="6">
                  <c:v>９年後</c:v>
                </c:pt>
                <c:pt idx="7">
                  <c:v>10年後</c:v>
                </c:pt>
              </c:strCache>
            </c:strRef>
          </c:cat>
          <c:val>
            <c:numRef>
              <c:f>Sheet1!$C$2:$C$9</c:f>
              <c:numCache>
                <c:formatCode>General</c:formatCode>
                <c:ptCount val="8"/>
                <c:pt idx="0">
                  <c:v>1</c:v>
                </c:pt>
                <c:pt idx="1">
                  <c:v>1.1000000000000001</c:v>
                </c:pt>
                <c:pt idx="2">
                  <c:v>1.21</c:v>
                </c:pt>
                <c:pt idx="3">
                  <c:v>1.331</c:v>
                </c:pt>
                <c:pt idx="4">
                  <c:v>1.4641</c:v>
                </c:pt>
                <c:pt idx="6">
                  <c:v>2.1435881000000001</c:v>
                </c:pt>
                <c:pt idx="7">
                  <c:v>2.35794769</c:v>
                </c:pt>
              </c:numCache>
            </c:numRef>
          </c:val>
          <c:extLst>
            <c:ext xmlns:c16="http://schemas.microsoft.com/office/drawing/2014/chart" uri="{C3380CC4-5D6E-409C-BE32-E72D297353CC}">
              <c16:uniqueId val="{00000001-ED55-8543-88F6-73A55B42829F}"/>
            </c:ext>
          </c:extLst>
        </c:ser>
        <c:dLbls>
          <c:showLegendKey val="0"/>
          <c:showVal val="0"/>
          <c:showCatName val="0"/>
          <c:showSerName val="0"/>
          <c:showPercent val="0"/>
          <c:showBubbleSize val="0"/>
        </c:dLbls>
        <c:gapWidth val="150"/>
        <c:overlap val="100"/>
        <c:axId val="574579103"/>
        <c:axId val="598614976"/>
      </c:barChart>
      <c:catAx>
        <c:axId val="57457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98614976"/>
        <c:crosses val="autoZero"/>
        <c:auto val="1"/>
        <c:lblAlgn val="ctr"/>
        <c:lblOffset val="100"/>
        <c:noMultiLvlLbl val="0"/>
      </c:catAx>
      <c:valAx>
        <c:axId val="59861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4579103"/>
        <c:crosses val="autoZero"/>
        <c:crossBetween val="between"/>
      </c:valAx>
      <c:spPr>
        <a:noFill/>
        <a:ln>
          <a:noFill/>
        </a:ln>
        <a:effectLst/>
      </c:spPr>
    </c:plotArea>
    <c:legend>
      <c:legendPos val="b"/>
      <c:layout>
        <c:manualLayout>
          <c:xMode val="edge"/>
          <c:yMode val="edge"/>
          <c:x val="0.4224757573782309"/>
          <c:y val="0.94251662768151601"/>
          <c:w val="0.13557003232349568"/>
          <c:h val="5.05409360481356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0.83995</cdr:x>
      <cdr:y>0.28214</cdr:y>
    </cdr:from>
    <cdr:to>
      <cdr:x>0.89971</cdr:x>
      <cdr:y>0.28214</cdr:y>
    </cdr:to>
    <cdr:cxnSp macro="">
      <cdr:nvCxnSpPr>
        <cdr:cNvPr id="8" name="直線コネクタ 7">
          <a:extLst xmlns:a="http://schemas.openxmlformats.org/drawingml/2006/main">
            <a:ext uri="{FF2B5EF4-FFF2-40B4-BE49-F238E27FC236}">
              <a16:creationId xmlns:a16="http://schemas.microsoft.com/office/drawing/2014/main" id="{F19739CA-2EA0-6928-DC7E-1869E0DB3268}"/>
            </a:ext>
          </a:extLst>
        </cdr:cNvPr>
        <cdr:cNvCxnSpPr/>
      </cdr:nvCxnSpPr>
      <cdr:spPr>
        <a:xfrm xmlns:a="http://schemas.openxmlformats.org/drawingml/2006/main">
          <a:off x="8762430" y="1548383"/>
          <a:ext cx="623341" cy="0"/>
        </a:xfrm>
        <a:prstGeom xmlns:a="http://schemas.openxmlformats.org/drawingml/2006/main" prst="line">
          <a:avLst/>
        </a:prstGeom>
        <a:ln xmlns:a="http://schemas.openxmlformats.org/drawingml/2006/main" w="19050"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83BD5A6-7988-49C6-8681-8DE7CC74F3E6}" type="datetimeFigureOut">
              <a:rPr kumimoji="1" lang="ja-JP" altLang="en-US" smtClean="0"/>
              <a:t>2026/3/10</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3F9D1BC-555D-42D2-956D-B35420C85091}" type="slidenum">
              <a:rPr kumimoji="1" lang="ja-JP" altLang="en-US" smtClean="0"/>
              <a:t>‹#›</a:t>
            </a:fld>
            <a:endParaRPr kumimoji="1" lang="ja-JP" altLang="en-US"/>
          </a:p>
        </p:txBody>
      </p:sp>
    </p:spTree>
    <p:extLst>
      <p:ext uri="{BB962C8B-B14F-4D97-AF65-F5344CB8AC3E}">
        <p14:creationId xmlns:p14="http://schemas.microsoft.com/office/powerpoint/2010/main" val="46570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EDA436B-CE05-E949-9B15-C1EBE46BABC0}" type="datetimeFigureOut">
              <a:rPr kumimoji="1" lang="ja-JP" altLang="en-US" smtClean="0"/>
              <a:t>2026/3/10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0AE0B9E-BD93-1640-857D-60C6C18E7A50}" type="slidenum">
              <a:rPr kumimoji="1" lang="ja-JP" altLang="en-US" smtClean="0"/>
              <a:t>‹#›</a:t>
            </a:fld>
            <a:endParaRPr kumimoji="1" lang="ja-JP" altLang="en-US"/>
          </a:p>
        </p:txBody>
      </p:sp>
    </p:spTree>
    <p:extLst>
      <p:ext uri="{BB962C8B-B14F-4D97-AF65-F5344CB8AC3E}">
        <p14:creationId xmlns:p14="http://schemas.microsoft.com/office/powerpoint/2010/main" val="32978229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a:t>ここでリサーチに入る前に仮説を立てさせたい。</a:t>
            </a:r>
          </a:p>
        </p:txBody>
      </p:sp>
      <p:sp>
        <p:nvSpPr>
          <p:cNvPr id="4" name="スライド番号プレースホルダー 3"/>
          <p:cNvSpPr>
            <a:spLocks noGrp="1"/>
          </p:cNvSpPr>
          <p:nvPr>
            <p:ph type="sldNum" sz="quarter" idx="5"/>
          </p:nvPr>
        </p:nvSpPr>
        <p:spPr/>
        <p:txBody>
          <a:bodyPr/>
          <a:lstStyle/>
          <a:p>
            <a:fld id="{50AE0B9E-BD93-1640-857D-60C6C18E7A50}" type="slidenum">
              <a:rPr kumimoji="1" lang="ja-JP" altLang="en-US" smtClean="0"/>
              <a:t>15</a:t>
            </a:fld>
            <a:endParaRPr kumimoji="1" lang="ja-JP" altLang="en-US"/>
          </a:p>
        </p:txBody>
      </p:sp>
    </p:spTree>
    <p:extLst>
      <p:ext uri="{BB962C8B-B14F-4D97-AF65-F5344CB8AC3E}">
        <p14:creationId xmlns:p14="http://schemas.microsoft.com/office/powerpoint/2010/main" val="25818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AD2B3-14A3-610C-713A-C49A2107FB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5B7E21-3FB3-7616-D4D4-B64F7ED5EF87}"/>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878AF8F4-EE88-D252-175C-12FAFD3F05E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94B93C0-A2B3-56C8-3593-49BFBD1EECE7}"/>
              </a:ext>
            </a:extLst>
          </p:cNvPr>
          <p:cNvSpPr>
            <a:spLocks noGrp="1"/>
          </p:cNvSpPr>
          <p:nvPr>
            <p:ph type="sldNum" sz="quarter" idx="5"/>
          </p:nvPr>
        </p:nvSpPr>
        <p:spPr/>
        <p:txBody>
          <a:bodyPr/>
          <a:lstStyle/>
          <a:p>
            <a:fld id="{50AE0B9E-BD93-1640-857D-60C6C18E7A50}" type="slidenum">
              <a:rPr kumimoji="1" lang="ja-JP" altLang="en-US" smtClean="0"/>
              <a:t>24</a:t>
            </a:fld>
            <a:endParaRPr kumimoji="1" lang="ja-JP" altLang="en-US"/>
          </a:p>
        </p:txBody>
      </p:sp>
    </p:spTree>
    <p:extLst>
      <p:ext uri="{BB962C8B-B14F-4D97-AF65-F5344CB8AC3E}">
        <p14:creationId xmlns:p14="http://schemas.microsoft.com/office/powerpoint/2010/main" val="22900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CD874-AF68-C362-44D3-EC6C2F4B9C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CACEC6-D8F3-1E82-4943-4C96EB7B6FB4}"/>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9C82AB92-5596-16AC-A593-B7268B0D74DD}"/>
              </a:ext>
            </a:extLst>
          </p:cNvPr>
          <p:cNvSpPr>
            <a:spLocks noGrp="1"/>
          </p:cNvSpPr>
          <p:nvPr>
            <p:ph type="body" idx="1"/>
          </p:nvPr>
        </p:nvSpPr>
        <p:spPr/>
        <p:txBody>
          <a:bodyPr/>
          <a:lstStyle/>
          <a:p>
            <a:r>
              <a:rPr kumimoji="1" lang="ja-JP" altLang="en-US"/>
              <a:t>１８％を超えないように</a:t>
            </a:r>
          </a:p>
        </p:txBody>
      </p:sp>
      <p:sp>
        <p:nvSpPr>
          <p:cNvPr id="4" name="スライド番号プレースホルダー 3">
            <a:extLst>
              <a:ext uri="{FF2B5EF4-FFF2-40B4-BE49-F238E27FC236}">
                <a16:creationId xmlns:a16="http://schemas.microsoft.com/office/drawing/2014/main" id="{FFD7BFF8-5633-3428-C04B-AD8F8EAEAB97}"/>
              </a:ext>
            </a:extLst>
          </p:cNvPr>
          <p:cNvSpPr>
            <a:spLocks noGrp="1"/>
          </p:cNvSpPr>
          <p:nvPr>
            <p:ph type="sldNum" sz="quarter" idx="5"/>
          </p:nvPr>
        </p:nvSpPr>
        <p:spPr/>
        <p:txBody>
          <a:bodyPr/>
          <a:lstStyle/>
          <a:p>
            <a:fld id="{50AE0B9E-BD93-1640-857D-60C6C18E7A50}" type="slidenum">
              <a:rPr kumimoji="1" lang="ja-JP" altLang="en-US" smtClean="0"/>
              <a:t>16</a:t>
            </a:fld>
            <a:endParaRPr kumimoji="1" lang="ja-JP" altLang="en-US"/>
          </a:p>
        </p:txBody>
      </p:sp>
    </p:spTree>
    <p:extLst>
      <p:ext uri="{BB962C8B-B14F-4D97-AF65-F5344CB8AC3E}">
        <p14:creationId xmlns:p14="http://schemas.microsoft.com/office/powerpoint/2010/main" val="9547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87A4-5A37-E58D-95EF-A180591C20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BDAAC5-9A27-CF24-C547-EAB4D45E0FEE}"/>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DF3250A8-2F7A-2583-F69F-B122C82437B3}"/>
              </a:ext>
            </a:extLst>
          </p:cNvPr>
          <p:cNvSpPr>
            <a:spLocks noGrp="1"/>
          </p:cNvSpPr>
          <p:nvPr>
            <p:ph type="body" idx="1"/>
          </p:nvPr>
        </p:nvSpPr>
        <p:spPr/>
        <p:txBody>
          <a:bodyPr/>
          <a:lstStyle/>
          <a:p>
            <a:r>
              <a:rPr kumimoji="1" lang="ja-JP" altLang="en-US"/>
              <a:t>１８％を超えないように</a:t>
            </a:r>
          </a:p>
        </p:txBody>
      </p:sp>
      <p:sp>
        <p:nvSpPr>
          <p:cNvPr id="4" name="スライド番号プレースホルダー 3">
            <a:extLst>
              <a:ext uri="{FF2B5EF4-FFF2-40B4-BE49-F238E27FC236}">
                <a16:creationId xmlns:a16="http://schemas.microsoft.com/office/drawing/2014/main" id="{D3ABE980-C4DD-0E62-B564-4FE0495FA919}"/>
              </a:ext>
            </a:extLst>
          </p:cNvPr>
          <p:cNvSpPr>
            <a:spLocks noGrp="1"/>
          </p:cNvSpPr>
          <p:nvPr>
            <p:ph type="sldNum" sz="quarter" idx="5"/>
          </p:nvPr>
        </p:nvSpPr>
        <p:spPr/>
        <p:txBody>
          <a:bodyPr/>
          <a:lstStyle/>
          <a:p>
            <a:fld id="{50AE0B9E-BD93-1640-857D-60C6C18E7A50}" type="slidenum">
              <a:rPr kumimoji="1" lang="ja-JP" altLang="en-US" smtClean="0"/>
              <a:t>17</a:t>
            </a:fld>
            <a:endParaRPr kumimoji="1" lang="ja-JP" altLang="en-US"/>
          </a:p>
        </p:txBody>
      </p:sp>
    </p:spTree>
    <p:extLst>
      <p:ext uri="{BB962C8B-B14F-4D97-AF65-F5344CB8AC3E}">
        <p14:creationId xmlns:p14="http://schemas.microsoft.com/office/powerpoint/2010/main" val="93606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1C75-F0E2-3FA2-BD36-1CB6FC322C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BFA3D4-2431-7136-943B-F7DB52CD95AE}"/>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D9AFF3E8-514C-E098-F580-301DD908F84D}"/>
              </a:ext>
            </a:extLst>
          </p:cNvPr>
          <p:cNvSpPr>
            <a:spLocks noGrp="1"/>
          </p:cNvSpPr>
          <p:nvPr>
            <p:ph type="body" idx="1"/>
          </p:nvPr>
        </p:nvSpPr>
        <p:spPr/>
        <p:txBody>
          <a:bodyPr/>
          <a:lstStyle/>
          <a:p>
            <a:r>
              <a:rPr kumimoji="1" lang="ja-JP" altLang="en-US"/>
              <a:t>１８％を超えないように</a:t>
            </a:r>
          </a:p>
        </p:txBody>
      </p:sp>
      <p:sp>
        <p:nvSpPr>
          <p:cNvPr id="4" name="スライド番号プレースホルダー 3">
            <a:extLst>
              <a:ext uri="{FF2B5EF4-FFF2-40B4-BE49-F238E27FC236}">
                <a16:creationId xmlns:a16="http://schemas.microsoft.com/office/drawing/2014/main" id="{A1F0B8F3-8EAC-C627-E90E-1676AB455EA2}"/>
              </a:ext>
            </a:extLst>
          </p:cNvPr>
          <p:cNvSpPr>
            <a:spLocks noGrp="1"/>
          </p:cNvSpPr>
          <p:nvPr>
            <p:ph type="sldNum" sz="quarter" idx="5"/>
          </p:nvPr>
        </p:nvSpPr>
        <p:spPr/>
        <p:txBody>
          <a:bodyPr/>
          <a:lstStyle/>
          <a:p>
            <a:fld id="{50AE0B9E-BD93-1640-857D-60C6C18E7A50}" type="slidenum">
              <a:rPr kumimoji="1" lang="ja-JP" altLang="en-US" smtClean="0"/>
              <a:t>18</a:t>
            </a:fld>
            <a:endParaRPr kumimoji="1" lang="ja-JP" altLang="en-US"/>
          </a:p>
        </p:txBody>
      </p:sp>
    </p:spTree>
    <p:extLst>
      <p:ext uri="{BB962C8B-B14F-4D97-AF65-F5344CB8AC3E}">
        <p14:creationId xmlns:p14="http://schemas.microsoft.com/office/powerpoint/2010/main" val="28091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27A85-AE09-B426-4355-01E8F6B9DD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3E5D03-AD26-4C9D-F7DF-182065C9A756}"/>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E2D92A8E-BFF7-D93B-0036-B15EC264AB74}"/>
              </a:ext>
            </a:extLst>
          </p:cNvPr>
          <p:cNvSpPr>
            <a:spLocks noGrp="1"/>
          </p:cNvSpPr>
          <p:nvPr>
            <p:ph type="body" idx="1"/>
          </p:nvPr>
        </p:nvSpPr>
        <p:spPr/>
        <p:txBody>
          <a:bodyPr/>
          <a:lstStyle/>
          <a:p>
            <a:r>
              <a:rPr kumimoji="1" lang="ja-JP" altLang="en-US"/>
              <a:t>１８％を超えないように</a:t>
            </a:r>
          </a:p>
        </p:txBody>
      </p:sp>
      <p:sp>
        <p:nvSpPr>
          <p:cNvPr id="4" name="スライド番号プレースホルダー 3">
            <a:extLst>
              <a:ext uri="{FF2B5EF4-FFF2-40B4-BE49-F238E27FC236}">
                <a16:creationId xmlns:a16="http://schemas.microsoft.com/office/drawing/2014/main" id="{4B809821-DAA3-FE4F-9C98-2FDF92EE8161}"/>
              </a:ext>
            </a:extLst>
          </p:cNvPr>
          <p:cNvSpPr>
            <a:spLocks noGrp="1"/>
          </p:cNvSpPr>
          <p:nvPr>
            <p:ph type="sldNum" sz="quarter" idx="5"/>
          </p:nvPr>
        </p:nvSpPr>
        <p:spPr/>
        <p:txBody>
          <a:bodyPr/>
          <a:lstStyle/>
          <a:p>
            <a:fld id="{50AE0B9E-BD93-1640-857D-60C6C18E7A50}" type="slidenum">
              <a:rPr kumimoji="1" lang="ja-JP" altLang="en-US" smtClean="0"/>
              <a:t>19</a:t>
            </a:fld>
            <a:endParaRPr kumimoji="1" lang="ja-JP" altLang="en-US"/>
          </a:p>
        </p:txBody>
      </p:sp>
    </p:spTree>
    <p:extLst>
      <p:ext uri="{BB962C8B-B14F-4D97-AF65-F5344CB8AC3E}">
        <p14:creationId xmlns:p14="http://schemas.microsoft.com/office/powerpoint/2010/main" val="171066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4E10-97E7-16FC-1FE6-B4FA03904C2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5B7048-F071-CABF-A1B7-CFC75B12A021}"/>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658B31BC-8CFA-3843-6665-BE9C92566281}"/>
              </a:ext>
            </a:extLst>
          </p:cNvPr>
          <p:cNvSpPr>
            <a:spLocks noGrp="1"/>
          </p:cNvSpPr>
          <p:nvPr>
            <p:ph type="body" idx="1"/>
          </p:nvPr>
        </p:nvSpPr>
        <p:spPr/>
        <p:txBody>
          <a:bodyPr/>
          <a:lstStyle/>
          <a:p>
            <a:r>
              <a:rPr kumimoji="1" lang="ja-JP" altLang="en-US"/>
              <a:t>１８％を超えないように</a:t>
            </a:r>
          </a:p>
        </p:txBody>
      </p:sp>
      <p:sp>
        <p:nvSpPr>
          <p:cNvPr id="4" name="スライド番号プレースホルダー 3">
            <a:extLst>
              <a:ext uri="{FF2B5EF4-FFF2-40B4-BE49-F238E27FC236}">
                <a16:creationId xmlns:a16="http://schemas.microsoft.com/office/drawing/2014/main" id="{9DCD4FFA-1324-3491-B124-F00BF17DF636}"/>
              </a:ext>
            </a:extLst>
          </p:cNvPr>
          <p:cNvSpPr>
            <a:spLocks noGrp="1"/>
          </p:cNvSpPr>
          <p:nvPr>
            <p:ph type="sldNum" sz="quarter" idx="5"/>
          </p:nvPr>
        </p:nvSpPr>
        <p:spPr/>
        <p:txBody>
          <a:bodyPr/>
          <a:lstStyle/>
          <a:p>
            <a:fld id="{50AE0B9E-BD93-1640-857D-60C6C18E7A50}" type="slidenum">
              <a:rPr kumimoji="1" lang="ja-JP" altLang="en-US" smtClean="0"/>
              <a:t>20</a:t>
            </a:fld>
            <a:endParaRPr kumimoji="1" lang="ja-JP" altLang="en-US"/>
          </a:p>
        </p:txBody>
      </p:sp>
    </p:spTree>
    <p:extLst>
      <p:ext uri="{BB962C8B-B14F-4D97-AF65-F5344CB8AC3E}">
        <p14:creationId xmlns:p14="http://schemas.microsoft.com/office/powerpoint/2010/main" val="271911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8415-0D7A-2DAE-1353-68FE0E31A8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2109B8-8E46-C5E7-A312-2462BDC32B74}"/>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477566EA-B695-F4BB-6374-BB8DA4F3D737}"/>
              </a:ext>
            </a:extLst>
          </p:cNvPr>
          <p:cNvSpPr>
            <a:spLocks noGrp="1"/>
          </p:cNvSpPr>
          <p:nvPr>
            <p:ph type="body" idx="1"/>
          </p:nvPr>
        </p:nvSpPr>
        <p:spPr/>
        <p:txBody>
          <a:bodyPr/>
          <a:lstStyle/>
          <a:p>
            <a:r>
              <a:rPr kumimoji="1" lang="ja-JP" altLang="en-US"/>
              <a:t>１８％を超えないように</a:t>
            </a:r>
          </a:p>
        </p:txBody>
      </p:sp>
      <p:sp>
        <p:nvSpPr>
          <p:cNvPr id="4" name="スライド番号プレースホルダー 3">
            <a:extLst>
              <a:ext uri="{FF2B5EF4-FFF2-40B4-BE49-F238E27FC236}">
                <a16:creationId xmlns:a16="http://schemas.microsoft.com/office/drawing/2014/main" id="{EC979EB3-2BCF-B2AE-4D3D-21A64AFFBB15}"/>
              </a:ext>
            </a:extLst>
          </p:cNvPr>
          <p:cNvSpPr>
            <a:spLocks noGrp="1"/>
          </p:cNvSpPr>
          <p:nvPr>
            <p:ph type="sldNum" sz="quarter" idx="5"/>
          </p:nvPr>
        </p:nvSpPr>
        <p:spPr/>
        <p:txBody>
          <a:bodyPr/>
          <a:lstStyle/>
          <a:p>
            <a:fld id="{50AE0B9E-BD93-1640-857D-60C6C18E7A50}" type="slidenum">
              <a:rPr kumimoji="1" lang="ja-JP" altLang="en-US" smtClean="0"/>
              <a:t>21</a:t>
            </a:fld>
            <a:endParaRPr kumimoji="1" lang="ja-JP" altLang="en-US"/>
          </a:p>
        </p:txBody>
      </p:sp>
    </p:spTree>
    <p:extLst>
      <p:ext uri="{BB962C8B-B14F-4D97-AF65-F5344CB8AC3E}">
        <p14:creationId xmlns:p14="http://schemas.microsoft.com/office/powerpoint/2010/main" val="277902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942E2-2076-6F43-B888-D803BBCFE5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BB0F8A-1610-0733-2864-6F4F0051E038}"/>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EB9C9146-C666-C864-1C27-D9BD12C1BA9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C8834E9-630E-CA2C-0ADB-CCC810D70B9F}"/>
              </a:ext>
            </a:extLst>
          </p:cNvPr>
          <p:cNvSpPr>
            <a:spLocks noGrp="1"/>
          </p:cNvSpPr>
          <p:nvPr>
            <p:ph type="sldNum" sz="quarter" idx="5"/>
          </p:nvPr>
        </p:nvSpPr>
        <p:spPr/>
        <p:txBody>
          <a:bodyPr/>
          <a:lstStyle/>
          <a:p>
            <a:fld id="{50AE0B9E-BD93-1640-857D-60C6C18E7A50}" type="slidenum">
              <a:rPr kumimoji="1" lang="ja-JP" altLang="en-US" smtClean="0"/>
              <a:t>22</a:t>
            </a:fld>
            <a:endParaRPr kumimoji="1" lang="ja-JP" altLang="en-US"/>
          </a:p>
        </p:txBody>
      </p:sp>
    </p:spTree>
    <p:extLst>
      <p:ext uri="{BB962C8B-B14F-4D97-AF65-F5344CB8AC3E}">
        <p14:creationId xmlns:p14="http://schemas.microsoft.com/office/powerpoint/2010/main" val="274412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C25FD-5793-AE75-9899-46888352DB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D2EE1C-CE3A-BC91-AF74-384D6EE96CBF}"/>
              </a:ext>
            </a:extLst>
          </p:cNvPr>
          <p:cNvSpPr>
            <a:spLocks noGrp="1" noRot="1" noChangeAspect="1"/>
          </p:cNvSpPr>
          <p:nvPr>
            <p:ph type="sldImg"/>
          </p:nvPr>
        </p:nvSpPr>
        <p:spPr>
          <a:xfrm>
            <a:off x="409575" y="1233488"/>
            <a:ext cx="5916613" cy="3328987"/>
          </a:xfrm>
        </p:spPr>
      </p:sp>
      <p:sp>
        <p:nvSpPr>
          <p:cNvPr id="3" name="ノート プレースホルダー 2">
            <a:extLst>
              <a:ext uri="{FF2B5EF4-FFF2-40B4-BE49-F238E27FC236}">
                <a16:creationId xmlns:a16="http://schemas.microsoft.com/office/drawing/2014/main" id="{991AD259-8A5E-1275-37AA-E3E6709D7AF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BEAA3F-2E78-905B-6905-EEC141A901AA}"/>
              </a:ext>
            </a:extLst>
          </p:cNvPr>
          <p:cNvSpPr>
            <a:spLocks noGrp="1"/>
          </p:cNvSpPr>
          <p:nvPr>
            <p:ph type="sldNum" sz="quarter" idx="5"/>
          </p:nvPr>
        </p:nvSpPr>
        <p:spPr/>
        <p:txBody>
          <a:bodyPr/>
          <a:lstStyle/>
          <a:p>
            <a:fld id="{50AE0B9E-BD93-1640-857D-60C6C18E7A50}" type="slidenum">
              <a:rPr kumimoji="1" lang="ja-JP" altLang="en-US" smtClean="0"/>
              <a:t>23</a:t>
            </a:fld>
            <a:endParaRPr kumimoji="1" lang="ja-JP" altLang="en-US"/>
          </a:p>
        </p:txBody>
      </p:sp>
    </p:spTree>
    <p:extLst>
      <p:ext uri="{BB962C8B-B14F-4D97-AF65-F5344CB8AC3E}">
        <p14:creationId xmlns:p14="http://schemas.microsoft.com/office/powerpoint/2010/main" val="2817648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 y="1110"/>
            <a:ext cx="13441190" cy="7558768"/>
          </a:xfrm>
          <a:prstGeom prst="rect">
            <a:avLst/>
          </a:prstGeom>
        </p:spPr>
      </p:pic>
      <p:sp>
        <p:nvSpPr>
          <p:cNvPr id="2" name="タイトル 1"/>
          <p:cNvSpPr>
            <a:spLocks noGrp="1"/>
          </p:cNvSpPr>
          <p:nvPr>
            <p:ph type="ctrTitle"/>
          </p:nvPr>
        </p:nvSpPr>
        <p:spPr>
          <a:xfrm>
            <a:off x="1992461" y="1337424"/>
            <a:ext cx="10522494" cy="1604454"/>
          </a:xfrm>
        </p:spPr>
        <p:txBody>
          <a:bodyPr>
            <a:normAutofit/>
          </a:bodyPr>
          <a:lstStyle>
            <a:lvl1pPr>
              <a:defRPr sz="4400"/>
            </a:lvl1pPr>
          </a:lstStyle>
          <a:p>
            <a:r>
              <a:rPr kumimoji="1" lang="ja-JP" altLang="en-US" dirty="0"/>
              <a:t>マスター タイトルの書式設定</a:t>
            </a:r>
          </a:p>
        </p:txBody>
      </p:sp>
      <p:sp>
        <p:nvSpPr>
          <p:cNvPr id="3" name="サブタイトル 2"/>
          <p:cNvSpPr>
            <a:spLocks noGrp="1"/>
          </p:cNvSpPr>
          <p:nvPr>
            <p:ph type="subTitle" idx="1"/>
          </p:nvPr>
        </p:nvSpPr>
        <p:spPr>
          <a:xfrm>
            <a:off x="4277351" y="3060552"/>
            <a:ext cx="8237604" cy="1217641"/>
          </a:xfrm>
        </p:spPr>
        <p:txBody>
          <a:bodyPr>
            <a:normAutofit/>
          </a:bodyPr>
          <a:lstStyle>
            <a:lvl1pPr marL="0" indent="0" algn="ctr">
              <a:buNone/>
              <a:defRPr sz="2800">
                <a:solidFill>
                  <a:schemeClr val="tx1">
                    <a:tint val="75000"/>
                  </a:schemeClr>
                </a:solidFill>
              </a:defRPr>
            </a:lvl1pPr>
            <a:lvl2pPr marL="521514" indent="0" algn="ctr">
              <a:buNone/>
              <a:defRPr>
                <a:solidFill>
                  <a:schemeClr val="tx1">
                    <a:tint val="75000"/>
                  </a:schemeClr>
                </a:solidFill>
              </a:defRPr>
            </a:lvl2pPr>
            <a:lvl3pPr marL="1043030" indent="0" algn="ctr">
              <a:buNone/>
              <a:defRPr>
                <a:solidFill>
                  <a:schemeClr val="tx1">
                    <a:tint val="75000"/>
                  </a:schemeClr>
                </a:solidFill>
              </a:defRPr>
            </a:lvl3pPr>
            <a:lvl4pPr marL="1564545" indent="0" algn="ctr">
              <a:buNone/>
              <a:defRPr>
                <a:solidFill>
                  <a:schemeClr val="tx1">
                    <a:tint val="75000"/>
                  </a:schemeClr>
                </a:solidFill>
              </a:defRPr>
            </a:lvl4pPr>
            <a:lvl5pPr marL="2086060" indent="0" algn="ctr">
              <a:buNone/>
              <a:defRPr>
                <a:solidFill>
                  <a:schemeClr val="tx1">
                    <a:tint val="75000"/>
                  </a:schemeClr>
                </a:solidFill>
              </a:defRPr>
            </a:lvl5pPr>
            <a:lvl6pPr marL="2607575" indent="0" algn="ctr">
              <a:buNone/>
              <a:defRPr>
                <a:solidFill>
                  <a:schemeClr val="tx1">
                    <a:tint val="75000"/>
                  </a:schemeClr>
                </a:solidFill>
              </a:defRPr>
            </a:lvl6pPr>
            <a:lvl7pPr marL="3129090" indent="0" algn="ctr">
              <a:buNone/>
              <a:defRPr>
                <a:solidFill>
                  <a:schemeClr val="tx1">
                    <a:tint val="75000"/>
                  </a:schemeClr>
                </a:solidFill>
              </a:defRPr>
            </a:lvl7pPr>
            <a:lvl8pPr marL="3650607" indent="0" algn="ctr">
              <a:buNone/>
              <a:defRPr>
                <a:solidFill>
                  <a:schemeClr val="tx1">
                    <a:tint val="75000"/>
                  </a:schemeClr>
                </a:solidFill>
              </a:defRPr>
            </a:lvl8pPr>
            <a:lvl9pPr marL="4172123"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06885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 y="1110"/>
            <a:ext cx="13441190" cy="7558768"/>
          </a:xfrm>
          <a:prstGeom prst="rect">
            <a:avLst/>
          </a:prstGeom>
        </p:spPr>
      </p:pic>
      <p:sp>
        <p:nvSpPr>
          <p:cNvPr id="2" name="タイトル 1"/>
          <p:cNvSpPr>
            <a:spLocks noGrp="1"/>
          </p:cNvSpPr>
          <p:nvPr>
            <p:ph type="title"/>
          </p:nvPr>
        </p:nvSpPr>
        <p:spPr>
          <a:xfrm>
            <a:off x="1018518" y="302802"/>
            <a:ext cx="11752284" cy="885542"/>
          </a:xfrm>
        </p:spPr>
        <p:txBody>
          <a:bodyPr>
            <a:normAutofit/>
          </a:bodyPr>
          <a:lstStyle>
            <a:lvl1pPr>
              <a:defRPr sz="3600"/>
            </a:lvl1pPr>
          </a:lstStyle>
          <a:p>
            <a:r>
              <a:rPr kumimoji="1" lang="ja-JP" altLang="en-US"/>
              <a:t>マスター タイトルの書式設定</a:t>
            </a:r>
          </a:p>
        </p:txBody>
      </p:sp>
      <p:sp>
        <p:nvSpPr>
          <p:cNvPr id="3" name="コンテンツ プレースホルダー 2"/>
          <p:cNvSpPr>
            <a:spLocks noGrp="1"/>
          </p:cNvSpPr>
          <p:nvPr>
            <p:ph idx="1"/>
          </p:nvPr>
        </p:nvSpPr>
        <p:spPr>
          <a:xfrm>
            <a:off x="1018518" y="1463744"/>
            <a:ext cx="11752284" cy="4990085"/>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3F8F62-4B69-4807-A995-6ABEF3369C67}" type="slidenum">
              <a:rPr kumimoji="1" lang="ja-JP" altLang="en-US" smtClean="0"/>
              <a:t>‹#›</a:t>
            </a:fld>
            <a:endParaRPr kumimoji="1" lang="ja-JP" altLang="en-US"/>
          </a:p>
        </p:txBody>
      </p:sp>
    </p:spTree>
    <p:extLst>
      <p:ext uri="{BB962C8B-B14F-4D97-AF65-F5344CB8AC3E}">
        <p14:creationId xmlns:p14="http://schemas.microsoft.com/office/powerpoint/2010/main" val="1928257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18518" y="302802"/>
            <a:ext cx="11752284" cy="1207704"/>
          </a:xfrm>
          <a:prstGeom prst="rect">
            <a:avLst/>
          </a:prstGeom>
        </p:spPr>
        <p:txBody>
          <a:bodyPr vert="horz" lIns="104304" tIns="52151" rIns="104304" bIns="52151"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984405" y="1620391"/>
            <a:ext cx="11786398" cy="5238642"/>
          </a:xfrm>
          <a:prstGeom prst="rect">
            <a:avLst/>
          </a:prstGeom>
        </p:spPr>
        <p:txBody>
          <a:bodyPr vert="horz" lIns="104304" tIns="52151" rIns="104304" bIns="52151"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4593009" y="7008173"/>
            <a:ext cx="4256934" cy="402567"/>
          </a:xfrm>
          <a:prstGeom prst="rect">
            <a:avLst/>
          </a:prstGeom>
        </p:spPr>
        <p:txBody>
          <a:bodyPr vert="horz" lIns="104304" tIns="52151" rIns="104304" bIns="52151"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634114" y="7008173"/>
            <a:ext cx="3136689" cy="402567"/>
          </a:xfrm>
          <a:prstGeom prst="rect">
            <a:avLst/>
          </a:prstGeom>
        </p:spPr>
        <p:txBody>
          <a:bodyPr vert="horz" lIns="104304" tIns="52151" rIns="104304" bIns="52151" rtlCol="0" anchor="ctr"/>
          <a:lstStyle>
            <a:lvl1pPr algn="r">
              <a:defRPr sz="1400">
                <a:solidFill>
                  <a:schemeClr val="tx1">
                    <a:tint val="75000"/>
                  </a:schemeClr>
                </a:solidFill>
              </a:defRPr>
            </a:lvl1pPr>
          </a:lstStyle>
          <a:p>
            <a:fld id="{6E3F8F62-4B69-4807-A995-6ABEF3369C67}" type="slidenum">
              <a:rPr kumimoji="1" lang="ja-JP" altLang="en-US" smtClean="0"/>
              <a:t>‹#›</a:t>
            </a:fld>
            <a:endParaRPr kumimoji="1" lang="ja-JP" altLang="en-US"/>
          </a:p>
        </p:txBody>
      </p:sp>
    </p:spTree>
    <p:extLst>
      <p:ext uri="{BB962C8B-B14F-4D97-AF65-F5344CB8AC3E}">
        <p14:creationId xmlns:p14="http://schemas.microsoft.com/office/powerpoint/2010/main" val="321269016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043030" rtl="0" eaLnBrk="1" latinLnBrk="0" hangingPunct="1">
        <a:spcBef>
          <a:spcPct val="0"/>
        </a:spcBef>
        <a:buNone/>
        <a:defRPr kumimoji="1" sz="4000" kern="1200">
          <a:solidFill>
            <a:schemeClr val="tx1"/>
          </a:solidFill>
          <a:latin typeface="+mj-lt"/>
          <a:ea typeface="+mj-ea"/>
          <a:cs typeface="+mj-cs"/>
        </a:defRPr>
      </a:lvl1pPr>
    </p:titleStyle>
    <p:bodyStyle>
      <a:lvl1pPr marL="391136" indent="-391136" algn="l" defTabSz="104303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47463" indent="-325948" algn="l" defTabSz="104303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788" indent="-260758" algn="l" defTabSz="104303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82530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346817"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86833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389850"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911365"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432879"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1043030" rtl="0" eaLnBrk="1" latinLnBrk="0" hangingPunct="1">
        <a:defRPr kumimoji="1" sz="2000" kern="1200">
          <a:solidFill>
            <a:schemeClr val="tx1"/>
          </a:solidFill>
          <a:latin typeface="+mn-lt"/>
          <a:ea typeface="+mn-ea"/>
          <a:cs typeface="+mn-cs"/>
        </a:defRPr>
      </a:lvl1pPr>
      <a:lvl2pPr marL="521514" algn="l" defTabSz="1043030" rtl="0" eaLnBrk="1" latinLnBrk="0" hangingPunct="1">
        <a:defRPr kumimoji="1" sz="2000" kern="1200">
          <a:solidFill>
            <a:schemeClr val="tx1"/>
          </a:solidFill>
          <a:latin typeface="+mn-lt"/>
          <a:ea typeface="+mn-ea"/>
          <a:cs typeface="+mn-cs"/>
        </a:defRPr>
      </a:lvl2pPr>
      <a:lvl3pPr marL="1043030" algn="l" defTabSz="1043030" rtl="0" eaLnBrk="1" latinLnBrk="0" hangingPunct="1">
        <a:defRPr kumimoji="1" sz="2000" kern="1200">
          <a:solidFill>
            <a:schemeClr val="tx1"/>
          </a:solidFill>
          <a:latin typeface="+mn-lt"/>
          <a:ea typeface="+mn-ea"/>
          <a:cs typeface="+mn-cs"/>
        </a:defRPr>
      </a:lvl3pPr>
      <a:lvl4pPr marL="1564545" algn="l" defTabSz="1043030" rtl="0" eaLnBrk="1" latinLnBrk="0" hangingPunct="1">
        <a:defRPr kumimoji="1" sz="2000" kern="1200">
          <a:solidFill>
            <a:schemeClr val="tx1"/>
          </a:solidFill>
          <a:latin typeface="+mn-lt"/>
          <a:ea typeface="+mn-ea"/>
          <a:cs typeface="+mn-cs"/>
        </a:defRPr>
      </a:lvl4pPr>
      <a:lvl5pPr marL="2086060" algn="l" defTabSz="1043030" rtl="0" eaLnBrk="1" latinLnBrk="0" hangingPunct="1">
        <a:defRPr kumimoji="1" sz="2000" kern="1200">
          <a:solidFill>
            <a:schemeClr val="tx1"/>
          </a:solidFill>
          <a:latin typeface="+mn-lt"/>
          <a:ea typeface="+mn-ea"/>
          <a:cs typeface="+mn-cs"/>
        </a:defRPr>
      </a:lvl5pPr>
      <a:lvl6pPr marL="2607575" algn="l" defTabSz="1043030" rtl="0" eaLnBrk="1" latinLnBrk="0" hangingPunct="1">
        <a:defRPr kumimoji="1" sz="2000" kern="1200">
          <a:solidFill>
            <a:schemeClr val="tx1"/>
          </a:solidFill>
          <a:latin typeface="+mn-lt"/>
          <a:ea typeface="+mn-ea"/>
          <a:cs typeface="+mn-cs"/>
        </a:defRPr>
      </a:lvl6pPr>
      <a:lvl7pPr marL="3129090" algn="l" defTabSz="1043030" rtl="0" eaLnBrk="1" latinLnBrk="0" hangingPunct="1">
        <a:defRPr kumimoji="1" sz="2000" kern="1200">
          <a:solidFill>
            <a:schemeClr val="tx1"/>
          </a:solidFill>
          <a:latin typeface="+mn-lt"/>
          <a:ea typeface="+mn-ea"/>
          <a:cs typeface="+mn-cs"/>
        </a:defRPr>
      </a:lvl7pPr>
      <a:lvl8pPr marL="3650607" algn="l" defTabSz="1043030" rtl="0" eaLnBrk="1" latinLnBrk="0" hangingPunct="1">
        <a:defRPr kumimoji="1" sz="2000" kern="1200">
          <a:solidFill>
            <a:schemeClr val="tx1"/>
          </a:solidFill>
          <a:latin typeface="+mn-lt"/>
          <a:ea typeface="+mn-ea"/>
          <a:cs typeface="+mn-cs"/>
        </a:defRPr>
      </a:lvl8pPr>
      <a:lvl9pPr marL="4172123" algn="l" defTabSz="104303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41155" y="612279"/>
            <a:ext cx="5760640" cy="3456384"/>
          </a:xfrm>
        </p:spPr>
        <p:txBody>
          <a:bodyPr>
            <a:normAutofit/>
          </a:bodyPr>
          <a:lstStyle/>
          <a:p>
            <a:r>
              <a:rPr kumimoji="1" lang="ja-JP" altLang="en-US" b="1" dirty="0">
                <a:latin typeface="HGMaruGothicMPRO" panose="020F0600000000000000" pitchFamily="34" charset="-128"/>
                <a:ea typeface="HGMaruGothicMPRO" panose="020F0600000000000000" pitchFamily="34" charset="-128"/>
              </a:rPr>
              <a:t>教科探究プログラム</a:t>
            </a:r>
            <a:br>
              <a:rPr kumimoji="1" lang="en-US" altLang="ja-JP" b="1" dirty="0">
                <a:latin typeface="HGMaruGothicMPRO" panose="020F0600000000000000" pitchFamily="34" charset="-128"/>
                <a:ea typeface="HGMaruGothicMPRO" panose="020F0600000000000000" pitchFamily="34" charset="-128"/>
              </a:rPr>
            </a:br>
            <a:br>
              <a:rPr lang="en-US" altLang="ja-JP" sz="6000" b="1" dirty="0">
                <a:latin typeface="HGMaruGothicMPRO" panose="020F0600000000000000" pitchFamily="34" charset="-128"/>
                <a:ea typeface="HGMaruGothicMPRO" panose="020F0600000000000000" pitchFamily="34" charset="-128"/>
              </a:rPr>
            </a:br>
            <a:r>
              <a:rPr lang="ja-JP" altLang="en-US" sz="6000" b="1" dirty="0">
                <a:latin typeface="HGMaruGothicMPRO" panose="020F0600000000000000" pitchFamily="34" charset="-128"/>
                <a:ea typeface="HGMaruGothicMPRO" panose="020F0600000000000000" pitchFamily="34" charset="-128"/>
              </a:rPr>
              <a:t>○○の法則！？</a:t>
            </a:r>
            <a:endParaRPr lang="ja-JP" altLang="en-US" sz="4800" b="1" dirty="0">
              <a:latin typeface="HGMaruGothicMPRO" panose="020F0600000000000000" pitchFamily="34" charset="-128"/>
              <a:ea typeface="HGMaruGothicMPRO" panose="020F0600000000000000" pitchFamily="34" charset="-128"/>
            </a:endParaRPr>
          </a:p>
        </p:txBody>
      </p:sp>
      <p:sp>
        <p:nvSpPr>
          <p:cNvPr id="5" name="サブタイトル 4"/>
          <p:cNvSpPr>
            <a:spLocks noGrp="1"/>
          </p:cNvSpPr>
          <p:nvPr>
            <p:ph type="subTitle" idx="1"/>
          </p:nvPr>
        </p:nvSpPr>
        <p:spPr>
          <a:xfrm>
            <a:off x="5929387" y="4572719"/>
            <a:ext cx="6552728" cy="2592288"/>
          </a:xfrm>
        </p:spPr>
        <p:txBody>
          <a:bodyPr>
            <a:normAutofit lnSpcReduction="10000"/>
          </a:bodyPr>
          <a:lstStyle/>
          <a:p>
            <a:pPr algn="r"/>
            <a:r>
              <a:rPr lang="ja-JP" altLang="en-US" sz="2400" dirty="0">
                <a:solidFill>
                  <a:schemeClr val="tx1"/>
                </a:solidFill>
                <a:latin typeface="HGMaruGothicMPRO" panose="020F0600000000000000" pitchFamily="34" charset="-128"/>
                <a:ea typeface="HGMaruGothicMPRO" panose="020F0600000000000000" pitchFamily="34" charset="-128"/>
              </a:rPr>
              <a:t>令和 ７</a:t>
            </a:r>
            <a:r>
              <a:rPr lang="en-US" altLang="ja-JP" sz="2400" dirty="0">
                <a:solidFill>
                  <a:schemeClr val="tx1"/>
                </a:solidFill>
                <a:latin typeface="HGMaruGothicMPRO" panose="020F0600000000000000" pitchFamily="34" charset="-128"/>
                <a:ea typeface="HGMaruGothicMPRO" panose="020F0600000000000000" pitchFamily="34" charset="-128"/>
              </a:rPr>
              <a:t> </a:t>
            </a:r>
            <a:r>
              <a:rPr lang="ja-JP" altLang="en-US" sz="2400" dirty="0">
                <a:solidFill>
                  <a:schemeClr val="tx1"/>
                </a:solidFill>
                <a:latin typeface="HGMaruGothicMPRO" panose="020F0600000000000000" pitchFamily="34" charset="-128"/>
                <a:ea typeface="HGMaruGothicMPRO" panose="020F0600000000000000" pitchFamily="34" charset="-128"/>
              </a:rPr>
              <a:t>年 </a:t>
            </a:r>
            <a:r>
              <a:rPr lang="en-US" altLang="ja-JP" sz="2400" dirty="0">
                <a:solidFill>
                  <a:schemeClr val="tx1"/>
                </a:solidFill>
                <a:latin typeface="HGMaruGothicMPRO" panose="020F0600000000000000" pitchFamily="34" charset="-128"/>
                <a:ea typeface="HGMaruGothicMPRO" panose="020F0600000000000000" pitchFamily="34" charset="-128"/>
              </a:rPr>
              <a:t>12</a:t>
            </a:r>
            <a:r>
              <a:rPr lang="ja-JP" altLang="en-US" sz="2400" dirty="0">
                <a:solidFill>
                  <a:schemeClr val="tx1"/>
                </a:solidFill>
                <a:latin typeface="HGMaruGothicMPRO" panose="020F0600000000000000" pitchFamily="34" charset="-128"/>
                <a:ea typeface="HGMaruGothicMPRO" panose="020F0600000000000000" pitchFamily="34" charset="-128"/>
              </a:rPr>
              <a:t> 月 </a:t>
            </a:r>
            <a:r>
              <a:rPr lang="en-US" altLang="ja-JP" sz="2400" dirty="0">
                <a:solidFill>
                  <a:schemeClr val="tx1"/>
                </a:solidFill>
                <a:latin typeface="HGMaruGothicMPRO" panose="020F0600000000000000" pitchFamily="34" charset="-128"/>
                <a:ea typeface="HGMaruGothicMPRO" panose="020F0600000000000000" pitchFamily="34" charset="-128"/>
              </a:rPr>
              <a:t>20</a:t>
            </a:r>
            <a:r>
              <a:rPr lang="ja-JP" altLang="en-US" sz="2400" dirty="0">
                <a:solidFill>
                  <a:schemeClr val="tx1"/>
                </a:solidFill>
                <a:latin typeface="HGMaruGothicMPRO" panose="020F0600000000000000" pitchFamily="34" charset="-128"/>
                <a:ea typeface="HGMaruGothicMPRO" panose="020F0600000000000000" pitchFamily="34" charset="-128"/>
              </a:rPr>
              <a:t> 日</a:t>
            </a: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l"/>
            <a:r>
              <a:rPr lang="ja-JP" altLang="en-US" sz="2400" dirty="0">
                <a:solidFill>
                  <a:schemeClr val="tx1"/>
                </a:solidFill>
                <a:latin typeface="HGMaruGothicMPRO" panose="020F0600000000000000" pitchFamily="34" charset="-128"/>
                <a:ea typeface="HGMaruGothicMPRO" panose="020F0600000000000000" pitchFamily="34" charset="-128"/>
              </a:rPr>
              <a:t>大分県立玖珠美山高等学校</a:t>
            </a: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r"/>
            <a:r>
              <a:rPr lang="ja-JP" altLang="en-US" sz="2400" dirty="0">
                <a:solidFill>
                  <a:schemeClr val="tx1"/>
                </a:solidFill>
                <a:latin typeface="HGMaruGothicMPRO" panose="020F0600000000000000" pitchFamily="34" charset="-128"/>
                <a:ea typeface="HGMaruGothicMPRO" panose="020F0600000000000000" pitchFamily="34" charset="-128"/>
              </a:rPr>
              <a:t>冨高　有里</a:t>
            </a: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l"/>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l"/>
            <a:r>
              <a:rPr lang="ja-JP" altLang="en-US" sz="2400" dirty="0">
                <a:solidFill>
                  <a:schemeClr val="tx1"/>
                </a:solidFill>
                <a:latin typeface="HGMaruGothicMPRO" panose="020F0600000000000000" pitchFamily="34" charset="-128"/>
                <a:ea typeface="HGMaruGothicMPRO" panose="020F0600000000000000" pitchFamily="34" charset="-128"/>
              </a:rPr>
              <a:t>大分県教育庁遠隔教育配信センター</a:t>
            </a:r>
            <a:endParaRPr lang="en-US" altLang="ja-JP" sz="2400" dirty="0">
              <a:solidFill>
                <a:schemeClr val="tx1"/>
              </a:solidFill>
              <a:latin typeface="HGMaruGothicMPRO" panose="020F0600000000000000" pitchFamily="34" charset="-128"/>
              <a:ea typeface="HGMaruGothicMPRO" panose="020F0600000000000000" pitchFamily="34" charset="-128"/>
            </a:endParaRPr>
          </a:p>
          <a:p>
            <a:pPr algn="r"/>
            <a:r>
              <a:rPr lang="ja-JP" altLang="en-US" sz="2400" dirty="0">
                <a:solidFill>
                  <a:schemeClr val="tx1"/>
                </a:solidFill>
                <a:latin typeface="HGMaruGothicMPRO" panose="020F0600000000000000" pitchFamily="34" charset="-128"/>
                <a:ea typeface="HGMaruGothicMPRO" panose="020F0600000000000000" pitchFamily="34" charset="-128"/>
              </a:rPr>
              <a:t>瓜生田　浩司</a:t>
            </a:r>
            <a:endParaRPr kumimoji="1" lang="ja-JP" altLang="en-US" dirty="0">
              <a:solidFill>
                <a:schemeClr val="tx1"/>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77143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2DB87-0CA0-DE74-78DA-6D6176F19C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9DE43F-E432-290A-A2A4-792B2E34AA45}"/>
              </a:ext>
            </a:extLst>
          </p:cNvPr>
          <p:cNvSpPr>
            <a:spLocks noGrp="1"/>
          </p:cNvSpPr>
          <p:nvPr>
            <p:ph type="title"/>
          </p:nvPr>
        </p:nvSpPr>
        <p:spPr>
          <a:xfrm>
            <a:off x="2184971" y="180231"/>
            <a:ext cx="9348534" cy="1160941"/>
          </a:xfrm>
        </p:spPr>
        <p:txBody>
          <a:bodyPr>
            <a:normAutofit/>
          </a:bodyPr>
          <a:lstStyle/>
          <a:p>
            <a:r>
              <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複利って知ってる？</a:t>
            </a:r>
          </a:p>
        </p:txBody>
      </p:sp>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50AEFEF0-7BC5-FE96-1950-93CCC8DFA3F3}"/>
                  </a:ext>
                </a:extLst>
              </p:cNvPr>
              <p:cNvSpPr>
                <a:spLocks noGrp="1"/>
              </p:cNvSpPr>
              <p:nvPr>
                <p:ph idx="1"/>
              </p:nvPr>
            </p:nvSpPr>
            <p:spPr>
              <a:xfrm>
                <a:off x="1320875" y="1476375"/>
                <a:ext cx="12025336" cy="5904657"/>
              </a:xfrm>
            </p:spPr>
            <p:txBody>
              <a:bodyPr>
                <a:normAutofit/>
              </a:bodyPr>
              <a:lstStyle/>
              <a:p>
                <a:pPr marL="0" indent="0">
                  <a:buNone/>
                </a:pPr>
                <a:r>
                  <a:rPr lang="en-US" altLang="ja-JP" dirty="0">
                    <a:latin typeface="HGMaruGothicMPRO" panose="020F0600000000000000" pitchFamily="34" charset="-128"/>
                    <a:ea typeface="HGMaruGothicMPRO" panose="020F0600000000000000" pitchFamily="34" charset="-128"/>
                  </a:rPr>
                  <a:t>【W-up</a:t>
                </a:r>
                <a:r>
                  <a:rPr lang="ja-JP" altLang="en-US" dirty="0">
                    <a:latin typeface="HGMaruGothicMPRO" panose="020F0600000000000000" pitchFamily="34" charset="-128"/>
                    <a:ea typeface="HGMaruGothicMPRO" panose="020F0600000000000000" pitchFamily="34" charset="-128"/>
                  </a:rPr>
                  <a:t>問題</a:t>
                </a:r>
                <a:r>
                  <a:rPr lang="en-US" altLang="ja-JP" dirty="0">
                    <a:latin typeface="HGMaruGothicMPRO" panose="020F0600000000000000" pitchFamily="34" charset="-128"/>
                    <a:ea typeface="HGMaruGothicMPRO" panose="020F0600000000000000" pitchFamily="34" charset="-128"/>
                  </a:rPr>
                  <a:t>】</a:t>
                </a:r>
                <a:br>
                  <a:rPr lang="en-US" altLang="ja-JP" dirty="0">
                    <a:latin typeface="HGMaruGothicMPRO" panose="020F0600000000000000" pitchFamily="34" charset="-128"/>
                    <a:ea typeface="HGMaruGothicMPRO" panose="020F0600000000000000" pitchFamily="34" charset="-128"/>
                  </a:rPr>
                </a:br>
                <a:endParaRPr lang="en-US" altLang="ja-JP" sz="9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元本</a:t>
                </a:r>
                <a14:m>
                  <m:oMath xmlns:m="http://schemas.openxmlformats.org/officeDocument/2006/math">
                    <m:r>
                      <a:rPr lang="ja-JP" altLang="en-US" sz="4000" b="0" i="1" dirty="0">
                        <a:latin typeface="Cambria Math" panose="02040503050406030204" pitchFamily="18" charset="0"/>
                        <a:ea typeface="HGMaruGothicMPRO" panose="020F0600000000000000" pitchFamily="34" charset="-128"/>
                      </a:rPr>
                      <m:t> </m:t>
                    </m:r>
                    <m:r>
                      <a:rPr lang="ja-JP" altLang="en-US" sz="4000" i="1" dirty="0">
                        <a:latin typeface="Cambria Math" panose="02040503050406030204" pitchFamily="18" charset="0"/>
                        <a:ea typeface="HGMaruGothicMPRO" panose="020F0600000000000000" pitchFamily="34" charset="-128"/>
                      </a:rPr>
                      <m:t> </m:t>
                    </m:r>
                    <m:r>
                      <a:rPr lang="en-US" altLang="ja-JP" sz="4000" b="0" i="1" smtClean="0">
                        <a:latin typeface="Cambria Math" panose="02040503050406030204" pitchFamily="18" charset="0"/>
                        <a:ea typeface="HGMaruGothicMPRO" panose="020F0600000000000000" pitchFamily="34" charset="-128"/>
                      </a:rPr>
                      <m:t>𝐴</m:t>
                    </m:r>
                  </m:oMath>
                </a14:m>
                <a:r>
                  <a:rPr lang="ja-JP" altLang="en-US" dirty="0">
                    <a:latin typeface="HGMaruGothicMPRO" panose="020F0600000000000000" pitchFamily="34" charset="-128"/>
                    <a:ea typeface="HGMaruGothicMPRO" panose="020F0600000000000000" pitchFamily="34" charset="-128"/>
                  </a:rPr>
                  <a:t>  ：預ける（金融商品を買う）お金</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年利</a:t>
                </a:r>
                <a14:m>
                  <m:oMath xmlns:m="http://schemas.openxmlformats.org/officeDocument/2006/math">
                    <m:r>
                      <a:rPr lang="ja-JP" altLang="en-US" sz="4000" b="0" i="1" dirty="0">
                        <a:latin typeface="Cambria Math" panose="02040503050406030204" pitchFamily="18" charset="0"/>
                        <a:ea typeface="HGMaruGothicMPRO" panose="020F0600000000000000" pitchFamily="34" charset="-128"/>
                      </a:rPr>
                      <m:t> </m:t>
                    </m:r>
                    <m:r>
                      <a:rPr lang="en-US" altLang="ja-JP" sz="4000" b="0" i="0" smtClean="0">
                        <a:latin typeface="Cambria Math" panose="02040503050406030204" pitchFamily="18" charset="0"/>
                        <a:ea typeface="HGMaruGothicMPRO" panose="020F0600000000000000" pitchFamily="34" charset="-128"/>
                      </a:rPr>
                      <m:t> </m:t>
                    </m:r>
                    <m:r>
                      <a:rPr lang="en-US" altLang="ja-JP" sz="4000" b="0" i="1" smtClean="0">
                        <a:latin typeface="Cambria Math" panose="02040503050406030204" pitchFamily="18" charset="0"/>
                        <a:ea typeface="HGMaruGothicMPRO" panose="020F0600000000000000" pitchFamily="34" charset="-128"/>
                      </a:rPr>
                      <m:t>𝑟</m:t>
                    </m:r>
                  </m:oMath>
                </a14:m>
                <a:r>
                  <a:rPr lang="ja-JP" altLang="en-US" dirty="0">
                    <a:latin typeface="HGMaruGothicMPRO" panose="020F0600000000000000" pitchFamily="34" charset="-128"/>
                    <a:ea typeface="HGMaruGothicMPRO" panose="020F0600000000000000" pitchFamily="34" charset="-128"/>
                  </a:rPr>
                  <a:t>   ：１年間預けたときにつく利息の割合</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元利合計：元本と利息の合計金額</a:t>
                </a:r>
                <a:br>
                  <a:rPr lang="en-US" altLang="ja-JP" dirty="0">
                    <a:latin typeface="HGMaruGothicMPRO" panose="020F0600000000000000" pitchFamily="34" charset="-128"/>
                    <a:ea typeface="HGMaruGothicMPRO" panose="020F0600000000000000" pitchFamily="34" charset="-128"/>
                  </a:rPr>
                </a:br>
                <a:endParaRPr lang="en-US" altLang="ja-JP" sz="20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例 </a:t>
                </a:r>
                <a:r>
                  <a:rPr lang="en-US" altLang="ja-JP" dirty="0">
                    <a:latin typeface="HGMaruGothicMPRO" panose="020F0600000000000000" pitchFamily="34" charset="-128"/>
                    <a:ea typeface="HGMaruGothicMPRO" panose="020F0600000000000000" pitchFamily="34" charset="-128"/>
                  </a:rPr>
                  <a:t>)</a:t>
                </a:r>
                <a:r>
                  <a:rPr lang="ja-JP" altLang="en-US" dirty="0">
                    <a:latin typeface="HGMaruGothicMPRO" panose="020F0600000000000000" pitchFamily="34" charset="-128"/>
                    <a:ea typeface="HGMaruGothicMPRO" panose="020F0600000000000000" pitchFamily="34" charset="-128"/>
                  </a:rPr>
                  <a:t>  年利</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b="0" i="1" smtClean="0">
                        <a:latin typeface="Cambria Math" panose="02040503050406030204" pitchFamily="18" charset="0"/>
                        <a:ea typeface="HGMaruGothicMPRO" panose="020F0600000000000000" pitchFamily="34" charset="-128"/>
                      </a:rPr>
                      <m:t>𝑟</m:t>
                    </m:r>
                    <m:r>
                      <a:rPr lang="en-US" altLang="ja-JP" b="0" i="1" smtClean="0">
                        <a:latin typeface="Cambria Math" panose="02040503050406030204" pitchFamily="18" charset="0"/>
                        <a:ea typeface="HGMaruGothicMPRO" panose="020F0600000000000000" pitchFamily="34" charset="-128"/>
                      </a:rPr>
                      <m:t>=0.02</m:t>
                    </m:r>
                  </m:oMath>
                </a14:m>
                <a:r>
                  <a:rPr lang="en-US" altLang="ja-JP" dirty="0">
                    <a:latin typeface="HGMaruGothicMPRO" panose="020F0600000000000000" pitchFamily="34" charset="-128"/>
                    <a:ea typeface="HGMaruGothicMPRO" panose="020F0600000000000000" pitchFamily="34" charset="-128"/>
                  </a:rPr>
                  <a:t> </a:t>
                </a:r>
                <a:r>
                  <a:rPr lang="ja-JP" altLang="en-US" dirty="0">
                    <a:latin typeface="HGMaruGothicMPRO" panose="020F0600000000000000" pitchFamily="34" charset="-128"/>
                    <a:ea typeface="HGMaruGothicMPRO" panose="020F0600000000000000" pitchFamily="34" charset="-128"/>
                  </a:rPr>
                  <a:t>（</a:t>
                </a:r>
                <a14:m>
                  <m:oMath xmlns:m="http://schemas.openxmlformats.org/officeDocument/2006/math">
                    <m:r>
                      <a:rPr lang="en-US" altLang="ja-JP" b="0" i="1" smtClean="0">
                        <a:latin typeface="Cambria Math" panose="02040503050406030204" pitchFamily="18" charset="0"/>
                        <a:ea typeface="HGMaruGothicMPRO" panose="020F0600000000000000" pitchFamily="34" charset="-128"/>
                      </a:rPr>
                      <m:t>2%</m:t>
                    </m:r>
                  </m:oMath>
                </a14:m>
                <a:r>
                  <a:rPr lang="ja-JP" altLang="en-US" dirty="0">
                    <a:latin typeface="HGMaruGothicMPRO" panose="020F0600000000000000" pitchFamily="34" charset="-128"/>
                    <a:ea typeface="HGMaruGothicMPRO" panose="020F0600000000000000" pitchFamily="34" charset="-128"/>
                  </a:rPr>
                  <a:t>）（１年ごとの複利）</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元本</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b="0" i="1" smtClean="0">
                        <a:latin typeface="Cambria Math" panose="02040503050406030204" pitchFamily="18" charset="0"/>
                        <a:ea typeface="HGMaruGothicMPRO" panose="020F0600000000000000" pitchFamily="34" charset="-128"/>
                      </a:rPr>
                      <m:t>𝐴</m:t>
                    </m:r>
                    <m:r>
                      <a:rPr lang="en-US" altLang="ja-JP" b="0" i="1" smtClean="0">
                        <a:latin typeface="Cambria Math" panose="02040503050406030204" pitchFamily="18" charset="0"/>
                        <a:ea typeface="HGMaruGothicMPRO" panose="020F0600000000000000" pitchFamily="34" charset="-128"/>
                      </a:rPr>
                      <m:t>=10</m:t>
                    </m:r>
                    <m:r>
                      <a:rPr lang="ja-JP" altLang="en-US" i="1">
                        <a:latin typeface="Cambria Math" panose="02040503050406030204" pitchFamily="18" charset="0"/>
                        <a:ea typeface="HGMaruGothicMPRO" panose="020F0600000000000000" pitchFamily="34" charset="-128"/>
                      </a:rPr>
                      <m:t>（</m:t>
                    </m:r>
                    <m:r>
                      <a:rPr lang="ja-JP" altLang="en-US" i="1" smtClean="0">
                        <a:latin typeface="Cambria Math" panose="02040503050406030204" pitchFamily="18" charset="0"/>
                        <a:ea typeface="HGMaruGothicMPRO" panose="020F0600000000000000" pitchFamily="34" charset="-128"/>
                      </a:rPr>
                      <m:t>万円</m:t>
                    </m:r>
                    <m:r>
                      <a:rPr lang="ja-JP" altLang="en-US" i="1">
                        <a:latin typeface="Cambria Math" panose="02040503050406030204" pitchFamily="18" charset="0"/>
                        <a:ea typeface="HGMaruGothicMPRO" panose="020F0600000000000000" pitchFamily="34" charset="-128"/>
                      </a:rPr>
                      <m:t>）</m:t>
                    </m:r>
                  </m:oMath>
                </a14:m>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 ２年後の元利合計は？</a:t>
                </a:r>
              </a:p>
            </p:txBody>
          </p:sp>
        </mc:Choice>
        <mc:Fallback xmlns="">
          <p:sp>
            <p:nvSpPr>
              <p:cNvPr id="5" name="コンテンツ プレースホルダー 4">
                <a:extLst>
                  <a:ext uri="{FF2B5EF4-FFF2-40B4-BE49-F238E27FC236}">
                    <a16:creationId xmlns:a16="http://schemas.microsoft.com/office/drawing/2014/main" id="{50AEFEF0-7BC5-FE96-1950-93CCC8DFA3F3}"/>
                  </a:ext>
                </a:extLst>
              </p:cNvPr>
              <p:cNvSpPr>
                <a:spLocks noGrp="1" noRot="1" noChangeAspect="1" noMove="1" noResize="1" noEditPoints="1" noAdjustHandles="1" noChangeArrowheads="1" noChangeShapeType="1" noTextEdit="1"/>
              </p:cNvSpPr>
              <p:nvPr>
                <p:ph idx="1"/>
              </p:nvPr>
            </p:nvSpPr>
            <p:spPr>
              <a:xfrm>
                <a:off x="1320875" y="1476375"/>
                <a:ext cx="12025336" cy="5904657"/>
              </a:xfrm>
              <a:blipFill>
                <a:blip r:embed="rId2"/>
                <a:stretch>
                  <a:fillRect l="-1471" t="-14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1460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C8D74-2B32-D49E-2D33-2267A55DE3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F41523-0D6D-694D-792B-0B31DF7082D8}"/>
              </a:ext>
            </a:extLst>
          </p:cNvPr>
          <p:cNvSpPr>
            <a:spLocks noGrp="1"/>
          </p:cNvSpPr>
          <p:nvPr>
            <p:ph type="title"/>
          </p:nvPr>
        </p:nvSpPr>
        <p:spPr>
          <a:xfrm>
            <a:off x="2184971" y="180231"/>
            <a:ext cx="9348534" cy="1160941"/>
          </a:xfrm>
        </p:spPr>
        <p:txBody>
          <a:bodyPr>
            <a:normAutofit/>
          </a:bodyPr>
          <a:lstStyle/>
          <a:p>
            <a:r>
              <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複利って知ってる？</a:t>
            </a:r>
          </a:p>
        </p:txBody>
      </p:sp>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CB3FC59A-1B79-9419-AEE8-DF02D0848300}"/>
                  </a:ext>
                </a:extLst>
              </p:cNvPr>
              <p:cNvSpPr>
                <a:spLocks noGrp="1"/>
              </p:cNvSpPr>
              <p:nvPr>
                <p:ph idx="1"/>
              </p:nvPr>
            </p:nvSpPr>
            <p:spPr>
              <a:xfrm>
                <a:off x="1176858" y="1188343"/>
                <a:ext cx="12338099" cy="1071307"/>
              </a:xfrm>
            </p:spPr>
            <p:txBody>
              <a:bodyPr>
                <a:normAutofit/>
              </a:bodyPr>
              <a:lstStyle/>
              <a:p>
                <a:pPr marL="0" indent="0">
                  <a:buNone/>
                </a:pPr>
                <a:r>
                  <a:rPr lang="en-US" altLang="ja-JP" sz="2800" dirty="0">
                    <a:latin typeface="HGMaruGothicMPRO" panose="020F0600000000000000" pitchFamily="34" charset="-128"/>
                    <a:ea typeface="HGMaruGothicMPRO" panose="020F0600000000000000" pitchFamily="34" charset="-128"/>
                  </a:rPr>
                  <a:t>【W-up</a:t>
                </a:r>
                <a:r>
                  <a:rPr lang="ja-JP" altLang="en-US" sz="2800" dirty="0">
                    <a:latin typeface="HGMaruGothicMPRO" panose="020F0600000000000000" pitchFamily="34" charset="-128"/>
                    <a:ea typeface="HGMaruGothicMPRO" panose="020F0600000000000000" pitchFamily="34" charset="-128"/>
                  </a:rPr>
                  <a:t>問題</a:t>
                </a:r>
                <a:r>
                  <a:rPr lang="en-US" altLang="ja-JP" sz="2800" dirty="0">
                    <a:latin typeface="HGMaruGothicMPRO" panose="020F0600000000000000" pitchFamily="34" charset="-128"/>
                    <a:ea typeface="HGMaruGothicMPRO" panose="020F0600000000000000" pitchFamily="34" charset="-128"/>
                  </a:rPr>
                  <a:t>】</a:t>
                </a:r>
              </a:p>
              <a:p>
                <a:pPr marL="0" indent="0">
                  <a:buNone/>
                </a:pPr>
                <a:r>
                  <a:rPr lang="ja-JP" altLang="en-US" sz="2100" dirty="0">
                    <a:latin typeface="HGMaruGothicMPRO" panose="020F0600000000000000" pitchFamily="34" charset="-128"/>
                    <a:ea typeface="HGMaruGothicMPRO" panose="020F0600000000000000" pitchFamily="34" charset="-128"/>
                  </a:rPr>
                  <a:t>　例</a:t>
                </a:r>
                <a:r>
                  <a:rPr lang="en-US" altLang="ja-JP" sz="2100" dirty="0">
                    <a:latin typeface="HGMaruGothicMPRO" panose="020F0600000000000000" pitchFamily="34" charset="-128"/>
                    <a:ea typeface="HGMaruGothicMPRO" panose="020F0600000000000000" pitchFamily="34" charset="-128"/>
                  </a:rPr>
                  <a:t>)</a:t>
                </a:r>
                <a:r>
                  <a:rPr lang="ja-JP" altLang="en-US" sz="2100" dirty="0">
                    <a:latin typeface="HGMaruGothicMPRO" panose="020F0600000000000000" pitchFamily="34" charset="-128"/>
                    <a:ea typeface="HGMaruGothicMPRO" panose="020F0600000000000000" pitchFamily="34" charset="-128"/>
                  </a:rPr>
                  <a:t>  年利 </a:t>
                </a:r>
                <a14:m>
                  <m:oMath xmlns:m="http://schemas.openxmlformats.org/officeDocument/2006/math">
                    <m:r>
                      <a:rPr lang="en-US" altLang="ja-JP" sz="2400" i="1">
                        <a:latin typeface="Cambria Math" panose="02040503050406030204" pitchFamily="18" charset="0"/>
                        <a:ea typeface="HGMaruGothicMPRO" panose="020F0600000000000000" pitchFamily="34" charset="-128"/>
                      </a:rPr>
                      <m:t>𝑟</m:t>
                    </m:r>
                    <m:r>
                      <a:rPr lang="en-US" altLang="ja-JP" sz="2400" i="1">
                        <a:latin typeface="Cambria Math" panose="02040503050406030204" pitchFamily="18" charset="0"/>
                        <a:ea typeface="HGMaruGothicMPRO" panose="020F0600000000000000" pitchFamily="34" charset="-128"/>
                      </a:rPr>
                      <m:t>=0.02 ( 2% )</m:t>
                    </m:r>
                  </m:oMath>
                </a14:m>
                <a:r>
                  <a:rPr lang="ja-JP" altLang="en-US" sz="2100" dirty="0">
                    <a:latin typeface="HGMaruGothicMPRO" panose="020F0600000000000000" pitchFamily="34" charset="-128"/>
                    <a:ea typeface="HGMaruGothicMPRO" panose="020F0600000000000000" pitchFamily="34" charset="-128"/>
                  </a:rPr>
                  <a:t>（１年ごとの複利），元本 </a:t>
                </a:r>
                <a14:m>
                  <m:oMath xmlns:m="http://schemas.openxmlformats.org/officeDocument/2006/math">
                    <m:r>
                      <a:rPr lang="en-US" altLang="ja-JP" sz="2400" i="1">
                        <a:latin typeface="Cambria Math" panose="02040503050406030204" pitchFamily="18" charset="0"/>
                        <a:ea typeface="HGMaruGothicMPRO" panose="020F0600000000000000" pitchFamily="34" charset="-128"/>
                      </a:rPr>
                      <m:t>𝐴</m:t>
                    </m:r>
                    <m:r>
                      <a:rPr lang="en-US" altLang="ja-JP" sz="2400" i="1">
                        <a:latin typeface="Cambria Math" panose="02040503050406030204" pitchFamily="18" charset="0"/>
                        <a:ea typeface="HGMaruGothicMPRO" panose="020F0600000000000000" pitchFamily="34" charset="-128"/>
                      </a:rPr>
                      <m:t>=10</m:t>
                    </m:r>
                    <m:r>
                      <a:rPr lang="ja-JP" altLang="en-US" sz="2400" i="1">
                        <a:latin typeface="Cambria Math" panose="02040503050406030204" pitchFamily="18" charset="0"/>
                        <a:ea typeface="HGMaruGothicMPRO" panose="020F0600000000000000" pitchFamily="34" charset="-128"/>
                      </a:rPr>
                      <m:t>（</m:t>
                    </m:r>
                  </m:oMath>
                </a14:m>
                <a:r>
                  <a:rPr lang="ja-JP" altLang="en-US" sz="2100" dirty="0">
                    <a:latin typeface="HGMaruGothicMPRO" panose="020F0600000000000000" pitchFamily="34" charset="-128"/>
                    <a:ea typeface="HGMaruGothicMPRO" panose="020F0600000000000000" pitchFamily="34" charset="-128"/>
                  </a:rPr>
                  <a:t>万円） ２年後の元利合計は？</a:t>
                </a:r>
                <a:endParaRPr lang="en-US" altLang="ja-JP" sz="2100" dirty="0">
                  <a:latin typeface="HGMaruGothicMPRO" panose="020F0600000000000000" pitchFamily="34" charset="-128"/>
                  <a:ea typeface="HGMaruGothicMPRO" panose="020F0600000000000000" pitchFamily="34" charset="-128"/>
                </a:endParaRPr>
              </a:p>
            </p:txBody>
          </p:sp>
        </mc:Choice>
        <mc:Fallback xmlns="">
          <p:sp>
            <p:nvSpPr>
              <p:cNvPr id="5" name="コンテンツ プレースホルダー 4">
                <a:extLst>
                  <a:ext uri="{FF2B5EF4-FFF2-40B4-BE49-F238E27FC236}">
                    <a16:creationId xmlns:a16="http://schemas.microsoft.com/office/drawing/2014/main" id="{CB3FC59A-1B79-9419-AEE8-DF02D0848300}"/>
                  </a:ext>
                </a:extLst>
              </p:cNvPr>
              <p:cNvSpPr>
                <a:spLocks noGrp="1" noRot="1" noChangeAspect="1" noMove="1" noResize="1" noEditPoints="1" noAdjustHandles="1" noChangeArrowheads="1" noChangeShapeType="1" noTextEdit="1"/>
              </p:cNvSpPr>
              <p:nvPr>
                <p:ph idx="1"/>
              </p:nvPr>
            </p:nvSpPr>
            <p:spPr>
              <a:xfrm>
                <a:off x="1176858" y="1188343"/>
                <a:ext cx="12338099" cy="1071307"/>
              </a:xfrm>
              <a:blipFill>
                <a:blip r:embed="rId2"/>
                <a:stretch>
                  <a:fillRect l="-889" t="-5682"/>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37C97F81-A153-A061-342F-FE0A71EC25B7}"/>
              </a:ext>
            </a:extLst>
          </p:cNvPr>
          <p:cNvSpPr txBox="1"/>
          <p:nvPr/>
        </p:nvSpPr>
        <p:spPr>
          <a:xfrm>
            <a:off x="1392883" y="2286359"/>
            <a:ext cx="2161576" cy="523220"/>
          </a:xfrm>
          <a:prstGeom prst="rect">
            <a:avLst/>
          </a:prstGeom>
          <a:noFill/>
        </p:spPr>
        <p:txBody>
          <a:bodyPr wrap="square">
            <a:spAutoFit/>
          </a:bodyPr>
          <a:lstStyle/>
          <a:p>
            <a:pPr marL="0" indent="0">
              <a:buNone/>
            </a:pPr>
            <a:r>
              <a:rPr lang="ja-JP" altLang="en-US" sz="2800" dirty="0">
                <a:latin typeface="HGMaruGothicMPRO" panose="020F0600000000000000" pitchFamily="34" charset="-128"/>
                <a:ea typeface="HGMaruGothicMPRO" panose="020F0600000000000000" pitchFamily="34" charset="-128"/>
              </a:rPr>
              <a:t>１年後：</a:t>
            </a:r>
            <a:endParaRPr lang="en-US" altLang="ja-JP" sz="2800" u="sng" dirty="0">
              <a:solidFill>
                <a:srgbClr val="0070C0"/>
              </a:solidFill>
              <a:latin typeface="HGMaruGothicMPRO" panose="020F0600000000000000" pitchFamily="34" charset="-128"/>
              <a:ea typeface="HGMaruGothicMPRO" panose="020F0600000000000000" pitchFamily="34" charset="-128"/>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BF6395F-0BC8-201C-6CA9-2C4659046978}"/>
                  </a:ext>
                </a:extLst>
              </p:cNvPr>
              <p:cNvSpPr txBox="1"/>
              <p:nvPr/>
            </p:nvSpPr>
            <p:spPr>
              <a:xfrm>
                <a:off x="2905052" y="2233516"/>
                <a:ext cx="10247476" cy="1754326"/>
              </a:xfrm>
              <a:prstGeom prst="rect">
                <a:avLst/>
              </a:prstGeom>
              <a:noFill/>
            </p:spPr>
            <p:txBody>
              <a:bodyPr wrap="square">
                <a:spAutoFit/>
              </a:bodyPr>
              <a:lstStyle/>
              <a:p>
                <a:r>
                  <a:rPr lang="en-US" altLang="ja-JP" sz="3600" dirty="0">
                    <a:latin typeface="Cambria Math" panose="02040503050406030204" pitchFamily="18" charset="0"/>
                    <a:ea typeface="Cambria Math" panose="02040503050406030204" pitchFamily="18" charset="0"/>
                  </a:rPr>
                  <a:t>100,000</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a:t>
                </a:r>
                <a14:m>
                  <m:oMath xmlns:m="http://schemas.openxmlformats.org/officeDocument/2006/math">
                    <m:r>
                      <a:rPr lang="ja-JP" altLang="en-US" sz="3600" i="1" dirty="0">
                        <a:latin typeface="Cambria Math" panose="02040503050406030204" pitchFamily="18" charset="0"/>
                        <a:ea typeface="HGMaruGothicMPRO" panose="020F0600000000000000" pitchFamily="34" charset="-128"/>
                      </a:rPr>
                      <m:t> </m:t>
                    </m:r>
                    <m:r>
                      <a:rPr lang="ja-JP" altLang="en-US" sz="3600" i="1" dirty="0" smtClean="0">
                        <a:latin typeface="Cambria Math" panose="02040503050406030204" pitchFamily="18" charset="0"/>
                        <a:ea typeface="HGMaruGothicMPRO" panose="020F0600000000000000" pitchFamily="34" charset="-128"/>
                      </a:rPr>
                      <m:t> </m:t>
                    </m:r>
                    <m:r>
                      <a:rPr lang="ja-JP" altLang="en-US" sz="3600" i="1" dirty="0">
                        <a:latin typeface="Cambria Math" panose="02040503050406030204" pitchFamily="18" charset="0"/>
                        <a:ea typeface="HGMaruGothicMPRO" panose="020F0600000000000000" pitchFamily="34" charset="-128"/>
                      </a:rPr>
                      <m:t> </m:t>
                    </m:r>
                    <m:r>
                      <a:rPr lang="ja-JP" altLang="en-US" sz="3600" i="1" dirty="0" smtClean="0">
                        <a:latin typeface="Cambria Math" panose="02040503050406030204" pitchFamily="18" charset="0"/>
                        <a:ea typeface="HGMaruGothicMPRO" panose="020F0600000000000000" pitchFamily="34" charset="-128"/>
                      </a:rPr>
                      <m:t> </m:t>
                    </m:r>
                    <m:r>
                      <a:rPr lang="ja-JP" altLang="en-US" sz="3600" i="1" dirty="0">
                        <a:latin typeface="Cambria Math" panose="02040503050406030204" pitchFamily="18" charset="0"/>
                        <a:ea typeface="HGMaruGothicMPRO" panose="020F0600000000000000" pitchFamily="34" charset="-128"/>
                      </a:rPr>
                      <m:t> </m:t>
                    </m:r>
                    <m:r>
                      <a:rPr lang="en-US" altLang="ja-JP" sz="3600" i="1">
                        <a:latin typeface="Cambria Math" panose="02040503050406030204" pitchFamily="18" charset="0"/>
                        <a:ea typeface="HGMaruGothicMPRO" panose="020F0600000000000000" pitchFamily="34" charset="-128"/>
                      </a:rPr>
                      <m:t>0.02 </m:t>
                    </m:r>
                    <m:r>
                      <a:rPr lang="ja-JP" altLang="en-US" sz="3600" i="1">
                        <a:latin typeface="Cambria Math" panose="02040503050406030204" pitchFamily="18" charset="0"/>
                        <a:ea typeface="HGMaruGothicMPRO" panose="020F0600000000000000" pitchFamily="34" charset="-128"/>
                      </a:rPr>
                      <m:t>＝</m:t>
                    </m:r>
                    <m:r>
                      <a:rPr lang="ja-JP" altLang="en-US" sz="3600" i="1">
                        <a:latin typeface="Cambria Math" panose="02040503050406030204" pitchFamily="18" charset="0"/>
                        <a:ea typeface="HGMaruGothicMPRO" panose="020F0600000000000000" pitchFamily="34" charset="-128"/>
                      </a:rPr>
                      <m:t>      2,000</m:t>
                    </m:r>
                    <m:r>
                      <a:rPr lang="ja-JP" altLang="en-US" sz="2200" i="1">
                        <a:latin typeface="Cambria Math" panose="02040503050406030204" pitchFamily="18" charset="0"/>
                        <a:ea typeface="HGMaruGothicMPRO" panose="020F0600000000000000" pitchFamily="34" charset="-128"/>
                      </a:rPr>
                      <m:t>（</m:t>
                    </m:r>
                    <m:r>
                      <a:rPr lang="ja-JP" altLang="en-US" sz="2200" i="1" smtClean="0">
                        <a:latin typeface="Cambria Math" panose="02040503050406030204" pitchFamily="18" charset="0"/>
                        <a:ea typeface="HGMaruGothicMPRO" panose="020F0600000000000000" pitchFamily="34" charset="-128"/>
                      </a:rPr>
                      <m:t>利息</m:t>
                    </m:r>
                  </m:oMath>
                </a14:m>
                <a:r>
                  <a:rPr lang="ja-JP" altLang="en-US" sz="2200" dirty="0">
                    <a:latin typeface="HGMaruGothicMPRO" panose="020F0600000000000000" pitchFamily="34" charset="-128"/>
                    <a:ea typeface="HGMaruGothicMPRO" panose="020F0600000000000000" pitchFamily="34" charset="-128"/>
                  </a:rPr>
                  <a:t>）</a:t>
                </a:r>
                <a:endParaRPr lang="en-US" altLang="ja-JP" sz="2200" dirty="0">
                  <a:latin typeface="HGMaruGothicMPRO" panose="020F0600000000000000" pitchFamily="34" charset="-128"/>
                  <a:ea typeface="HGMaruGothicMPRO" panose="020F0600000000000000" pitchFamily="34" charset="-128"/>
                </a:endParaRPr>
              </a:p>
              <a:p>
                <a:r>
                  <a:rPr lang="en-US" altLang="ja-JP" sz="3600" dirty="0">
                    <a:latin typeface="Cambria Math" panose="02040503050406030204" pitchFamily="18" charset="0"/>
                    <a:ea typeface="Cambria Math" panose="02040503050406030204" pitchFamily="18" charset="0"/>
                  </a:rPr>
                  <a:t>100,000</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a:t>
                </a:r>
                <a14:m>
                  <m:oMath xmlns:m="http://schemas.openxmlformats.org/officeDocument/2006/math">
                    <m:r>
                      <a:rPr lang="ja-JP" altLang="en-US" sz="3600" i="1">
                        <a:latin typeface="Cambria Math" panose="02040503050406030204" pitchFamily="18" charset="0"/>
                        <a:ea typeface="Cambria Math" panose="02040503050406030204" pitchFamily="18" charset="0"/>
                      </a:rPr>
                      <m:t> </m:t>
                    </m:r>
                    <m:r>
                      <a:rPr lang="ja-JP" altLang="en-US" sz="3600" i="1" smtClean="0">
                        <a:latin typeface="Cambria Math" panose="02040503050406030204" pitchFamily="18" charset="0"/>
                        <a:ea typeface="Cambria Math" panose="02040503050406030204" pitchFamily="18" charset="0"/>
                      </a:rPr>
                      <m:t> </m:t>
                    </m:r>
                    <m:r>
                      <a:rPr lang="en-US" altLang="ja-JP" sz="3600" i="1" dirty="0">
                        <a:latin typeface="Cambria Math" panose="02040503050406030204" pitchFamily="18" charset="0"/>
                        <a:ea typeface="Cambria Math" panose="02040503050406030204" pitchFamily="18" charset="0"/>
                      </a:rPr>
                      <m:t>2,000</m:t>
                    </m:r>
                    <m:r>
                      <a:rPr lang="en-US" altLang="ja-JP" sz="3600" i="1">
                        <a:latin typeface="Cambria Math" panose="02040503050406030204" pitchFamily="18" charset="0"/>
                        <a:ea typeface="Cambria Math" panose="02040503050406030204" pitchFamily="18" charset="0"/>
                      </a:rPr>
                      <m:t> </m:t>
                    </m:r>
                    <m:r>
                      <a:rPr lang="ja-JP" altLang="en-US" sz="3600" i="1">
                        <a:latin typeface="Cambria Math" panose="02040503050406030204" pitchFamily="18" charset="0"/>
                        <a:ea typeface="HGMaruGothicMPRO" panose="020F0600000000000000" pitchFamily="34" charset="-128"/>
                      </a:rPr>
                      <m:t>＝</m:t>
                    </m:r>
                    <m:r>
                      <a:rPr lang="ja-JP" altLang="en-US" sz="3600" i="1">
                        <a:latin typeface="Cambria Math" panose="02040503050406030204" pitchFamily="18" charset="0"/>
                        <a:ea typeface="HGMaruGothicMPRO" panose="020F0600000000000000" pitchFamily="34" charset="-128"/>
                      </a:rPr>
                      <m:t> 102,000</m:t>
                    </m:r>
                    <m:r>
                      <a:rPr lang="ja-JP" altLang="en-US" sz="2200" i="1">
                        <a:latin typeface="Cambria Math" panose="02040503050406030204" pitchFamily="18" charset="0"/>
                        <a:ea typeface="HGMaruGothicMPRO" panose="020F0600000000000000" pitchFamily="34" charset="-128"/>
                      </a:rPr>
                      <m:t>（</m:t>
                    </m:r>
                  </m:oMath>
                </a14:m>
                <a:r>
                  <a:rPr lang="ja-JP" altLang="en-US" sz="2200" dirty="0">
                    <a:latin typeface="HGMaruGothicMPRO" panose="020F0600000000000000" pitchFamily="34" charset="-128"/>
                    <a:ea typeface="HGMaruGothicMPRO" panose="020F0600000000000000" pitchFamily="34" charset="-128"/>
                  </a:rPr>
                  <a:t>元利合計）</a:t>
                </a:r>
                <a:endParaRPr lang="en-US" altLang="ja-JP" sz="2200" dirty="0">
                  <a:latin typeface="Cambria Math" panose="02040503050406030204" pitchFamily="18" charset="0"/>
                  <a:ea typeface="Cambria Math" panose="02040503050406030204" pitchFamily="18" charset="0"/>
                </a:endParaRPr>
              </a:p>
              <a:p>
                <a:r>
                  <a:rPr lang="en-US" altLang="ja-JP" sz="3200" dirty="0">
                    <a:latin typeface="Cambria Math" panose="02040503050406030204" pitchFamily="18" charset="0"/>
                    <a:ea typeface="Cambria Math" panose="02040503050406030204" pitchFamily="18" charset="0"/>
                  </a:rPr>
                  <a:t> </a:t>
                </a:r>
                <a:r>
                  <a:rPr lang="ja-JP" altLang="en-US" sz="32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100,000</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 ( 1 + 0.02 )</a:t>
                </a:r>
                <a14:m>
                  <m:oMath xmlns:m="http://schemas.openxmlformats.org/officeDocument/2006/math">
                    <m:r>
                      <a:rPr lang="en-US" altLang="ja-JP" sz="3600" i="1">
                        <a:latin typeface="Cambria Math" panose="02040503050406030204" pitchFamily="18" charset="0"/>
                        <a:ea typeface="HGMaruGothicMPRO" panose="020F0600000000000000" pitchFamily="34" charset="-128"/>
                      </a:rPr>
                      <m:t> </m:t>
                    </m:r>
                    <m:r>
                      <a:rPr lang="ja-JP" altLang="en-US" sz="3600" i="1">
                        <a:latin typeface="Cambria Math" panose="02040503050406030204" pitchFamily="18" charset="0"/>
                        <a:ea typeface="HGMaruGothicMPRO" panose="020F0600000000000000" pitchFamily="34" charset="-128"/>
                      </a:rPr>
                      <m:t>＝</m:t>
                    </m:r>
                    <m:r>
                      <a:rPr lang="ja-JP" altLang="en-US" sz="3600" i="1">
                        <a:latin typeface="Cambria Math" panose="02040503050406030204" pitchFamily="18" charset="0"/>
                        <a:ea typeface="HGMaruGothicMPRO" panose="020F0600000000000000" pitchFamily="34" charset="-128"/>
                      </a:rPr>
                      <m:t> 102,000 </m:t>
                    </m:r>
                  </m:oMath>
                </a14:m>
                <a:r>
                  <a:rPr lang="ja-JP" altLang="en-US" sz="3600" dirty="0">
                    <a:latin typeface="HGMaruGothicMPRO" panose="020F0600000000000000" pitchFamily="34" charset="-128"/>
                    <a:ea typeface="HGMaruGothicMPRO" panose="020F0600000000000000" pitchFamily="34" charset="-128"/>
                  </a:rPr>
                  <a:t> </a:t>
                </a:r>
                <a:r>
                  <a:rPr lang="ja-JP" altLang="en-US" sz="2200" dirty="0">
                    <a:latin typeface="HGMaruGothicMPRO" panose="020F0600000000000000" pitchFamily="34" charset="-128"/>
                    <a:ea typeface="HGMaruGothicMPRO" panose="020F0600000000000000" pitchFamily="34" charset="-128"/>
                  </a:rPr>
                  <a:t>と表現できる</a:t>
                </a:r>
                <a:endParaRPr lang="en-US" altLang="ja-JP" sz="2200" u="sng" dirty="0">
                  <a:solidFill>
                    <a:srgbClr val="0070C0"/>
                  </a:solidFill>
                  <a:latin typeface="HGMaruGothicMPRO" panose="020F0600000000000000" pitchFamily="34" charset="-128"/>
                  <a:ea typeface="HGMaruGothicMPRO" panose="020F0600000000000000" pitchFamily="34" charset="-128"/>
                </a:endParaRPr>
              </a:p>
            </p:txBody>
          </p:sp>
        </mc:Choice>
        <mc:Fallback xmlns="">
          <p:sp>
            <p:nvSpPr>
              <p:cNvPr id="8" name="テキスト ボックス 7">
                <a:extLst>
                  <a:ext uri="{FF2B5EF4-FFF2-40B4-BE49-F238E27FC236}">
                    <a16:creationId xmlns:a16="http://schemas.microsoft.com/office/drawing/2014/main" id="{7BF6395F-0BC8-201C-6CA9-2C4659046978}"/>
                  </a:ext>
                </a:extLst>
              </p:cNvPr>
              <p:cNvSpPr txBox="1">
                <a:spLocks noRot="1" noChangeAspect="1" noMove="1" noResize="1" noEditPoints="1" noAdjustHandles="1" noChangeArrowheads="1" noChangeShapeType="1" noTextEdit="1"/>
              </p:cNvSpPr>
              <p:nvPr/>
            </p:nvSpPr>
            <p:spPr>
              <a:xfrm>
                <a:off x="2905052" y="2233516"/>
                <a:ext cx="10247476" cy="1754326"/>
              </a:xfrm>
              <a:prstGeom prst="rect">
                <a:avLst/>
              </a:prstGeom>
              <a:blipFill>
                <a:blip r:embed="rId3"/>
                <a:stretch>
                  <a:fillRect l="-1844" t="-5208" b="-12500"/>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B351DCB2-5530-C775-911F-B8F5495F6CA7}"/>
              </a:ext>
            </a:extLst>
          </p:cNvPr>
          <p:cNvSpPr txBox="1"/>
          <p:nvPr/>
        </p:nvSpPr>
        <p:spPr>
          <a:xfrm>
            <a:off x="1392883" y="4184702"/>
            <a:ext cx="2161576" cy="523220"/>
          </a:xfrm>
          <a:prstGeom prst="rect">
            <a:avLst/>
          </a:prstGeom>
          <a:noFill/>
        </p:spPr>
        <p:txBody>
          <a:bodyPr wrap="square">
            <a:spAutoFit/>
          </a:bodyPr>
          <a:lstStyle/>
          <a:p>
            <a:pPr marL="0" indent="0">
              <a:buNone/>
            </a:pPr>
            <a:r>
              <a:rPr lang="ja-JP" altLang="en-US" sz="2800" dirty="0">
                <a:latin typeface="HGMaruGothicMPRO" panose="020F0600000000000000" pitchFamily="34" charset="-128"/>
                <a:ea typeface="HGMaruGothicMPRO" panose="020F0600000000000000" pitchFamily="34" charset="-128"/>
              </a:rPr>
              <a:t>２年後：</a:t>
            </a:r>
            <a:endParaRPr lang="en-US" altLang="ja-JP" sz="2800" u="sng" dirty="0">
              <a:solidFill>
                <a:srgbClr val="0070C0"/>
              </a:solidFill>
              <a:latin typeface="HGMaruGothicMPRO" panose="020F0600000000000000" pitchFamily="34" charset="-128"/>
              <a:ea typeface="HGMaruGothicMPRO" panose="020F0600000000000000" pitchFamily="34" charset="-128"/>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B599872-805E-4A12-4F37-9B4750905829}"/>
                  </a:ext>
                </a:extLst>
              </p:cNvPr>
              <p:cNvSpPr txBox="1"/>
              <p:nvPr/>
            </p:nvSpPr>
            <p:spPr>
              <a:xfrm>
                <a:off x="2905051" y="4131859"/>
                <a:ext cx="10247473" cy="2308324"/>
              </a:xfrm>
              <a:prstGeom prst="rect">
                <a:avLst/>
              </a:prstGeom>
              <a:noFill/>
            </p:spPr>
            <p:txBody>
              <a:bodyPr wrap="square">
                <a:spAutoFit/>
              </a:bodyPr>
              <a:lstStyle/>
              <a:p>
                <a:r>
                  <a:rPr lang="en-US" altLang="ja-JP" sz="3600" dirty="0">
                    <a:latin typeface="Cambria Math" panose="02040503050406030204" pitchFamily="18" charset="0"/>
                    <a:ea typeface="Cambria Math" panose="02040503050406030204" pitchFamily="18" charset="0"/>
                  </a:rPr>
                  <a:t>102,000</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a:t>
                </a:r>
                <a14:m>
                  <m:oMath xmlns:m="http://schemas.openxmlformats.org/officeDocument/2006/math">
                    <m:r>
                      <a:rPr lang="ja-JP" altLang="en-US" sz="3600" i="1" dirty="0">
                        <a:latin typeface="Cambria Math" panose="02040503050406030204" pitchFamily="18" charset="0"/>
                        <a:ea typeface="HGMaruGothicMPRO" panose="020F0600000000000000" pitchFamily="34" charset="-128"/>
                      </a:rPr>
                      <m:t> </m:t>
                    </m:r>
                    <m:r>
                      <a:rPr lang="ja-JP" altLang="en-US" sz="3600" i="1" dirty="0" smtClean="0">
                        <a:latin typeface="Cambria Math" panose="02040503050406030204" pitchFamily="18" charset="0"/>
                        <a:ea typeface="HGMaruGothicMPRO" panose="020F0600000000000000" pitchFamily="34" charset="-128"/>
                      </a:rPr>
                      <m:t> </m:t>
                    </m:r>
                    <m:r>
                      <a:rPr lang="ja-JP" altLang="en-US" sz="3600" i="1" dirty="0">
                        <a:latin typeface="Cambria Math" panose="02040503050406030204" pitchFamily="18" charset="0"/>
                        <a:ea typeface="HGMaruGothicMPRO" panose="020F0600000000000000" pitchFamily="34" charset="-128"/>
                      </a:rPr>
                      <m:t> </m:t>
                    </m:r>
                    <m:r>
                      <a:rPr lang="ja-JP" altLang="en-US" sz="3600" i="1" dirty="0" smtClean="0">
                        <a:latin typeface="Cambria Math" panose="02040503050406030204" pitchFamily="18" charset="0"/>
                        <a:ea typeface="HGMaruGothicMPRO" panose="020F0600000000000000" pitchFamily="34" charset="-128"/>
                      </a:rPr>
                      <m:t> </m:t>
                    </m:r>
                    <m:r>
                      <a:rPr lang="ja-JP" altLang="en-US" sz="3600" i="1" dirty="0">
                        <a:latin typeface="Cambria Math" panose="02040503050406030204" pitchFamily="18" charset="0"/>
                        <a:ea typeface="HGMaruGothicMPRO" panose="020F0600000000000000" pitchFamily="34" charset="-128"/>
                      </a:rPr>
                      <m:t> </m:t>
                    </m:r>
                    <m:r>
                      <a:rPr lang="en-US" altLang="ja-JP" sz="3600" i="1">
                        <a:latin typeface="Cambria Math" panose="02040503050406030204" pitchFamily="18" charset="0"/>
                        <a:ea typeface="HGMaruGothicMPRO" panose="020F0600000000000000" pitchFamily="34" charset="-128"/>
                      </a:rPr>
                      <m:t>0.02 </m:t>
                    </m:r>
                    <m:r>
                      <a:rPr lang="ja-JP" altLang="en-US" sz="3600" i="1">
                        <a:latin typeface="Cambria Math" panose="02040503050406030204" pitchFamily="18" charset="0"/>
                        <a:ea typeface="HGMaruGothicMPRO" panose="020F0600000000000000" pitchFamily="34" charset="-128"/>
                      </a:rPr>
                      <m:t>＝</m:t>
                    </m:r>
                    <m:r>
                      <a:rPr lang="ja-JP" altLang="en-US" sz="3600" i="1">
                        <a:latin typeface="Cambria Math" panose="02040503050406030204" pitchFamily="18" charset="0"/>
                        <a:ea typeface="HGMaruGothicMPRO" panose="020F0600000000000000" pitchFamily="34" charset="-128"/>
                      </a:rPr>
                      <m:t>      2,040</m:t>
                    </m:r>
                    <m:r>
                      <a:rPr lang="ja-JP" altLang="en-US" sz="2200" i="1">
                        <a:latin typeface="Cambria Math" panose="02040503050406030204" pitchFamily="18" charset="0"/>
                        <a:ea typeface="HGMaruGothicMPRO" panose="020F0600000000000000" pitchFamily="34" charset="-128"/>
                      </a:rPr>
                      <m:t>（利息</m:t>
                    </m:r>
                  </m:oMath>
                </a14:m>
                <a:r>
                  <a:rPr lang="ja-JP" altLang="en-US" sz="2200" dirty="0">
                    <a:latin typeface="HGMaruGothicMPRO" panose="020F0600000000000000" pitchFamily="34" charset="-128"/>
                    <a:ea typeface="HGMaruGothicMPRO" panose="020F0600000000000000" pitchFamily="34" charset="-128"/>
                  </a:rPr>
                  <a:t>）</a:t>
                </a:r>
                <a:endParaRPr lang="en-US" altLang="ja-JP" sz="2200" dirty="0">
                  <a:latin typeface="HGMaruGothicMPRO" panose="020F0600000000000000" pitchFamily="34" charset="-128"/>
                  <a:ea typeface="HGMaruGothicMPRO" panose="020F0600000000000000" pitchFamily="34" charset="-128"/>
                </a:endParaRPr>
              </a:p>
              <a:p>
                <a:r>
                  <a:rPr lang="en-US" altLang="ja-JP" sz="3600" dirty="0">
                    <a:latin typeface="Cambria Math" panose="02040503050406030204" pitchFamily="18" charset="0"/>
                    <a:ea typeface="Cambria Math" panose="02040503050406030204" pitchFamily="18" charset="0"/>
                  </a:rPr>
                  <a:t>102,000</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a:t>
                </a:r>
                <a14:m>
                  <m:oMath xmlns:m="http://schemas.openxmlformats.org/officeDocument/2006/math">
                    <m:r>
                      <a:rPr lang="ja-JP" altLang="en-US" sz="3600" i="1">
                        <a:latin typeface="Cambria Math" panose="02040503050406030204" pitchFamily="18" charset="0"/>
                        <a:ea typeface="Cambria Math" panose="02040503050406030204" pitchFamily="18" charset="0"/>
                      </a:rPr>
                      <m:t> </m:t>
                    </m:r>
                    <m:r>
                      <a:rPr lang="ja-JP" altLang="en-US" sz="3600" i="1" smtClean="0">
                        <a:latin typeface="Cambria Math" panose="02040503050406030204" pitchFamily="18" charset="0"/>
                        <a:ea typeface="Cambria Math" panose="02040503050406030204" pitchFamily="18" charset="0"/>
                      </a:rPr>
                      <m:t> </m:t>
                    </m:r>
                    <m:r>
                      <a:rPr lang="en-US" altLang="ja-JP" sz="3600" i="1" dirty="0">
                        <a:latin typeface="Cambria Math" panose="02040503050406030204" pitchFamily="18" charset="0"/>
                        <a:ea typeface="Cambria Math" panose="02040503050406030204" pitchFamily="18" charset="0"/>
                      </a:rPr>
                      <m:t>2,0</m:t>
                    </m:r>
                    <m:r>
                      <a:rPr lang="en-US" altLang="ja-JP" sz="3600" b="0" i="1" dirty="0" smtClean="0">
                        <a:latin typeface="Cambria Math" panose="02040503050406030204" pitchFamily="18" charset="0"/>
                        <a:ea typeface="Cambria Math" panose="02040503050406030204" pitchFamily="18" charset="0"/>
                      </a:rPr>
                      <m:t>4</m:t>
                    </m:r>
                    <m:r>
                      <a:rPr lang="en-US" altLang="ja-JP" sz="3600" i="1" dirty="0">
                        <a:latin typeface="Cambria Math" panose="02040503050406030204" pitchFamily="18" charset="0"/>
                        <a:ea typeface="Cambria Math" panose="02040503050406030204" pitchFamily="18" charset="0"/>
                      </a:rPr>
                      <m:t>0</m:t>
                    </m:r>
                    <m:r>
                      <a:rPr lang="en-US" altLang="ja-JP" sz="3600" i="1">
                        <a:latin typeface="Cambria Math" panose="02040503050406030204" pitchFamily="18" charset="0"/>
                        <a:ea typeface="Cambria Math" panose="02040503050406030204" pitchFamily="18" charset="0"/>
                      </a:rPr>
                      <m:t> </m:t>
                    </m:r>
                    <m:r>
                      <a:rPr lang="ja-JP" altLang="en-US" sz="3600" i="1">
                        <a:latin typeface="Cambria Math" panose="02040503050406030204" pitchFamily="18" charset="0"/>
                        <a:ea typeface="HGMaruGothicMPRO" panose="020F0600000000000000" pitchFamily="34" charset="-128"/>
                      </a:rPr>
                      <m:t>＝</m:t>
                    </m:r>
                    <m:r>
                      <a:rPr lang="ja-JP" altLang="en-US" sz="3600" i="1">
                        <a:latin typeface="Cambria Math" panose="02040503050406030204" pitchFamily="18" charset="0"/>
                        <a:ea typeface="HGMaruGothicMPRO" panose="020F0600000000000000" pitchFamily="34" charset="-128"/>
                      </a:rPr>
                      <m:t> 104,040</m:t>
                    </m:r>
                    <m:r>
                      <a:rPr lang="ja-JP" altLang="en-US" sz="2200" i="1">
                        <a:latin typeface="Cambria Math" panose="02040503050406030204" pitchFamily="18" charset="0"/>
                        <a:ea typeface="HGMaruGothicMPRO" panose="020F0600000000000000" pitchFamily="34" charset="-128"/>
                      </a:rPr>
                      <m:t>（</m:t>
                    </m:r>
                  </m:oMath>
                </a14:m>
                <a:r>
                  <a:rPr lang="ja-JP" altLang="en-US" sz="2200" dirty="0">
                    <a:latin typeface="HGMaruGothicMPRO" panose="020F0600000000000000" pitchFamily="34" charset="-128"/>
                    <a:ea typeface="HGMaruGothicMPRO" panose="020F0600000000000000" pitchFamily="34" charset="-128"/>
                  </a:rPr>
                  <a:t>元利合計）</a:t>
                </a:r>
                <a:endParaRPr lang="en-US" altLang="ja-JP" sz="2200" dirty="0">
                  <a:latin typeface="Cambria Math" panose="02040503050406030204" pitchFamily="18" charset="0"/>
                  <a:ea typeface="Cambria Math" panose="02040503050406030204" pitchFamily="18" charset="0"/>
                </a:endParaRPr>
              </a:p>
              <a:p>
                <a:pPr marL="0" indent="0">
                  <a:buNone/>
                </a:pPr>
                <a:r>
                  <a:rPr lang="en-US" altLang="ja-JP" sz="3200" dirty="0">
                    <a:latin typeface="Cambria Math" panose="02040503050406030204" pitchFamily="18" charset="0"/>
                    <a:ea typeface="Cambria Math" panose="02040503050406030204" pitchFamily="18" charset="0"/>
                  </a:rPr>
                  <a:t> </a:t>
                </a:r>
                <a:r>
                  <a:rPr lang="ja-JP" altLang="en-US" sz="32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102,000</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 ( 1 + 0.02 )</a:t>
                </a:r>
                <a14:m>
                  <m:oMath xmlns:m="http://schemas.openxmlformats.org/officeDocument/2006/math">
                    <m:r>
                      <a:rPr lang="en-US" altLang="ja-JP" sz="3600" i="1">
                        <a:latin typeface="Cambria Math" panose="02040503050406030204" pitchFamily="18" charset="0"/>
                        <a:ea typeface="HGMaruGothicMPRO" panose="020F0600000000000000" pitchFamily="34" charset="-128"/>
                      </a:rPr>
                      <m:t> </m:t>
                    </m:r>
                    <m:r>
                      <a:rPr lang="en-US" altLang="ja-JP" sz="3600" b="0" i="1" smtClean="0">
                        <a:latin typeface="Cambria Math" panose="02040503050406030204" pitchFamily="18" charset="0"/>
                        <a:ea typeface="HGMaruGothicMPRO" panose="020F0600000000000000" pitchFamily="34" charset="-128"/>
                      </a:rPr>
                      <m:t> </m:t>
                    </m:r>
                    <m:r>
                      <a:rPr lang="ja-JP" altLang="en-US" sz="3600" i="1">
                        <a:latin typeface="Cambria Math" panose="02040503050406030204" pitchFamily="18" charset="0"/>
                        <a:ea typeface="HGMaruGothicMPRO" panose="020F0600000000000000" pitchFamily="34" charset="-128"/>
                      </a:rPr>
                      <m:t>＝</m:t>
                    </m:r>
                    <m:r>
                      <a:rPr lang="ja-JP" altLang="en-US" sz="3600" i="1">
                        <a:latin typeface="Cambria Math" panose="02040503050406030204" pitchFamily="18" charset="0"/>
                        <a:ea typeface="HGMaruGothicMPRO" panose="020F0600000000000000" pitchFamily="34" charset="-128"/>
                      </a:rPr>
                      <m:t> 104,040</m:t>
                    </m:r>
                  </m:oMath>
                </a14:m>
                <a:endParaRPr lang="en-US" altLang="ja-JP" sz="3200" dirty="0">
                  <a:latin typeface="Cambria Math" panose="02040503050406030204" pitchFamily="18" charset="0"/>
                  <a:ea typeface="HGMaruGothicMPRO" panose="020F0600000000000000" pitchFamily="34" charset="-128"/>
                </a:endParaRPr>
              </a:p>
              <a:p>
                <a:r>
                  <a:rPr lang="en-US" altLang="ja-JP" sz="3200" dirty="0">
                    <a:latin typeface="Cambria Math" panose="02040503050406030204" pitchFamily="18" charset="0"/>
                    <a:ea typeface="Cambria Math" panose="02040503050406030204" pitchFamily="18" charset="0"/>
                  </a:rPr>
                  <a:t> </a:t>
                </a:r>
                <a:r>
                  <a:rPr lang="ja-JP" altLang="en-US" sz="32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100,000</a:t>
                </a:r>
                <a:r>
                  <a:rPr lang="ja-JP" altLang="en-US" sz="3600" dirty="0">
                    <a:latin typeface="Cambria Math" panose="02040503050406030204" pitchFamily="18" charset="0"/>
                    <a:ea typeface="Cambria Math" panose="02040503050406030204" pitchFamily="18" charset="0"/>
                  </a:rPr>
                  <a:t>  </a:t>
                </a:r>
                <a:r>
                  <a:rPr lang="en-US" altLang="ja-JP" sz="360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ja-JP" sz="3600" i="1" smtClean="0">
                            <a:latin typeface="Cambria Math" panose="02040503050406030204" pitchFamily="18" charset="0"/>
                            <a:ea typeface="Cambria Math" panose="02040503050406030204" pitchFamily="18" charset="0"/>
                          </a:rPr>
                        </m:ctrlPr>
                      </m:sSupPr>
                      <m:e>
                        <m:r>
                          <m:rPr>
                            <m:nor/>
                          </m:rPr>
                          <a:rPr lang="en-US" altLang="ja-JP" sz="3600" dirty="0">
                            <a:latin typeface="Cambria Math" panose="02040503050406030204" pitchFamily="18" charset="0"/>
                            <a:ea typeface="Cambria Math" panose="02040503050406030204" pitchFamily="18" charset="0"/>
                          </a:rPr>
                          <m:t>( 1 + 0.02 )</m:t>
                        </m:r>
                      </m:e>
                      <m:sup>
                        <m:r>
                          <a:rPr lang="en-US" altLang="ja-JP" sz="3600" b="0" i="1" smtClean="0">
                            <a:latin typeface="Cambria Math" panose="02040503050406030204" pitchFamily="18" charset="0"/>
                            <a:ea typeface="Cambria Math" panose="02040503050406030204" pitchFamily="18" charset="0"/>
                          </a:rPr>
                          <m:t>2</m:t>
                        </m:r>
                      </m:sup>
                    </m:sSup>
                    <m:r>
                      <a:rPr lang="ja-JP" altLang="en-US" sz="3600" i="1" smtClean="0">
                        <a:latin typeface="Cambria Math" panose="02040503050406030204" pitchFamily="18" charset="0"/>
                        <a:ea typeface="HGMaruGothicMPRO" panose="020F0600000000000000" pitchFamily="34" charset="-128"/>
                      </a:rPr>
                      <m:t>＝</m:t>
                    </m:r>
                    <m:r>
                      <a:rPr lang="ja-JP" altLang="en-US" sz="3600" i="1" smtClean="0">
                        <a:latin typeface="Cambria Math" panose="02040503050406030204" pitchFamily="18" charset="0"/>
                        <a:ea typeface="HGMaruGothicMPRO" panose="020F0600000000000000" pitchFamily="34" charset="-128"/>
                      </a:rPr>
                      <m:t> 104,040</m:t>
                    </m:r>
                  </m:oMath>
                </a14:m>
                <a:r>
                  <a:rPr lang="ja-JP" altLang="en-US" sz="2400" dirty="0">
                    <a:solidFill>
                      <a:srgbClr val="0070C0"/>
                    </a:solidFill>
                    <a:latin typeface="HGMaruGothicMPRO" panose="020F0600000000000000" pitchFamily="34" charset="-128"/>
                    <a:ea typeface="HGMaruGothicMPRO" panose="020F0600000000000000" pitchFamily="34" charset="-128"/>
                  </a:rPr>
                  <a:t>　</a:t>
                </a:r>
                <a:r>
                  <a:rPr lang="ja-JP" altLang="en-US" sz="2200" dirty="0">
                    <a:latin typeface="HGMaruGothicMPRO" panose="020F0600000000000000" pitchFamily="34" charset="-128"/>
                    <a:ea typeface="HGMaruGothicMPRO" panose="020F0600000000000000" pitchFamily="34" charset="-128"/>
                  </a:rPr>
                  <a:t>と表現できる</a:t>
                </a:r>
                <a:endParaRPr lang="en-US" altLang="ja-JP" sz="2200" u="sng" dirty="0">
                  <a:solidFill>
                    <a:srgbClr val="0070C0"/>
                  </a:solidFill>
                  <a:latin typeface="HGMaruGothicMPRO" panose="020F0600000000000000" pitchFamily="34" charset="-128"/>
                  <a:ea typeface="HGMaruGothicMPRO" panose="020F0600000000000000" pitchFamily="34" charset="-128"/>
                </a:endParaRPr>
              </a:p>
            </p:txBody>
          </p:sp>
        </mc:Choice>
        <mc:Fallback xmlns="">
          <p:sp>
            <p:nvSpPr>
              <p:cNvPr id="10" name="テキスト ボックス 9">
                <a:extLst>
                  <a:ext uri="{FF2B5EF4-FFF2-40B4-BE49-F238E27FC236}">
                    <a16:creationId xmlns:a16="http://schemas.microsoft.com/office/drawing/2014/main" id="{AB599872-805E-4A12-4F37-9B4750905829}"/>
                  </a:ext>
                </a:extLst>
              </p:cNvPr>
              <p:cNvSpPr txBox="1">
                <a:spLocks noRot="1" noChangeAspect="1" noMove="1" noResize="1" noEditPoints="1" noAdjustHandles="1" noChangeArrowheads="1" noChangeShapeType="1" noTextEdit="1"/>
              </p:cNvSpPr>
              <p:nvPr/>
            </p:nvSpPr>
            <p:spPr>
              <a:xfrm>
                <a:off x="2905051" y="4131859"/>
                <a:ext cx="10247473" cy="2308324"/>
              </a:xfrm>
              <a:prstGeom prst="rect">
                <a:avLst/>
              </a:prstGeom>
              <a:blipFill>
                <a:blip r:embed="rId4"/>
                <a:stretch>
                  <a:fillRect l="-1844" t="-4233" b="-9259"/>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03FA6386-38D0-F8F6-02BD-43FEC04DED05}"/>
              </a:ext>
            </a:extLst>
          </p:cNvPr>
          <p:cNvSpPr txBox="1"/>
          <p:nvPr/>
        </p:nvSpPr>
        <p:spPr>
          <a:xfrm>
            <a:off x="5785371" y="6530188"/>
            <a:ext cx="7704856" cy="553998"/>
          </a:xfrm>
          <a:prstGeom prst="rect">
            <a:avLst/>
          </a:prstGeom>
          <a:noFill/>
        </p:spPr>
        <p:txBody>
          <a:bodyPr wrap="square">
            <a:spAutoFit/>
          </a:bodyPr>
          <a:lstStyle/>
          <a:p>
            <a:pPr marL="0" indent="0">
              <a:buNone/>
            </a:pPr>
            <a:r>
              <a:rPr lang="ja-JP" altLang="en-US" sz="3000" u="sng" dirty="0">
                <a:solidFill>
                  <a:srgbClr val="0070C0"/>
                </a:solidFill>
                <a:latin typeface="HGMaruGothicMPRO" panose="020F0600000000000000" pitchFamily="34" charset="-128"/>
                <a:ea typeface="HGMaruGothicMPRO" panose="020F0600000000000000" pitchFamily="34" charset="-128"/>
              </a:rPr>
              <a:t>複利の分だけ，利息が増えていく！</a:t>
            </a:r>
            <a:endParaRPr lang="en-US" altLang="ja-JP" sz="3000" u="sng" dirty="0">
              <a:solidFill>
                <a:srgbClr val="0070C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35908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DD66F-6595-5F00-AC52-0E6B8F2E10C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D1B923-F45A-99C1-5218-BD6348378565}"/>
              </a:ext>
            </a:extLst>
          </p:cNvPr>
          <p:cNvSpPr>
            <a:spLocks noGrp="1"/>
          </p:cNvSpPr>
          <p:nvPr>
            <p:ph type="title"/>
          </p:nvPr>
        </p:nvSpPr>
        <p:spPr>
          <a:xfrm>
            <a:off x="2184971" y="180231"/>
            <a:ext cx="9348534" cy="1160941"/>
          </a:xfrm>
        </p:spPr>
        <p:txBody>
          <a:bodyPr>
            <a:normAutofit/>
          </a:bodyPr>
          <a:lstStyle/>
          <a:p>
            <a:r>
              <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複利って知ってる？</a:t>
            </a:r>
          </a:p>
        </p:txBody>
      </p:sp>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D08524AE-38BE-D76A-FFE5-0E2763DCBE5A}"/>
                  </a:ext>
                </a:extLst>
              </p:cNvPr>
              <p:cNvSpPr>
                <a:spLocks noGrp="1"/>
              </p:cNvSpPr>
              <p:nvPr>
                <p:ph idx="1"/>
              </p:nvPr>
            </p:nvSpPr>
            <p:spPr>
              <a:xfrm>
                <a:off x="1536899" y="1548382"/>
                <a:ext cx="11449272" cy="5904657"/>
              </a:xfrm>
            </p:spPr>
            <p:txBody>
              <a:bodyPr>
                <a:normAutofit/>
              </a:bodyPr>
              <a:lstStyle/>
              <a:p>
                <a:pPr marL="0" indent="0">
                  <a:buNone/>
                </a:pPr>
                <a:r>
                  <a:rPr lang="en-US" altLang="ja-JP" dirty="0">
                    <a:latin typeface="HGMaruGothicMPRO" panose="020F0600000000000000" pitchFamily="34" charset="-128"/>
                    <a:ea typeface="HGMaruGothicMPRO" panose="020F0600000000000000" pitchFamily="34" charset="-128"/>
                  </a:rPr>
                  <a:t>【W-up</a:t>
                </a:r>
                <a:r>
                  <a:rPr lang="ja-JP" altLang="en-US" dirty="0">
                    <a:latin typeface="HGMaruGothicMPRO" panose="020F0600000000000000" pitchFamily="34" charset="-128"/>
                    <a:ea typeface="HGMaruGothicMPRO" panose="020F0600000000000000" pitchFamily="34" charset="-128"/>
                  </a:rPr>
                  <a:t>問題</a:t>
                </a:r>
                <a:r>
                  <a:rPr lang="en-US" altLang="ja-JP" dirty="0">
                    <a:latin typeface="HGMaruGothicMPRO" panose="020F0600000000000000" pitchFamily="34" charset="-128"/>
                    <a:ea typeface="HGMaruGothicMPRO" panose="020F0600000000000000" pitchFamily="34" charset="-128"/>
                  </a:rPr>
                  <a:t>】</a:t>
                </a:r>
                <a:br>
                  <a:rPr lang="en-US" altLang="ja-JP" dirty="0">
                    <a:latin typeface="HGMaruGothicMPRO" panose="020F0600000000000000" pitchFamily="34" charset="-128"/>
                    <a:ea typeface="HGMaruGothicMPRO" panose="020F0600000000000000" pitchFamily="34" charset="-128"/>
                  </a:rPr>
                </a:br>
                <a:endParaRPr lang="en-US" altLang="ja-JP" sz="9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a:t>
                </a:r>
                <a:r>
                  <a:rPr lang="ja-JP" altLang="en-US" u="sng" dirty="0">
                    <a:latin typeface="HGMaruGothicMPRO" panose="020F0600000000000000" pitchFamily="34" charset="-128"/>
                    <a:ea typeface="HGMaruGothicMPRO" panose="020F0600000000000000" pitchFamily="34" charset="-128"/>
                  </a:rPr>
                  <a:t>問１</a:t>
                </a:r>
                <a:r>
                  <a:rPr lang="ja-JP" altLang="en-US" dirty="0">
                    <a:latin typeface="HGMaruGothicMPRO" panose="020F0600000000000000" pitchFamily="34" charset="-128"/>
                    <a:ea typeface="HGMaruGothicMPRO" panose="020F0600000000000000" pitchFamily="34" charset="-128"/>
                  </a:rPr>
                  <a:t>  年利</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𝑟</m:t>
                    </m:r>
                    <m:r>
                      <a:rPr lang="en-US" altLang="ja-JP" sz="4000" i="1">
                        <a:latin typeface="Cambria Math" panose="02040503050406030204" pitchFamily="18" charset="0"/>
                        <a:ea typeface="HGMaruGothicMPRO" panose="020F0600000000000000" pitchFamily="34" charset="-128"/>
                      </a:rPr>
                      <m:t>=0.02</m:t>
                    </m:r>
                  </m:oMath>
                </a14:m>
                <a:r>
                  <a:rPr lang="ja-JP" altLang="en-US" sz="3200" dirty="0">
                    <a:latin typeface="HGMaruGothicMPRO" panose="020F0600000000000000" pitchFamily="34" charset="-128"/>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2%</a:t>
                </a:r>
                <a:r>
                  <a:rPr lang="ja-JP" altLang="en-US" sz="3200" dirty="0">
                    <a:latin typeface="HGMaruGothicMPRO" panose="020F0600000000000000" pitchFamily="34" charset="-128"/>
                    <a:ea typeface="HGMaruGothicMPRO" panose="020F0600000000000000" pitchFamily="34" charset="-128"/>
                  </a:rPr>
                  <a:t>）（１年ごとの複利）</a:t>
                </a:r>
                <a:endParaRPr lang="en-US" altLang="ja-JP" sz="32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元本</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𝐴</m:t>
                    </m:r>
                    <m:r>
                      <a:rPr lang="en-US" altLang="ja-JP" sz="4000" i="1">
                        <a:latin typeface="Cambria Math" panose="02040503050406030204" pitchFamily="18" charset="0"/>
                        <a:ea typeface="HGMaruGothicMPRO" panose="020F0600000000000000" pitchFamily="34" charset="-128"/>
                      </a:rPr>
                      <m:t>=10</m:t>
                    </m:r>
                  </m:oMath>
                </a14:m>
                <a:r>
                  <a:rPr lang="ja-JP" altLang="en-US" sz="3200" dirty="0">
                    <a:latin typeface="HGMaruGothicMPRO" panose="020F0600000000000000" pitchFamily="34" charset="-128"/>
                    <a:ea typeface="HGMaruGothicMPRO" panose="020F0600000000000000" pitchFamily="34" charset="-128"/>
                  </a:rPr>
                  <a:t>　（万円）</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 ４年後の元利合計は？</a:t>
                </a:r>
                <a:r>
                  <a:rPr lang="ja-JP" altLang="en-US" sz="2400" dirty="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a:t>
                </a:r>
                <a:r>
                  <a:rPr lang="ja-JP" altLang="en-US" sz="2400" dirty="0">
                    <a:latin typeface="HGMaruGothicMPRO" panose="020F0600000000000000" pitchFamily="34" charset="-128"/>
                    <a:ea typeface="HGMaruGothicMPRO" panose="020F0600000000000000" pitchFamily="34" charset="-128"/>
                  </a:rPr>
                  <a:t> 例の結果を利用して</a:t>
                </a:r>
                <a:r>
                  <a:rPr lang="en-US" altLang="ja-JP" sz="2400" dirty="0">
                    <a:latin typeface="HGMaruGothicMPRO" panose="020F0600000000000000" pitchFamily="34" charset="-128"/>
                    <a:ea typeface="HGMaruGothicMPRO" panose="020F0600000000000000" pitchFamily="34" charset="-128"/>
                  </a:rPr>
                  <a:t>OK</a:t>
                </a:r>
                <a:r>
                  <a:rPr lang="ja-JP" altLang="en-US" sz="2400" dirty="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a:t>
                </a:r>
              </a:p>
              <a:p>
                <a:pPr marL="0" indent="0">
                  <a:buNone/>
                </a:pPr>
                <a:endParaRPr lang="en-US" altLang="ja-JP" sz="18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a:t>
                </a:r>
                <a:r>
                  <a:rPr lang="ja-JP" altLang="en-US" u="sng" dirty="0">
                    <a:latin typeface="HGMaruGothicMPRO" panose="020F0600000000000000" pitchFamily="34" charset="-128"/>
                    <a:ea typeface="HGMaruGothicMPRO" panose="020F0600000000000000" pitchFamily="34" charset="-128"/>
                  </a:rPr>
                  <a:t>問２</a:t>
                </a:r>
                <a:r>
                  <a:rPr lang="ja-JP" altLang="en-US" dirty="0">
                    <a:latin typeface="HGMaruGothicMPRO" panose="020F0600000000000000" pitchFamily="34" charset="-128"/>
                    <a:ea typeface="HGMaruGothicMPRO" panose="020F0600000000000000" pitchFamily="34" charset="-128"/>
                  </a:rPr>
                  <a:t>  年利</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𝑟</m:t>
                    </m:r>
                    <m:r>
                      <a:rPr lang="en-US" altLang="ja-JP" sz="4000" i="1">
                        <a:latin typeface="Cambria Math" panose="02040503050406030204" pitchFamily="18" charset="0"/>
                        <a:ea typeface="HGMaruGothicMPRO" panose="020F0600000000000000" pitchFamily="34" charset="-128"/>
                      </a:rPr>
                      <m:t>=0.06</m:t>
                    </m:r>
                  </m:oMath>
                </a14:m>
                <a:r>
                  <a:rPr lang="ja-JP" altLang="en-US" sz="3200" dirty="0">
                    <a:latin typeface="HGMaruGothicMPRO" panose="020F0600000000000000" pitchFamily="34" charset="-128"/>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6%</a:t>
                </a:r>
                <a:r>
                  <a:rPr lang="ja-JP" altLang="en-US" sz="3200" dirty="0">
                    <a:latin typeface="HGMaruGothicMPRO" panose="020F0600000000000000" pitchFamily="34" charset="-128"/>
                    <a:ea typeface="HGMaruGothicMPRO" panose="020F0600000000000000" pitchFamily="34" charset="-128"/>
                  </a:rPr>
                  <a:t>）（１年ごとの複利）</a:t>
                </a:r>
                <a:endParaRPr lang="en-US" altLang="ja-JP" sz="32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元本</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𝐴</m:t>
                    </m:r>
                    <m:r>
                      <a:rPr lang="en-US" altLang="ja-JP" sz="4000" i="1">
                        <a:latin typeface="Cambria Math" panose="02040503050406030204" pitchFamily="18" charset="0"/>
                        <a:ea typeface="HGMaruGothicMPRO" panose="020F0600000000000000" pitchFamily="34" charset="-128"/>
                      </a:rPr>
                      <m:t>=100</m:t>
                    </m:r>
                  </m:oMath>
                </a14:m>
                <a:r>
                  <a:rPr lang="ja-JP" altLang="en-US" sz="3200" dirty="0">
                    <a:latin typeface="HGMaruGothicMPRO" panose="020F0600000000000000" pitchFamily="34" charset="-128"/>
                    <a:ea typeface="HGMaruGothicMPRO" panose="020F0600000000000000" pitchFamily="34" charset="-128"/>
                  </a:rPr>
                  <a:t> （万円）</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 </a:t>
                </a:r>
                <a:r>
                  <a:rPr lang="en-US" altLang="ja-JP" dirty="0">
                    <a:latin typeface="HGMaruGothicMPRO" panose="020F0600000000000000" pitchFamily="34" charset="-128"/>
                    <a:ea typeface="HGMaruGothicMPRO" panose="020F0600000000000000" pitchFamily="34" charset="-128"/>
                  </a:rPr>
                  <a:t>12</a:t>
                </a:r>
                <a:r>
                  <a:rPr lang="ja-JP" altLang="en-US" dirty="0">
                    <a:latin typeface="HGMaruGothicMPRO" panose="020F0600000000000000" pitchFamily="34" charset="-128"/>
                    <a:ea typeface="HGMaruGothicMPRO" panose="020F0600000000000000" pitchFamily="34" charset="-128"/>
                  </a:rPr>
                  <a:t>年後の元利合計は？</a:t>
                </a:r>
                <a:r>
                  <a:rPr lang="en-US" altLang="ja-JP" sz="2400" dirty="0">
                    <a:latin typeface="HGMaruGothicMPRO" panose="020F0600000000000000" pitchFamily="34" charset="-128"/>
                    <a:ea typeface="HGMaruGothicMPRO" panose="020F0600000000000000" pitchFamily="34" charset="-128"/>
                  </a:rPr>
                  <a:t>〔</a:t>
                </a:r>
                <a:r>
                  <a:rPr lang="ja-JP" altLang="en-US" sz="2400" dirty="0">
                    <a:latin typeface="HGMaruGothicMPRO" panose="020F0600000000000000" pitchFamily="34" charset="-128"/>
                    <a:ea typeface="HGMaruGothicMPRO" panose="020F0600000000000000" pitchFamily="34" charset="-128"/>
                  </a:rPr>
                  <a:t> ざっくり概算でいい </a:t>
                </a:r>
                <a:r>
                  <a:rPr lang="en-US" altLang="ja-JP" sz="2400" dirty="0">
                    <a:latin typeface="HGMaruGothicMPRO" panose="020F0600000000000000" pitchFamily="34" charset="-128"/>
                    <a:ea typeface="HGMaruGothicMPRO" panose="020F0600000000000000" pitchFamily="34" charset="-128"/>
                  </a:rPr>
                  <a:t>〕</a:t>
                </a:r>
                <a:endParaRPr lang="ja-JP" altLang="en-US" dirty="0">
                  <a:latin typeface="HGMaruGothicMPRO" panose="020F0600000000000000" pitchFamily="34" charset="-128"/>
                  <a:ea typeface="HGMaruGothicMPRO" panose="020F0600000000000000" pitchFamily="34" charset="-128"/>
                </a:endParaRPr>
              </a:p>
            </p:txBody>
          </p:sp>
        </mc:Choice>
        <mc:Fallback xmlns="">
          <p:sp>
            <p:nvSpPr>
              <p:cNvPr id="5" name="コンテンツ プレースホルダー 4">
                <a:extLst>
                  <a:ext uri="{FF2B5EF4-FFF2-40B4-BE49-F238E27FC236}">
                    <a16:creationId xmlns:a16="http://schemas.microsoft.com/office/drawing/2014/main" id="{D08524AE-38BE-D76A-FFE5-0E2763DCBE5A}"/>
                  </a:ext>
                </a:extLst>
              </p:cNvPr>
              <p:cNvSpPr>
                <a:spLocks noGrp="1" noRot="1" noChangeAspect="1" noMove="1" noResize="1" noEditPoints="1" noAdjustHandles="1" noChangeArrowheads="1" noChangeShapeType="1" noTextEdit="1"/>
              </p:cNvSpPr>
              <p:nvPr>
                <p:ph idx="1"/>
              </p:nvPr>
            </p:nvSpPr>
            <p:spPr>
              <a:xfrm>
                <a:off x="1536899" y="1548382"/>
                <a:ext cx="11449272" cy="5904657"/>
              </a:xfrm>
              <a:blipFill>
                <a:blip r:embed="rId2"/>
                <a:stretch>
                  <a:fillRect l="-1491" t="-14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7632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EE30D-0242-B276-D92F-A54DA9F0A0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8330DD-C36D-382F-F2A1-1F80796181B8}"/>
              </a:ext>
            </a:extLst>
          </p:cNvPr>
          <p:cNvSpPr>
            <a:spLocks noGrp="1"/>
          </p:cNvSpPr>
          <p:nvPr>
            <p:ph type="title"/>
          </p:nvPr>
        </p:nvSpPr>
        <p:spPr>
          <a:xfrm>
            <a:off x="2184971" y="180231"/>
            <a:ext cx="9348534" cy="1160941"/>
          </a:xfrm>
        </p:spPr>
        <p:txBody>
          <a:bodyPr>
            <a:normAutofit/>
          </a:bodyPr>
          <a:lstStyle/>
          <a:p>
            <a:r>
              <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複利って知ってる？</a:t>
            </a:r>
          </a:p>
        </p:txBody>
      </p:sp>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AAF2FE8E-1941-2AA4-9683-59870B464310}"/>
                  </a:ext>
                </a:extLst>
              </p:cNvPr>
              <p:cNvSpPr>
                <a:spLocks noGrp="1"/>
              </p:cNvSpPr>
              <p:nvPr>
                <p:ph idx="1"/>
              </p:nvPr>
            </p:nvSpPr>
            <p:spPr>
              <a:xfrm>
                <a:off x="1536899" y="1548382"/>
                <a:ext cx="11449272" cy="5904657"/>
              </a:xfrm>
            </p:spPr>
            <p:txBody>
              <a:bodyPr>
                <a:normAutofit/>
              </a:bodyPr>
              <a:lstStyle/>
              <a:p>
                <a:pPr marL="0" indent="0">
                  <a:buNone/>
                </a:pPr>
                <a:r>
                  <a:rPr lang="en-US" altLang="ja-JP" dirty="0">
                    <a:latin typeface="HGMaruGothicMPRO" panose="020F0600000000000000" pitchFamily="34" charset="-128"/>
                    <a:ea typeface="HGMaruGothicMPRO" panose="020F0600000000000000" pitchFamily="34" charset="-128"/>
                  </a:rPr>
                  <a:t>【W-up</a:t>
                </a:r>
                <a:r>
                  <a:rPr lang="ja-JP" altLang="en-US" dirty="0">
                    <a:latin typeface="HGMaruGothicMPRO" panose="020F0600000000000000" pitchFamily="34" charset="-128"/>
                    <a:ea typeface="HGMaruGothicMPRO" panose="020F0600000000000000" pitchFamily="34" charset="-128"/>
                  </a:rPr>
                  <a:t>問題</a:t>
                </a:r>
                <a:r>
                  <a:rPr lang="en-US" altLang="ja-JP" dirty="0">
                    <a:latin typeface="HGMaruGothicMPRO" panose="020F0600000000000000" pitchFamily="34" charset="-128"/>
                    <a:ea typeface="HGMaruGothicMPRO" panose="020F0600000000000000" pitchFamily="34" charset="-128"/>
                  </a:rPr>
                  <a:t>】</a:t>
                </a:r>
                <a:br>
                  <a:rPr lang="en-US" altLang="ja-JP" dirty="0">
                    <a:latin typeface="HGMaruGothicMPRO" panose="020F0600000000000000" pitchFamily="34" charset="-128"/>
                    <a:ea typeface="HGMaruGothicMPRO" panose="020F0600000000000000" pitchFamily="34" charset="-128"/>
                  </a:rPr>
                </a:br>
                <a:endParaRPr lang="en-US" altLang="ja-JP" sz="9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a:t>
                </a:r>
                <a:r>
                  <a:rPr lang="ja-JP" altLang="en-US" u="sng" dirty="0">
                    <a:latin typeface="HGMaruGothicMPRO" panose="020F0600000000000000" pitchFamily="34" charset="-128"/>
                    <a:ea typeface="HGMaruGothicMPRO" panose="020F0600000000000000" pitchFamily="34" charset="-128"/>
                  </a:rPr>
                  <a:t>問１</a:t>
                </a:r>
                <a:r>
                  <a:rPr lang="ja-JP" altLang="en-US" dirty="0">
                    <a:latin typeface="HGMaruGothicMPRO" panose="020F0600000000000000" pitchFamily="34" charset="-128"/>
                    <a:ea typeface="HGMaruGothicMPRO" panose="020F0600000000000000" pitchFamily="34" charset="-128"/>
                  </a:rPr>
                  <a:t>  年利</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𝑟</m:t>
                    </m:r>
                    <m:r>
                      <a:rPr lang="en-US" altLang="ja-JP" sz="4000" i="1">
                        <a:latin typeface="Cambria Math" panose="02040503050406030204" pitchFamily="18" charset="0"/>
                        <a:ea typeface="HGMaruGothicMPRO" panose="020F0600000000000000" pitchFamily="34" charset="-128"/>
                      </a:rPr>
                      <m:t>=0.02</m:t>
                    </m:r>
                  </m:oMath>
                </a14:m>
                <a:r>
                  <a:rPr lang="ja-JP" altLang="en-US" sz="3200" dirty="0">
                    <a:latin typeface="HGMaruGothicMPRO" panose="020F0600000000000000" pitchFamily="34" charset="-128"/>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2%</a:t>
                </a:r>
                <a:r>
                  <a:rPr lang="ja-JP" altLang="en-US" sz="3200" dirty="0">
                    <a:latin typeface="HGMaruGothicMPRO" panose="020F0600000000000000" pitchFamily="34" charset="-128"/>
                    <a:ea typeface="HGMaruGothicMPRO" panose="020F0600000000000000" pitchFamily="34" charset="-128"/>
                  </a:rPr>
                  <a:t>），</a:t>
                </a:r>
                <a:r>
                  <a:rPr lang="ja-JP" altLang="en-US" dirty="0">
                    <a:latin typeface="HGMaruGothicMPRO" panose="020F0600000000000000" pitchFamily="34" charset="-128"/>
                    <a:ea typeface="HGMaruGothicMPRO" panose="020F0600000000000000" pitchFamily="34" charset="-128"/>
                  </a:rPr>
                  <a:t>元本</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𝐴</m:t>
                    </m:r>
                    <m:r>
                      <a:rPr lang="en-US" altLang="ja-JP" sz="4000" i="1">
                        <a:latin typeface="Cambria Math" panose="02040503050406030204" pitchFamily="18" charset="0"/>
                        <a:ea typeface="HGMaruGothicMPRO" panose="020F0600000000000000" pitchFamily="34" charset="-128"/>
                      </a:rPr>
                      <m:t>=10</m:t>
                    </m:r>
                  </m:oMath>
                </a14:m>
                <a:r>
                  <a:rPr lang="ja-JP" altLang="en-US" sz="3200" dirty="0">
                    <a:latin typeface="HGMaruGothicMPRO" panose="020F0600000000000000" pitchFamily="34" charset="-128"/>
                    <a:ea typeface="HGMaruGothicMPRO" panose="020F0600000000000000" pitchFamily="34" charset="-128"/>
                  </a:rPr>
                  <a:t>（万円）</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４年後の元利合計は？</a:t>
                </a:r>
                <a:r>
                  <a:rPr lang="ja-JP" altLang="en-US" sz="2400" dirty="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a:t>
                </a:r>
                <a:r>
                  <a:rPr lang="ja-JP" altLang="en-US" sz="2400" dirty="0">
                    <a:latin typeface="HGMaruGothicMPRO" panose="020F0600000000000000" pitchFamily="34" charset="-128"/>
                    <a:ea typeface="HGMaruGothicMPRO" panose="020F0600000000000000" pitchFamily="34" charset="-128"/>
                  </a:rPr>
                  <a:t> 例の結果を利用して</a:t>
                </a:r>
                <a:r>
                  <a:rPr lang="en-US" altLang="ja-JP" sz="2400" dirty="0">
                    <a:latin typeface="HGMaruGothicMPRO" panose="020F0600000000000000" pitchFamily="34" charset="-128"/>
                    <a:ea typeface="HGMaruGothicMPRO" panose="020F0600000000000000" pitchFamily="34" charset="-128"/>
                  </a:rPr>
                  <a:t>OK</a:t>
                </a:r>
                <a:r>
                  <a:rPr lang="ja-JP" altLang="en-US" sz="2400" dirty="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a:t>
                </a:r>
              </a:p>
              <a:p>
                <a:pPr marL="0" indent="0">
                  <a:buNone/>
                </a:pPr>
                <a:r>
                  <a:rPr lang="ja-JP" altLang="en-US" dirty="0">
                    <a:latin typeface="HGMaruGothicMPRO" panose="020F0600000000000000" pitchFamily="34" charset="-128"/>
                    <a:ea typeface="HGMaruGothicMPRO" panose="020F0600000000000000" pitchFamily="34" charset="-128"/>
                  </a:rPr>
                  <a:t>　　　 </a:t>
                </a:r>
                <a:r>
                  <a:rPr lang="ja-JP" altLang="en-US" sz="4400" dirty="0">
                    <a:solidFill>
                      <a:srgbClr val="0070C0"/>
                    </a:solidFill>
                    <a:latin typeface="HGMaruGothicMPRO" panose="020F0600000000000000" pitchFamily="34" charset="-128"/>
                    <a:ea typeface="HGMaruGothicMPRO" panose="020F0600000000000000" pitchFamily="34" charset="-128"/>
                  </a:rPr>
                  <a:t>➡ </a:t>
                </a:r>
                <a:r>
                  <a:rPr lang="en-US" altLang="ja-JP" sz="4400" dirty="0">
                    <a:solidFill>
                      <a:srgbClr val="0070C0"/>
                    </a:solidFill>
                    <a:latin typeface="Cambria Math" panose="02040503050406030204" pitchFamily="18" charset="0"/>
                    <a:ea typeface="Cambria Math" panose="02040503050406030204" pitchFamily="18" charset="0"/>
                  </a:rPr>
                  <a:t>100,000</a:t>
                </a:r>
                <a:r>
                  <a:rPr lang="ja-JP" altLang="en-US" sz="4400" dirty="0">
                    <a:solidFill>
                      <a:srgbClr val="0070C0"/>
                    </a:solidFill>
                    <a:latin typeface="Cambria Math" panose="02040503050406030204" pitchFamily="18" charset="0"/>
                    <a:ea typeface="Cambria Math" panose="02040503050406030204" pitchFamily="18" charset="0"/>
                  </a:rPr>
                  <a:t> </a:t>
                </a:r>
                <a:r>
                  <a:rPr lang="en-US" altLang="ja-JP" sz="4400" dirty="0">
                    <a:solidFill>
                      <a:srgbClr val="0070C0"/>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ja-JP" sz="4400" i="1">
                            <a:solidFill>
                              <a:srgbClr val="0070C0"/>
                            </a:solidFill>
                            <a:latin typeface="Cambria Math" panose="02040503050406030204" pitchFamily="18" charset="0"/>
                            <a:ea typeface="Cambria Math" panose="02040503050406030204" pitchFamily="18" charset="0"/>
                          </a:rPr>
                        </m:ctrlPr>
                      </m:sSupPr>
                      <m:e>
                        <m:r>
                          <a:rPr lang="en-US" altLang="ja-JP" sz="4400" i="1" dirty="0" smtClean="0">
                            <a:solidFill>
                              <a:srgbClr val="0070C0"/>
                            </a:solidFill>
                            <a:latin typeface="Cambria Math" panose="02040503050406030204" pitchFamily="18" charset="0"/>
                            <a:ea typeface="Cambria Math" panose="02040503050406030204" pitchFamily="18" charset="0"/>
                          </a:rPr>
                          <m:t>1.02</m:t>
                        </m:r>
                      </m:e>
                      <m:sup>
                        <m:r>
                          <a:rPr lang="en-US" altLang="ja-JP" sz="4400" i="1" dirty="0">
                            <a:solidFill>
                              <a:srgbClr val="0070C0"/>
                            </a:solidFill>
                            <a:latin typeface="Cambria Math" panose="02040503050406030204" pitchFamily="18" charset="0"/>
                            <a:ea typeface="Cambria Math" panose="02040503050406030204" pitchFamily="18" charset="0"/>
                          </a:rPr>
                          <m:t>4</m:t>
                        </m:r>
                      </m:sup>
                    </m:sSup>
                    <m:r>
                      <a:rPr lang="ja-JP" altLang="en-US" sz="4400" i="1" smtClean="0">
                        <a:solidFill>
                          <a:srgbClr val="0070C0"/>
                        </a:solidFill>
                        <a:latin typeface="Cambria Math" panose="02040503050406030204" pitchFamily="18" charset="0"/>
                        <a:ea typeface="Cambria Math" panose="02040503050406030204" pitchFamily="18" charset="0"/>
                      </a:rPr>
                      <m:t> </m:t>
                    </m:r>
                    <m:r>
                      <a:rPr lang="ja-JP" altLang="en-US" sz="4400" i="1">
                        <a:solidFill>
                          <a:srgbClr val="0070C0"/>
                        </a:solidFill>
                        <a:latin typeface="Cambria Math" panose="02040503050406030204" pitchFamily="18" charset="0"/>
                        <a:ea typeface="HGMaruGothicMPRO" panose="020F0600000000000000" pitchFamily="34" charset="-128"/>
                      </a:rPr>
                      <m:t>＝</m:t>
                    </m:r>
                    <m:r>
                      <a:rPr lang="ja-JP" altLang="en-US" sz="4400" i="1">
                        <a:solidFill>
                          <a:srgbClr val="0070C0"/>
                        </a:solidFill>
                        <a:latin typeface="Cambria Math" panose="02040503050406030204" pitchFamily="18" charset="0"/>
                        <a:ea typeface="HGMaruGothicMPRO" panose="020F0600000000000000" pitchFamily="34" charset="-128"/>
                      </a:rPr>
                      <m:t>  108,243</m:t>
                    </m:r>
                  </m:oMath>
                </a14:m>
                <a:r>
                  <a:rPr lang="ja-JP" altLang="en-US" sz="3200" dirty="0">
                    <a:solidFill>
                      <a:srgbClr val="0070C0"/>
                    </a:solidFill>
                    <a:latin typeface="HGMaruGothicMPRO" panose="020F0600000000000000" pitchFamily="34" charset="-128"/>
                    <a:ea typeface="HGMaruGothicMPRO" panose="020F0600000000000000" pitchFamily="34" charset="-128"/>
                  </a:rPr>
                  <a:t>　</a:t>
                </a:r>
                <a:r>
                  <a:rPr lang="ja-JP" altLang="en-US" sz="4400" dirty="0">
                    <a:solidFill>
                      <a:srgbClr val="0070C0"/>
                    </a:solidFill>
                    <a:latin typeface="Cambria Math" panose="02040503050406030204" pitchFamily="18" charset="0"/>
                    <a:ea typeface="Cambria Math" panose="02040503050406030204" pitchFamily="18" charset="0"/>
                  </a:rPr>
                  <a:t> </a:t>
                </a:r>
                <a:endParaRPr lang="en-US" altLang="ja-JP" dirty="0">
                  <a:latin typeface="HGMaruGothicMPRO" panose="020F0600000000000000" pitchFamily="34" charset="-128"/>
                  <a:ea typeface="HGMaruGothicMPRO" panose="020F0600000000000000" pitchFamily="34" charset="-128"/>
                </a:endParaRPr>
              </a:p>
              <a:p>
                <a:pPr marL="0" indent="0">
                  <a:buNone/>
                </a:pPr>
                <a:endParaRPr lang="en-US" altLang="ja-JP" sz="18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a:t>
                </a:r>
                <a:r>
                  <a:rPr lang="ja-JP" altLang="en-US" u="sng" dirty="0">
                    <a:latin typeface="HGMaruGothicMPRO" panose="020F0600000000000000" pitchFamily="34" charset="-128"/>
                    <a:ea typeface="HGMaruGothicMPRO" panose="020F0600000000000000" pitchFamily="34" charset="-128"/>
                  </a:rPr>
                  <a:t>問２</a:t>
                </a:r>
                <a:r>
                  <a:rPr lang="ja-JP" altLang="en-US" dirty="0">
                    <a:latin typeface="HGMaruGothicMPRO" panose="020F0600000000000000" pitchFamily="34" charset="-128"/>
                    <a:ea typeface="HGMaruGothicMPRO" panose="020F0600000000000000" pitchFamily="34" charset="-128"/>
                  </a:rPr>
                  <a:t>  年利</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𝑟</m:t>
                    </m:r>
                    <m:r>
                      <a:rPr lang="en-US" altLang="ja-JP" sz="4000" i="1">
                        <a:latin typeface="Cambria Math" panose="02040503050406030204" pitchFamily="18" charset="0"/>
                        <a:ea typeface="HGMaruGothicMPRO" panose="020F0600000000000000" pitchFamily="34" charset="-128"/>
                      </a:rPr>
                      <m:t>=0.06</m:t>
                    </m:r>
                  </m:oMath>
                </a14:m>
                <a:r>
                  <a:rPr lang="ja-JP" altLang="en-US" sz="3200" dirty="0">
                    <a:latin typeface="HGMaruGothicMPRO" panose="020F0600000000000000" pitchFamily="34" charset="-128"/>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6%</a:t>
                </a:r>
                <a:r>
                  <a:rPr lang="ja-JP" altLang="en-US" sz="3200" dirty="0">
                    <a:latin typeface="HGMaruGothicMPRO" panose="020F0600000000000000" pitchFamily="34" charset="-128"/>
                    <a:ea typeface="HGMaruGothicMPRO" panose="020F0600000000000000" pitchFamily="34" charset="-128"/>
                  </a:rPr>
                  <a:t>），</a:t>
                </a:r>
                <a:r>
                  <a:rPr lang="ja-JP" altLang="en-US" dirty="0">
                    <a:latin typeface="HGMaruGothicMPRO" panose="020F0600000000000000" pitchFamily="34" charset="-128"/>
                    <a:ea typeface="HGMaruGothicMPRO" panose="020F0600000000000000" pitchFamily="34" charset="-128"/>
                  </a:rPr>
                  <a:t>元本</a:t>
                </a:r>
                <a:r>
                  <a:rPr lang="en-US" altLang="ja-JP"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4000" i="1">
                        <a:latin typeface="Cambria Math" panose="02040503050406030204" pitchFamily="18" charset="0"/>
                        <a:ea typeface="HGMaruGothicMPRO" panose="020F0600000000000000" pitchFamily="34" charset="-128"/>
                      </a:rPr>
                      <m:t>𝐴</m:t>
                    </m:r>
                    <m:r>
                      <a:rPr lang="en-US" altLang="ja-JP" sz="4000" i="1">
                        <a:latin typeface="Cambria Math" panose="02040503050406030204" pitchFamily="18" charset="0"/>
                        <a:ea typeface="HGMaruGothicMPRO" panose="020F0600000000000000" pitchFamily="34" charset="-128"/>
                      </a:rPr>
                      <m:t>=100</m:t>
                    </m:r>
                  </m:oMath>
                </a14:m>
                <a:r>
                  <a:rPr lang="ja-JP" altLang="en-US" sz="3200" dirty="0">
                    <a:latin typeface="HGMaruGothicMPRO" panose="020F0600000000000000" pitchFamily="34" charset="-128"/>
                    <a:ea typeface="HGMaruGothicMPRO" panose="020F0600000000000000" pitchFamily="34" charset="-128"/>
                  </a:rPr>
                  <a:t> （万円）</a:t>
                </a:r>
                <a:br>
                  <a:rPr lang="en-US" altLang="ja-JP" sz="3200" dirty="0">
                    <a:latin typeface="HGMaruGothicMPRO" panose="020F0600000000000000" pitchFamily="34" charset="-128"/>
                    <a:ea typeface="HGMaruGothicMPRO" panose="020F0600000000000000" pitchFamily="34" charset="-128"/>
                  </a:rPr>
                </a:br>
                <a:r>
                  <a:rPr lang="ja-JP" altLang="en-US" sz="3200" dirty="0">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12</a:t>
                </a:r>
                <a:r>
                  <a:rPr lang="ja-JP" altLang="en-US" dirty="0">
                    <a:latin typeface="HGMaruGothicMPRO" panose="020F0600000000000000" pitchFamily="34" charset="-128"/>
                    <a:ea typeface="HGMaruGothicMPRO" panose="020F0600000000000000" pitchFamily="34" charset="-128"/>
                  </a:rPr>
                  <a:t>年後の元利合計は？</a:t>
                </a:r>
                <a:r>
                  <a:rPr lang="en-US" altLang="ja-JP" sz="2400" dirty="0">
                    <a:latin typeface="HGMaruGothicMPRO" panose="020F0600000000000000" pitchFamily="34" charset="-128"/>
                    <a:ea typeface="HGMaruGothicMPRO" panose="020F0600000000000000" pitchFamily="34" charset="-128"/>
                  </a:rPr>
                  <a:t>〔</a:t>
                </a:r>
                <a:r>
                  <a:rPr lang="ja-JP" altLang="en-US" sz="2400" dirty="0">
                    <a:latin typeface="HGMaruGothicMPRO" panose="020F0600000000000000" pitchFamily="34" charset="-128"/>
                    <a:ea typeface="HGMaruGothicMPRO" panose="020F0600000000000000" pitchFamily="34" charset="-128"/>
                  </a:rPr>
                  <a:t> ざっくり概算でいい </a:t>
                </a:r>
                <a:r>
                  <a:rPr lang="en-US" altLang="ja-JP" sz="2400" dirty="0">
                    <a:latin typeface="HGMaruGothicMPRO" panose="020F0600000000000000" pitchFamily="34" charset="-128"/>
                    <a:ea typeface="HGMaruGothicMPRO" panose="020F0600000000000000" pitchFamily="34" charset="-128"/>
                  </a:rPr>
                  <a:t>〕</a:t>
                </a:r>
                <a:endParaRPr lang="en-US" altLang="ja-JP" sz="3200"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a:t>
                </a:r>
                <a:r>
                  <a:rPr lang="ja-JP" altLang="en-US" sz="4400" dirty="0">
                    <a:solidFill>
                      <a:srgbClr val="0070C0"/>
                    </a:solidFill>
                    <a:latin typeface="HGMaruGothicMPRO" panose="020F0600000000000000" pitchFamily="34" charset="-128"/>
                    <a:ea typeface="HGMaruGothicMPRO" panose="020F0600000000000000" pitchFamily="34" charset="-128"/>
                  </a:rPr>
                  <a:t>➡ </a:t>
                </a:r>
                <a:r>
                  <a:rPr lang="en-US" altLang="ja-JP" sz="4400" dirty="0">
                    <a:solidFill>
                      <a:srgbClr val="0070C0"/>
                    </a:solidFill>
                    <a:latin typeface="Cambria Math" panose="02040503050406030204" pitchFamily="18" charset="0"/>
                    <a:ea typeface="Cambria Math" panose="02040503050406030204" pitchFamily="18" charset="0"/>
                  </a:rPr>
                  <a:t>1,000,000</a:t>
                </a:r>
                <a:r>
                  <a:rPr lang="ja-JP" altLang="en-US" sz="4400" dirty="0">
                    <a:solidFill>
                      <a:srgbClr val="0070C0"/>
                    </a:solidFill>
                    <a:latin typeface="Cambria Math" panose="02040503050406030204" pitchFamily="18" charset="0"/>
                    <a:ea typeface="Cambria Math" panose="02040503050406030204" pitchFamily="18" charset="0"/>
                  </a:rPr>
                  <a:t> </a:t>
                </a:r>
                <a:r>
                  <a:rPr lang="en-US" altLang="ja-JP" sz="4400" dirty="0">
                    <a:solidFill>
                      <a:srgbClr val="0070C0"/>
                    </a:solidFill>
                    <a:latin typeface="Cambria Math" panose="02040503050406030204" pitchFamily="18" charset="0"/>
                    <a:ea typeface="Cambria Math" panose="02040503050406030204" pitchFamily="18" charset="0"/>
                  </a:rPr>
                  <a:t>×</a:t>
                </a:r>
                <a:r>
                  <a:rPr lang="ja-JP" altLang="en-US" sz="4400" dirty="0">
                    <a:solidFill>
                      <a:srgbClr val="0070C0"/>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ja-JP" sz="4400" i="1">
                            <a:solidFill>
                              <a:srgbClr val="0070C0"/>
                            </a:solidFill>
                            <a:latin typeface="Cambria Math" panose="02040503050406030204" pitchFamily="18" charset="0"/>
                            <a:ea typeface="Cambria Math" panose="02040503050406030204" pitchFamily="18" charset="0"/>
                          </a:rPr>
                        </m:ctrlPr>
                      </m:sSupPr>
                      <m:e>
                        <m:r>
                          <a:rPr lang="en-US" altLang="ja-JP" sz="4400" i="1" dirty="0">
                            <a:solidFill>
                              <a:srgbClr val="0070C0"/>
                            </a:solidFill>
                            <a:latin typeface="Cambria Math" panose="02040503050406030204" pitchFamily="18" charset="0"/>
                            <a:ea typeface="Cambria Math" panose="02040503050406030204" pitchFamily="18" charset="0"/>
                          </a:rPr>
                          <m:t>1.0</m:t>
                        </m:r>
                        <m:r>
                          <a:rPr lang="en-US" altLang="ja-JP" sz="4400" i="1" dirty="0" smtClean="0">
                            <a:solidFill>
                              <a:srgbClr val="0070C0"/>
                            </a:solidFill>
                            <a:latin typeface="Cambria Math" panose="02040503050406030204" pitchFamily="18" charset="0"/>
                            <a:ea typeface="Cambria Math" panose="02040503050406030204" pitchFamily="18" charset="0"/>
                          </a:rPr>
                          <m:t>6</m:t>
                        </m:r>
                      </m:e>
                      <m:sup>
                        <m:r>
                          <a:rPr lang="en-US" altLang="ja-JP" sz="4400" b="0" i="1" dirty="0" smtClean="0">
                            <a:solidFill>
                              <a:srgbClr val="0070C0"/>
                            </a:solidFill>
                            <a:latin typeface="Cambria Math" panose="02040503050406030204" pitchFamily="18" charset="0"/>
                            <a:ea typeface="Cambria Math" panose="02040503050406030204" pitchFamily="18" charset="0"/>
                          </a:rPr>
                          <m:t>12</m:t>
                        </m:r>
                      </m:sup>
                    </m:sSup>
                    <m:r>
                      <a:rPr lang="ja-JP" altLang="en-US" sz="4400" i="1" dirty="0">
                        <a:solidFill>
                          <a:srgbClr val="0070C0"/>
                        </a:solidFill>
                        <a:latin typeface="Cambria Math" panose="02040503050406030204" pitchFamily="18" charset="0"/>
                        <a:ea typeface="Cambria Math" panose="02040503050406030204" pitchFamily="18" charset="0"/>
                      </a:rPr>
                      <m:t> </m:t>
                    </m:r>
                    <m:r>
                      <a:rPr lang="ja-JP" altLang="en-US" sz="4400" i="1">
                        <a:solidFill>
                          <a:srgbClr val="0070C0"/>
                        </a:solidFill>
                        <a:latin typeface="Cambria Math" panose="02040503050406030204" pitchFamily="18" charset="0"/>
                        <a:ea typeface="HGMaruGothicMPRO" panose="020F0600000000000000" pitchFamily="34" charset="-128"/>
                      </a:rPr>
                      <m:t>＝</m:t>
                    </m:r>
                    <m:r>
                      <a:rPr lang="ja-JP" altLang="en-US" sz="4400" i="1">
                        <a:solidFill>
                          <a:srgbClr val="0070C0"/>
                        </a:solidFill>
                        <a:latin typeface="Cambria Math" panose="02040503050406030204" pitchFamily="18" charset="0"/>
                        <a:ea typeface="HGMaruGothicMPRO" panose="020F0600000000000000" pitchFamily="34" charset="-128"/>
                      </a:rPr>
                      <m:t>  2,012,19</m:t>
                    </m:r>
                    <m:r>
                      <a:rPr lang="en-US" altLang="ja-JP" sz="4400" i="1">
                        <a:solidFill>
                          <a:srgbClr val="0070C0"/>
                        </a:solidFill>
                        <a:latin typeface="Cambria Math" panose="02040503050406030204" pitchFamily="18" charset="0"/>
                        <a:ea typeface="HGMaruGothicMPRO" panose="020F0600000000000000" pitchFamily="34" charset="-128"/>
                      </a:rPr>
                      <m:t>6</m:t>
                    </m:r>
                  </m:oMath>
                </a14:m>
                <a:endParaRPr lang="ja-JP" altLang="en-US" dirty="0">
                  <a:latin typeface="HGMaruGothicMPRO" panose="020F0600000000000000" pitchFamily="34" charset="-128"/>
                  <a:ea typeface="HGMaruGothicMPRO" panose="020F0600000000000000" pitchFamily="34" charset="-128"/>
                </a:endParaRPr>
              </a:p>
            </p:txBody>
          </p:sp>
        </mc:Choice>
        <mc:Fallback xmlns="">
          <p:sp>
            <p:nvSpPr>
              <p:cNvPr id="5" name="コンテンツ プレースホルダー 4">
                <a:extLst>
                  <a:ext uri="{FF2B5EF4-FFF2-40B4-BE49-F238E27FC236}">
                    <a16:creationId xmlns:a16="http://schemas.microsoft.com/office/drawing/2014/main" id="{AAF2FE8E-1941-2AA4-9683-59870B464310}"/>
                  </a:ext>
                </a:extLst>
              </p:cNvPr>
              <p:cNvSpPr>
                <a:spLocks noGrp="1" noRot="1" noChangeAspect="1" noMove="1" noResize="1" noEditPoints="1" noAdjustHandles="1" noChangeArrowheads="1" noChangeShapeType="1" noTextEdit="1"/>
              </p:cNvSpPr>
              <p:nvPr>
                <p:ph idx="1"/>
              </p:nvPr>
            </p:nvSpPr>
            <p:spPr>
              <a:xfrm>
                <a:off x="1536899" y="1548382"/>
                <a:ext cx="11449272" cy="5904657"/>
              </a:xfrm>
              <a:blipFill>
                <a:blip r:embed="rId2"/>
                <a:stretch>
                  <a:fillRect l="-1491" t="-1445" r="-26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3353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C1481-D123-9FA3-E9EE-1301364285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E2FCB03-1427-4236-7C62-ADE1111BB2CB}"/>
              </a:ext>
            </a:extLst>
          </p:cNvPr>
          <p:cNvSpPr>
            <a:spLocks noGrp="1"/>
          </p:cNvSpPr>
          <p:nvPr>
            <p:ph type="title"/>
          </p:nvPr>
        </p:nvSpPr>
        <p:spPr>
          <a:xfrm>
            <a:off x="2184971" y="302802"/>
            <a:ext cx="9348534" cy="1160941"/>
          </a:xfrm>
        </p:spPr>
        <p:txBody>
          <a:bodyPr>
            <a:normAutofit/>
          </a:bodyPr>
          <a:lstStyle/>
          <a:p>
            <a:r>
              <a:rPr lang="ja-JP" altLang="en-US" sz="4800" b="1">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複利のすごさ</a:t>
            </a:r>
            <a:endPar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endParaRPr>
          </a:p>
        </p:txBody>
      </p:sp>
      <p:sp>
        <p:nvSpPr>
          <p:cNvPr id="5" name="コンテンツ プレースホルダー 4">
            <a:extLst>
              <a:ext uri="{FF2B5EF4-FFF2-40B4-BE49-F238E27FC236}">
                <a16:creationId xmlns:a16="http://schemas.microsoft.com/office/drawing/2014/main" id="{38DD75CC-69E7-4733-3CA1-17C59913EFAB}"/>
              </a:ext>
            </a:extLst>
          </p:cNvPr>
          <p:cNvSpPr>
            <a:spLocks noGrp="1"/>
          </p:cNvSpPr>
          <p:nvPr>
            <p:ph idx="1"/>
          </p:nvPr>
        </p:nvSpPr>
        <p:spPr>
          <a:xfrm>
            <a:off x="1392883" y="2673320"/>
            <a:ext cx="11881320" cy="2520280"/>
          </a:xfrm>
        </p:spPr>
        <p:txBody>
          <a:bodyPr>
            <a:normAutofit/>
          </a:bodyPr>
          <a:lstStyle/>
          <a:p>
            <a:pPr marL="0" indent="0" algn="ctr">
              <a:lnSpc>
                <a:spcPct val="150000"/>
              </a:lnSpc>
              <a:buNone/>
            </a:pPr>
            <a:r>
              <a:rPr lang="ja-JP" altLang="en-US" sz="4000" dirty="0">
                <a:latin typeface="HGMaruGothicMPRO" panose="020F0600000000000000" pitchFamily="34" charset="-128"/>
                <a:ea typeface="HGMaruGothicMPRO" panose="020F0600000000000000" pitchFamily="34" charset="-128"/>
              </a:rPr>
              <a:t>年利</a:t>
            </a:r>
            <a:r>
              <a:rPr lang="en-US" altLang="ja-JP" sz="4400" dirty="0">
                <a:latin typeface="Cambria Math" panose="02040503050406030204" pitchFamily="18" charset="0"/>
                <a:ea typeface="Cambria Math" panose="02040503050406030204" pitchFamily="18" charset="0"/>
              </a:rPr>
              <a:t>6%</a:t>
            </a:r>
            <a:r>
              <a:rPr lang="ja-JP" altLang="en-US" sz="4000" dirty="0">
                <a:latin typeface="HGMaruGothicMPRO" panose="020F0600000000000000" pitchFamily="34" charset="-128"/>
                <a:ea typeface="HGMaruGothicMPRO" panose="020F0600000000000000" pitchFamily="34" charset="-128"/>
              </a:rPr>
              <a:t>の金融商品を購入してほったらかすだけで，</a:t>
            </a:r>
            <a:endParaRPr lang="en-US" altLang="ja-JP" sz="4000" dirty="0">
              <a:latin typeface="HGMaruGothicMPRO" panose="020F0600000000000000" pitchFamily="34" charset="-128"/>
              <a:ea typeface="HGMaruGothicMPRO" panose="020F0600000000000000" pitchFamily="34" charset="-128"/>
            </a:endParaRPr>
          </a:p>
          <a:p>
            <a:pPr marL="0" indent="0" algn="ctr">
              <a:lnSpc>
                <a:spcPct val="150000"/>
              </a:lnSpc>
              <a:buNone/>
            </a:pPr>
            <a:r>
              <a:rPr lang="ja-JP" altLang="en-US" sz="4000" dirty="0">
                <a:latin typeface="HGMaruGothicMPRO" panose="020F0600000000000000" pitchFamily="34" charset="-128"/>
                <a:ea typeface="HGMaruGothicMPRO" panose="020F0600000000000000" pitchFamily="34" charset="-128"/>
              </a:rPr>
              <a:t>約</a:t>
            </a:r>
            <a:r>
              <a:rPr lang="en-US" altLang="ja-JP" sz="4000" dirty="0">
                <a:latin typeface="HGMaruGothicMPRO" panose="020F0600000000000000" pitchFamily="34" charset="-128"/>
                <a:ea typeface="HGMaruGothicMPRO" panose="020F0600000000000000" pitchFamily="34" charset="-128"/>
              </a:rPr>
              <a:t>12</a:t>
            </a:r>
            <a:r>
              <a:rPr lang="ja-JP" altLang="en-US" sz="4000" dirty="0">
                <a:latin typeface="HGMaruGothicMPRO" panose="020F0600000000000000" pitchFamily="34" charset="-128"/>
                <a:ea typeface="HGMaruGothicMPRO" panose="020F0600000000000000" pitchFamily="34" charset="-128"/>
              </a:rPr>
              <a:t>年後には元本の２倍に成長する</a:t>
            </a:r>
            <a:r>
              <a:rPr lang="en-US" altLang="ja-JP" sz="4000" dirty="0">
                <a:latin typeface="HGMaruGothicMPRO" panose="020F0600000000000000" pitchFamily="34" charset="-128"/>
                <a:ea typeface="HGMaruGothicMPRO" panose="020F0600000000000000" pitchFamily="34" charset="-128"/>
              </a:rPr>
              <a:t>⁉</a:t>
            </a:r>
            <a:endParaRPr lang="en-US" altLang="ja-JP" sz="1400" dirty="0">
              <a:latin typeface="HGMaruGothicMPRO" panose="020F0600000000000000" pitchFamily="34" charset="-128"/>
              <a:ea typeface="HGMaruGothicMPRO" panose="020F0600000000000000" pitchFamily="34" charset="-128"/>
            </a:endParaRPr>
          </a:p>
          <a:p>
            <a:pPr marL="0" indent="0" algn="ctr">
              <a:lnSpc>
                <a:spcPct val="150000"/>
              </a:lnSpc>
              <a:buNone/>
            </a:pPr>
            <a:endParaRPr lang="en-US" altLang="ja-JP" sz="900" dirty="0">
              <a:latin typeface="HGMaruGothicMPRO" panose="020F0600000000000000" pitchFamily="34" charset="-128"/>
              <a:ea typeface="HGMaruGothicMPRO" panose="020F0600000000000000" pitchFamily="34" charset="-128"/>
            </a:endParaRPr>
          </a:p>
          <a:p>
            <a:pPr marL="0" indent="0" algn="ctr">
              <a:lnSpc>
                <a:spcPct val="150000"/>
              </a:lnSpc>
              <a:buNone/>
            </a:pPr>
            <a:endParaRPr lang="en-US" altLang="ja-JP" sz="24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84296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DFCC-C5DF-222C-FC83-7050343D49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5DFF34-7FEB-09B1-C6C8-01902567A8E9}"/>
              </a:ext>
            </a:extLst>
          </p:cNvPr>
          <p:cNvSpPr>
            <a:spLocks noGrp="1"/>
          </p:cNvSpPr>
          <p:nvPr>
            <p:ph type="title"/>
          </p:nvPr>
        </p:nvSpPr>
        <p:spPr>
          <a:xfrm>
            <a:off x="2184971" y="302801"/>
            <a:ext cx="9348534" cy="1605622"/>
          </a:xfrm>
        </p:spPr>
        <p:txBody>
          <a:bodyPr>
            <a:normAutofit/>
          </a:bodyPr>
          <a:lstStyle/>
          <a:p>
            <a:r>
              <a:rPr lang="ja-JP" altLang="en-US" sz="4800" b="1">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元本が成長するために</a:t>
            </a:r>
            <a:br>
              <a:rPr lang="en-US" altLang="ja-JP"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br>
            <a:r>
              <a:rPr lang="ja-JP" altLang="en-US" sz="4800" b="1">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かかる年数と年利の関係</a:t>
            </a:r>
            <a:endPar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endParaRPr>
          </a:p>
        </p:txBody>
      </p:sp>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6272E4F7-2F1D-944C-5393-B44388C55514}"/>
                  </a:ext>
                </a:extLst>
              </p:cNvPr>
              <p:cNvSpPr>
                <a:spLocks noGrp="1"/>
              </p:cNvSpPr>
              <p:nvPr>
                <p:ph idx="1"/>
              </p:nvPr>
            </p:nvSpPr>
            <p:spPr>
              <a:xfrm>
                <a:off x="1032843" y="2484487"/>
                <a:ext cx="13681520" cy="3829056"/>
              </a:xfrm>
            </p:spPr>
            <p:txBody>
              <a:bodyPr>
                <a:normAutofit/>
              </a:bodyPr>
              <a:lstStyle/>
              <a:p>
                <a:pPr marL="0" indent="0">
                  <a:buNone/>
                </a:pPr>
                <a:r>
                  <a:rPr lang="ja-JP" altLang="en-US" sz="3200" dirty="0">
                    <a:latin typeface="HGMaruGothicMPRO" panose="020F0600000000000000" pitchFamily="34" charset="-128"/>
                    <a:ea typeface="HGMaruGothicMPRO" panose="020F0600000000000000" pitchFamily="34" charset="-128"/>
                  </a:rPr>
                  <a:t>　さっきは年利</a:t>
                </a:r>
                <a:r>
                  <a:rPr lang="en-US" altLang="ja-JP" sz="3200" dirty="0">
                    <a:latin typeface="HGMaruGothicMPRO" panose="020F0600000000000000" pitchFamily="34" charset="-128"/>
                    <a:ea typeface="HGMaruGothicMPRO" panose="020F0600000000000000" pitchFamily="34" charset="-128"/>
                  </a:rPr>
                  <a:t> </a:t>
                </a:r>
                <a14:m>
                  <m:oMath xmlns:m="http://schemas.openxmlformats.org/officeDocument/2006/math">
                    <m:r>
                      <a:rPr lang="en-US" altLang="ja-JP" sz="3200" i="1">
                        <a:latin typeface="Cambria Math" panose="02040503050406030204" pitchFamily="18" charset="0"/>
                        <a:ea typeface="HGMaruGothicMPRO" panose="020F0600000000000000" pitchFamily="34" charset="-128"/>
                      </a:rPr>
                      <m:t>𝑟</m:t>
                    </m:r>
                    <m:r>
                      <a:rPr lang="en-US" altLang="ja-JP" sz="3200" i="1">
                        <a:latin typeface="Cambria Math" panose="02040503050406030204" pitchFamily="18" charset="0"/>
                        <a:ea typeface="HGMaruGothicMPRO" panose="020F0600000000000000" pitchFamily="34" charset="-128"/>
                      </a:rPr>
                      <m:t>=0.06</m:t>
                    </m:r>
                  </m:oMath>
                </a14:m>
                <a:r>
                  <a:rPr lang="ja-JP" altLang="en-US" sz="3200" dirty="0">
                    <a:latin typeface="HGMaruGothicMPRO" panose="020F0600000000000000" pitchFamily="34" charset="-128"/>
                    <a:ea typeface="HGMaruGothicMPRO" panose="020F0600000000000000" pitchFamily="34" charset="-128"/>
                  </a:rPr>
                  <a:t>（</a:t>
                </a:r>
                <a14:m>
                  <m:oMath xmlns:m="http://schemas.openxmlformats.org/officeDocument/2006/math">
                    <m:r>
                      <a:rPr lang="en-US" altLang="ja-JP" sz="3200" i="1">
                        <a:latin typeface="Cambria Math" panose="02040503050406030204" pitchFamily="18" charset="0"/>
                        <a:ea typeface="HGMaruGothicMPRO" panose="020F0600000000000000" pitchFamily="34" charset="-128"/>
                      </a:rPr>
                      <m:t>6%</m:t>
                    </m:r>
                  </m:oMath>
                </a14:m>
                <a:r>
                  <a:rPr lang="ja-JP" altLang="en-US" sz="3200" dirty="0">
                    <a:latin typeface="HGMaruGothicMPRO" panose="020F0600000000000000" pitchFamily="34" charset="-128"/>
                    <a:ea typeface="HGMaruGothicMPRO" panose="020F0600000000000000" pitchFamily="34" charset="-128"/>
                  </a:rPr>
                  <a:t>）の</a:t>
                </a:r>
                <a:r>
                  <a:rPr lang="en-US" altLang="ja-JP" sz="3200" dirty="0">
                    <a:latin typeface="HGMaruGothicMPRO" panose="020F0600000000000000" pitchFamily="34" charset="-128"/>
                    <a:ea typeface="HGMaruGothicMPRO" panose="020F0600000000000000" pitchFamily="34" charset="-128"/>
                  </a:rPr>
                  <a:t>12</a:t>
                </a:r>
                <a:r>
                  <a:rPr lang="ja-JP" altLang="en-US" sz="3200" dirty="0">
                    <a:latin typeface="HGMaruGothicMPRO" panose="020F0600000000000000" pitchFamily="34" charset="-128"/>
                    <a:ea typeface="HGMaruGothicMPRO" panose="020F0600000000000000" pitchFamily="34" charset="-128"/>
                  </a:rPr>
                  <a:t>年後で考えたけど，</a:t>
                </a:r>
                <a:endParaRPr lang="en-US" altLang="ja-JP" sz="3200" dirty="0">
                  <a:latin typeface="HGMaruGothicMPRO" panose="020F0600000000000000" pitchFamily="34" charset="-128"/>
                  <a:ea typeface="HGMaruGothicMPRO" panose="020F0600000000000000" pitchFamily="34" charset="-128"/>
                </a:endParaRPr>
              </a:p>
              <a:p>
                <a:pPr marL="0" indent="0">
                  <a:buNone/>
                </a:pPr>
                <a:endParaRPr lang="en-US" altLang="ja-JP" sz="1050" dirty="0">
                  <a:latin typeface="HGMaruGothicMPRO" panose="020F0600000000000000" pitchFamily="34" charset="-128"/>
                  <a:ea typeface="HGMaruGothicMPRO" panose="020F0600000000000000" pitchFamily="34" charset="-128"/>
                </a:endParaRPr>
              </a:p>
              <a:p>
                <a:pPr marL="0" indent="0">
                  <a:buNone/>
                </a:pPr>
                <a:endParaRPr lang="en-US" altLang="ja-JP" sz="1050" dirty="0">
                  <a:latin typeface="HGMaruGothicMPRO" panose="020F0600000000000000" pitchFamily="34" charset="-128"/>
                  <a:ea typeface="HGMaruGothicMPRO" panose="020F0600000000000000" pitchFamily="34" charset="-128"/>
                </a:endParaRPr>
              </a:p>
              <a:p>
                <a:pPr marL="0" indent="0">
                  <a:buNone/>
                </a:pPr>
                <a:endParaRPr lang="en-US" altLang="ja-JP" sz="1050" dirty="0">
                  <a:latin typeface="HGMaruGothicMPRO" panose="020F0600000000000000" pitchFamily="34" charset="-128"/>
                  <a:ea typeface="HGMaruGothicMPRO" panose="020F0600000000000000" pitchFamily="34" charset="-128"/>
                </a:endParaRPr>
              </a:p>
              <a:p>
                <a:pPr marL="0" indent="0">
                  <a:buNone/>
                </a:pPr>
                <a:r>
                  <a:rPr lang="ja-JP" altLang="en-US" sz="3900" dirty="0">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年利</a:t>
                </a:r>
                <a:r>
                  <a:rPr lang="en-US" altLang="ja-JP" sz="3200" dirty="0">
                    <a:latin typeface="HGMaruGothicMPRO" panose="020F0600000000000000" pitchFamily="34" charset="-128"/>
                    <a:ea typeface="HGMaruGothicMPRO" panose="020F0600000000000000" pitchFamily="34" charset="-128"/>
                  </a:rPr>
                  <a:t>〔</a:t>
                </a:r>
                <a:r>
                  <a:rPr lang="ja-JP" altLang="en-US" sz="3200" dirty="0">
                    <a:latin typeface="HGMaruGothicMPRO" panose="020F0600000000000000" pitchFamily="34" charset="-128"/>
                    <a:ea typeface="HGMaruGothicMPRO" panose="020F0600000000000000" pitchFamily="34" charset="-128"/>
                  </a:rPr>
                  <a:t>年数</a:t>
                </a:r>
                <a:r>
                  <a:rPr lang="en-US" altLang="ja-JP" sz="3200" dirty="0">
                    <a:latin typeface="HGMaruGothicMPRO" panose="020F0600000000000000" pitchFamily="34" charset="-128"/>
                    <a:ea typeface="HGMaruGothicMPRO" panose="020F0600000000000000" pitchFamily="34" charset="-128"/>
                  </a:rPr>
                  <a:t>〕</a:t>
                </a:r>
                <a:r>
                  <a:rPr lang="ja-JP" altLang="en-US" sz="3200" dirty="0">
                    <a:latin typeface="HGMaruGothicMPRO" panose="020F0600000000000000" pitchFamily="34" charset="-128"/>
                    <a:ea typeface="HGMaruGothicMPRO" panose="020F0600000000000000" pitchFamily="34" charset="-128"/>
                  </a:rPr>
                  <a:t>が他の値の場合，</a:t>
                </a:r>
                <a:endParaRPr lang="en-US" altLang="ja-JP" sz="3200" dirty="0">
                  <a:latin typeface="HGMaruGothicMPRO" panose="020F0600000000000000" pitchFamily="34" charset="-128"/>
                  <a:ea typeface="HGMaruGothicMPRO" panose="020F0600000000000000" pitchFamily="34" charset="-128"/>
                </a:endParaRPr>
              </a:p>
              <a:p>
                <a:pPr marL="0" indent="0">
                  <a:buNone/>
                </a:pPr>
                <a:endParaRPr lang="en-US" altLang="ja-JP" sz="105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4200" dirty="0">
                    <a:solidFill>
                      <a:srgbClr val="0070C0"/>
                    </a:solidFill>
                    <a:latin typeface="HGMaruGothicMPRO" panose="020F0600000000000000" pitchFamily="34" charset="-128"/>
                    <a:ea typeface="HGMaruGothicMPRO" panose="020F0600000000000000" pitchFamily="34" charset="-128"/>
                  </a:rPr>
                  <a:t>「元本が２倍になるまでにかかる年数</a:t>
                </a:r>
                <a:r>
                  <a:rPr lang="en-US" altLang="ja-JP" sz="4200" dirty="0">
                    <a:solidFill>
                      <a:srgbClr val="0070C0"/>
                    </a:solidFill>
                    <a:latin typeface="HGMaruGothicMPRO" panose="020F0600000000000000" pitchFamily="34" charset="-128"/>
                    <a:ea typeface="HGMaruGothicMPRO" panose="020F0600000000000000" pitchFamily="34" charset="-128"/>
                  </a:rPr>
                  <a:t>〔</a:t>
                </a:r>
                <a:r>
                  <a:rPr lang="ja-JP" altLang="en-US" sz="4200" dirty="0">
                    <a:solidFill>
                      <a:srgbClr val="0070C0"/>
                    </a:solidFill>
                    <a:latin typeface="HGMaruGothicMPRO" panose="020F0600000000000000" pitchFamily="34" charset="-128"/>
                    <a:ea typeface="HGMaruGothicMPRO" panose="020F0600000000000000" pitchFamily="34" charset="-128"/>
                  </a:rPr>
                  <a:t>年利</a:t>
                </a:r>
                <a:r>
                  <a:rPr lang="en-US" altLang="ja-JP" sz="4200" dirty="0">
                    <a:solidFill>
                      <a:srgbClr val="0070C0"/>
                    </a:solidFill>
                    <a:latin typeface="HGMaruGothicMPRO" panose="020F0600000000000000" pitchFamily="34" charset="-128"/>
                    <a:ea typeface="HGMaruGothicMPRO" panose="020F0600000000000000" pitchFamily="34" charset="-128"/>
                  </a:rPr>
                  <a:t>〕</a:t>
                </a:r>
                <a:r>
                  <a:rPr lang="ja-JP" altLang="en-US" sz="4200" dirty="0">
                    <a:solidFill>
                      <a:srgbClr val="0070C0"/>
                    </a:solidFill>
                    <a:latin typeface="HGMaruGothicMPRO" panose="020F0600000000000000" pitchFamily="34" charset="-128"/>
                    <a:ea typeface="HGMaruGothicMPRO" panose="020F0600000000000000" pitchFamily="34" charset="-128"/>
                  </a:rPr>
                  <a:t>」</a:t>
                </a:r>
                <a:endParaRPr lang="en-US" altLang="ja-JP" sz="4200" dirty="0">
                  <a:latin typeface="HGMaruGothicMPRO" panose="020F0600000000000000" pitchFamily="34" charset="-128"/>
                  <a:ea typeface="HGMaruGothicMPRO" panose="020F0600000000000000" pitchFamily="34" charset="-128"/>
                </a:endParaRPr>
              </a:p>
              <a:p>
                <a:pPr marL="0" indent="0">
                  <a:buNone/>
                </a:pPr>
                <a:endParaRPr lang="en-US" altLang="ja-JP" sz="100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3200" dirty="0">
                    <a:latin typeface="HGMaruGothicMPRO" panose="020F0600000000000000" pitchFamily="34" charset="-128"/>
                    <a:ea typeface="HGMaruGothicMPRO" panose="020F0600000000000000" pitchFamily="34" charset="-128"/>
                  </a:rPr>
                  <a:t>  　 　　　　　　　　　　はどのように変化するのだろうか？</a:t>
                </a:r>
                <a:endParaRPr lang="en-US" altLang="ja-JP" sz="3200" dirty="0">
                  <a:latin typeface="HGMaruGothicMPRO" panose="020F0600000000000000" pitchFamily="34" charset="-128"/>
                  <a:ea typeface="HGMaruGothicMPRO" panose="020F0600000000000000" pitchFamily="34" charset="-128"/>
                </a:endParaRPr>
              </a:p>
            </p:txBody>
          </p:sp>
        </mc:Choice>
        <mc:Fallback xmlns="">
          <p:sp>
            <p:nvSpPr>
              <p:cNvPr id="5" name="コンテンツ プレースホルダー 4">
                <a:extLst>
                  <a:ext uri="{FF2B5EF4-FFF2-40B4-BE49-F238E27FC236}">
                    <a16:creationId xmlns:a16="http://schemas.microsoft.com/office/drawing/2014/main" id="{6272E4F7-2F1D-944C-5393-B44388C55514}"/>
                  </a:ext>
                </a:extLst>
              </p:cNvPr>
              <p:cNvSpPr>
                <a:spLocks noGrp="1" noRot="1" noChangeAspect="1" noMove="1" noResize="1" noEditPoints="1" noAdjustHandles="1" noChangeArrowheads="1" noChangeShapeType="1" noTextEdit="1"/>
              </p:cNvSpPr>
              <p:nvPr>
                <p:ph idx="1"/>
              </p:nvPr>
            </p:nvSpPr>
            <p:spPr>
              <a:xfrm>
                <a:off x="1032843" y="2484487"/>
                <a:ext cx="13681520" cy="3829056"/>
              </a:xfrm>
              <a:blipFill>
                <a:blip r:embed="rId3"/>
                <a:stretch>
                  <a:fillRect l="-1604" t="-23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6859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CC23F-1C6E-7050-0E2A-71858C5558E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400473A1-9912-AA07-6950-C5EEB00EC4A0}"/>
                  </a:ext>
                </a:extLst>
              </p:cNvPr>
              <p:cNvSpPr>
                <a:spLocks noGrp="1"/>
              </p:cNvSpPr>
              <p:nvPr>
                <p:ph idx="1"/>
              </p:nvPr>
            </p:nvSpPr>
            <p:spPr>
              <a:xfrm>
                <a:off x="960835" y="3132559"/>
                <a:ext cx="12889432" cy="2592289"/>
              </a:xfrm>
            </p:spPr>
            <p:txBody>
              <a:bodyPr>
                <a:normAutofit/>
              </a:bodyPr>
              <a:lstStyle/>
              <a:p>
                <a:pPr marL="0" indent="0">
                  <a:buNone/>
                </a:pPr>
                <a:endParaRPr lang="en-US" altLang="ja-JP" sz="1100" dirty="0">
                  <a:solidFill>
                    <a:srgbClr val="0070C0"/>
                  </a:solidFill>
                  <a:latin typeface="HGMaruGothicMPRO" panose="020F0600000000000000" pitchFamily="34" charset="-128"/>
                  <a:ea typeface="HGMaruGothicMPRO" panose="020F0600000000000000" pitchFamily="34" charset="-128"/>
                </a:endParaRPr>
              </a:p>
              <a:p>
                <a:pPr marL="0" indent="0">
                  <a:buNone/>
                </a:pPr>
                <a:r>
                  <a:rPr lang="en-US" altLang="ja-JP" dirty="0">
                    <a:latin typeface="HGMaruGothicMPRO" panose="020F0600000000000000" pitchFamily="34" charset="-128"/>
                    <a:ea typeface="HGMaruGothicMPRO" panose="020F0600000000000000" pitchFamily="34" charset="-128"/>
                  </a:rPr>
                  <a:t>【Sub Mission1-1】</a:t>
                </a:r>
              </a:p>
              <a:p>
                <a:pPr marL="0" indent="0">
                  <a:buNone/>
                </a:pPr>
                <a:r>
                  <a:rPr lang="ja-JP" altLang="en-US" sz="2800" dirty="0">
                    <a:latin typeface="HGMaruGothicMPRO" panose="020F0600000000000000" pitchFamily="34" charset="-128"/>
                    <a:ea typeface="HGMaruGothicMPRO" panose="020F0600000000000000" pitchFamily="34" charset="-128"/>
                  </a:rPr>
                  <a:t>  グループ内で分担して，</a:t>
                </a:r>
                <a:endParaRPr lang="en-US" altLang="ja-JP" sz="800" dirty="0">
                  <a:latin typeface="HGMaruGothicMPRO" panose="020F0600000000000000" pitchFamily="34" charset="-128"/>
                  <a:ea typeface="HGMaruGothicMPRO" panose="020F0600000000000000" pitchFamily="34" charset="-128"/>
                </a:endParaRPr>
              </a:p>
              <a:p>
                <a:pPr marL="0" indent="0">
                  <a:buNone/>
                </a:pPr>
                <a:r>
                  <a:rPr lang="ja-JP" altLang="en-US" sz="800" dirty="0">
                    <a:solidFill>
                      <a:srgbClr val="0070C0"/>
                    </a:solidFill>
                    <a:latin typeface="HGMaruGothicMPRO" panose="020F0600000000000000" pitchFamily="34" charset="-128"/>
                    <a:ea typeface="HGMaruGothicMPRO" panose="020F0600000000000000" pitchFamily="34" charset="-128"/>
                  </a:rPr>
                  <a:t> </a:t>
                </a:r>
                <a:r>
                  <a:rPr lang="en-US" altLang="ja-JP" sz="3200" dirty="0">
                    <a:solidFill>
                      <a:srgbClr val="0070C0"/>
                    </a:solidFill>
                    <a:latin typeface="HGMaruGothicMPRO" panose="020F0600000000000000" pitchFamily="34" charset="-128"/>
                    <a:ea typeface="HGMaruGothicMPRO" panose="020F0600000000000000" pitchFamily="34" charset="-128"/>
                  </a:rPr>
                  <a:t>『</a:t>
                </a:r>
                <a:r>
                  <a:rPr lang="ja-JP" altLang="en-US" sz="3200" dirty="0">
                    <a:solidFill>
                      <a:srgbClr val="0070C0"/>
                    </a:solidFill>
                    <a:latin typeface="HGMaruGothicMPRO" panose="020F0600000000000000" pitchFamily="34" charset="-128"/>
                    <a:ea typeface="HGMaruGothicMPRO" panose="020F0600000000000000" pitchFamily="34" charset="-128"/>
                  </a:rPr>
                  <a:t>○年後に元本</a:t>
                </a:r>
                <a14:m>
                  <m:oMath xmlns:m="http://schemas.openxmlformats.org/officeDocument/2006/math">
                    <m:r>
                      <a:rPr lang="en-US" altLang="ja-JP" sz="3200" b="0" i="1" smtClean="0">
                        <a:solidFill>
                          <a:srgbClr val="0070C0"/>
                        </a:solidFill>
                        <a:latin typeface="Cambria Math" panose="02040503050406030204" pitchFamily="18" charset="0"/>
                        <a:ea typeface="HGMaruGothicMPRO" panose="020F0600000000000000" pitchFamily="34" charset="-128"/>
                      </a:rPr>
                      <m:t>𝐴</m:t>
                    </m:r>
                  </m:oMath>
                </a14:m>
                <a:r>
                  <a:rPr lang="ja-JP" altLang="en-US" sz="3200" dirty="0">
                    <a:solidFill>
                      <a:srgbClr val="0070C0"/>
                    </a:solidFill>
                    <a:latin typeface="HGMaruGothicMPRO" panose="020F0600000000000000" pitchFamily="34" charset="-128"/>
                    <a:ea typeface="HGMaruGothicMPRO" panose="020F0600000000000000" pitchFamily="34" charset="-128"/>
                  </a:rPr>
                  <a:t>円が２倍になるのは</a:t>
                </a:r>
                <a:r>
                  <a:rPr lang="en-US" altLang="ja-JP" sz="3200" dirty="0">
                    <a:solidFill>
                      <a:srgbClr val="0070C0"/>
                    </a:solidFill>
                    <a:latin typeface="HGMaruGothicMPRO" panose="020F0600000000000000" pitchFamily="34" charset="-128"/>
                    <a:ea typeface="HGMaruGothicMPRO" panose="020F0600000000000000" pitchFamily="34" charset="-128"/>
                  </a:rPr>
                  <a:t>,</a:t>
                </a:r>
                <a:r>
                  <a:rPr lang="ja-JP" altLang="en-US" sz="3200" dirty="0">
                    <a:solidFill>
                      <a:srgbClr val="0070C0"/>
                    </a:solidFill>
                    <a:latin typeface="HGMaruGothicMPRO" panose="020F0600000000000000" pitchFamily="34" charset="-128"/>
                    <a:ea typeface="HGMaruGothicMPRO" panose="020F0600000000000000" pitchFamily="34" charset="-128"/>
                  </a:rPr>
                  <a:t> 年利が△％のときである</a:t>
                </a:r>
                <a:r>
                  <a:rPr lang="en-US" altLang="ja-JP" sz="3200" dirty="0">
                    <a:solidFill>
                      <a:srgbClr val="0070C0"/>
                    </a:solidFill>
                    <a:latin typeface="HGMaruGothicMPRO" panose="020F0600000000000000" pitchFamily="34" charset="-128"/>
                    <a:ea typeface="HGMaruGothicMPRO" panose="020F0600000000000000" pitchFamily="34" charset="-128"/>
                  </a:rPr>
                  <a:t>』</a:t>
                </a:r>
                <a:endParaRPr lang="en-US" altLang="ja-JP" sz="80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　　　　　　の○と△に入る値の組を何パターンかリサーチしてみよう。</a:t>
                </a:r>
                <a:endParaRPr lang="en-US" altLang="ja-JP" sz="3200" dirty="0">
                  <a:latin typeface="HGMaruGothicMPRO" panose="020F0600000000000000" pitchFamily="34" charset="-128"/>
                  <a:ea typeface="HGMaruGothicMPRO" panose="020F0600000000000000" pitchFamily="34" charset="-128"/>
                </a:endParaRPr>
              </a:p>
            </p:txBody>
          </p:sp>
        </mc:Choice>
        <mc:Fallback xmlns="">
          <p:sp>
            <p:nvSpPr>
              <p:cNvPr id="5" name="コンテンツ プレースホルダー 4">
                <a:extLst>
                  <a:ext uri="{FF2B5EF4-FFF2-40B4-BE49-F238E27FC236}">
                    <a16:creationId xmlns:a16="http://schemas.microsoft.com/office/drawing/2014/main" id="{400473A1-9912-AA07-6950-C5EEB00EC4A0}"/>
                  </a:ext>
                </a:extLst>
              </p:cNvPr>
              <p:cNvSpPr>
                <a:spLocks noGrp="1" noRot="1" noChangeAspect="1" noMove="1" noResize="1" noEditPoints="1" noAdjustHandles="1" noChangeArrowheads="1" noChangeShapeType="1" noTextEdit="1"/>
              </p:cNvSpPr>
              <p:nvPr>
                <p:ph idx="1"/>
              </p:nvPr>
            </p:nvSpPr>
            <p:spPr>
              <a:xfrm>
                <a:off x="960835" y="3132559"/>
                <a:ext cx="12889432" cy="2592289"/>
              </a:xfrm>
              <a:blipFill>
                <a:blip r:embed="rId3"/>
                <a:stretch>
                  <a:fillRect l="-1372" b="-4471"/>
                </a:stretch>
              </a:blipFill>
            </p:spPr>
            <p:txBody>
              <a:bodyPr/>
              <a:lstStyle/>
              <a:p>
                <a:r>
                  <a:rPr lang="ja-JP" altLang="en-US">
                    <a:noFill/>
                  </a:rPr>
                  <a:t> </a:t>
                </a:r>
              </a:p>
            </p:txBody>
          </p:sp>
        </mc:Fallback>
      </mc:AlternateContent>
      <p:sp>
        <p:nvSpPr>
          <p:cNvPr id="4" name="タイトル 1">
            <a:extLst>
              <a:ext uri="{FF2B5EF4-FFF2-40B4-BE49-F238E27FC236}">
                <a16:creationId xmlns:a16="http://schemas.microsoft.com/office/drawing/2014/main" id="{65A9EFE5-0DE3-EABF-332A-1CB8CB3F9CE2}"/>
              </a:ext>
            </a:extLst>
          </p:cNvPr>
          <p:cNvSpPr>
            <a:spLocks noGrp="1"/>
          </p:cNvSpPr>
          <p:nvPr>
            <p:ph type="title"/>
          </p:nvPr>
        </p:nvSpPr>
        <p:spPr>
          <a:xfrm>
            <a:off x="960835" y="303213"/>
            <a:ext cx="12241360" cy="2816714"/>
          </a:xfrm>
        </p:spPr>
        <p:txBody>
          <a:bodyPr>
            <a:normAutofit/>
          </a:bodyPr>
          <a:lstStyle/>
          <a:p>
            <a:pPr algn="l"/>
            <a:r>
              <a:rPr lang="en-US" altLang="ja-JP" dirty="0">
                <a:latin typeface="HGMaruGothicMPRO" panose="020F0600000000000000" pitchFamily="34" charset="-128"/>
                <a:ea typeface="HGMaruGothicMPRO" panose="020F0600000000000000" pitchFamily="34" charset="-128"/>
              </a:rPr>
              <a:t>【Mission1】</a:t>
            </a:r>
            <a:br>
              <a:rPr lang="en-US" altLang="ja-JP" dirty="0">
                <a:latin typeface="HGMaruGothicMPRO" panose="020F0600000000000000" pitchFamily="34" charset="-128"/>
                <a:ea typeface="HGMaruGothicMPRO" panose="020F0600000000000000" pitchFamily="34" charset="-128"/>
              </a:rPr>
            </a:br>
            <a:br>
              <a:rPr lang="en-US" altLang="ja-JP" sz="1000" dirty="0">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「元本が２倍になるまでにかかる</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　　　　　　　　　　　年数と年利との関係」</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800" dirty="0">
                <a:solidFill>
                  <a:srgbClr val="0070C0"/>
                </a:solidFill>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を考察してみよう。</a:t>
            </a:r>
            <a:endParaRPr lang="en-US" altLang="ja-JP" sz="4800" dirty="0">
              <a:latin typeface="HGMaruGothicMPRO" panose="020F0600000000000000" pitchFamily="34" charset="-128"/>
              <a:ea typeface="HGMaruGothicMPRO" panose="020F0600000000000000" pitchFamily="34" charset="-128"/>
            </a:endParaRPr>
          </a:p>
        </p:txBody>
      </p:sp>
      <p:sp>
        <p:nvSpPr>
          <p:cNvPr id="3" name="四角形: 角を丸くする 2">
            <a:extLst>
              <a:ext uri="{FF2B5EF4-FFF2-40B4-BE49-F238E27FC236}">
                <a16:creationId xmlns:a16="http://schemas.microsoft.com/office/drawing/2014/main" id="{35B538DC-DBD1-1160-5451-E4ACD8535909}"/>
              </a:ext>
            </a:extLst>
          </p:cNvPr>
          <p:cNvSpPr/>
          <p:nvPr/>
        </p:nvSpPr>
        <p:spPr>
          <a:xfrm>
            <a:off x="1968947" y="5796855"/>
            <a:ext cx="10369152" cy="1368152"/>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目標</a:t>
            </a:r>
            <a:r>
              <a:rPr kumimoji="1" lang="en-US" altLang="ja-JP" dirty="0">
                <a:latin typeface="BIZ UDPゴシック" panose="020B0400000000000000" pitchFamily="50" charset="-128"/>
                <a:ea typeface="BIZ UDPゴシック" panose="020B0400000000000000" pitchFamily="50" charset="-128"/>
              </a:rPr>
              <a:t>】</a:t>
            </a:r>
            <a:br>
              <a:rPr kumimoji="1" lang="en-US" altLang="ja-JP" sz="500" dirty="0">
                <a:latin typeface="BIZ UDPゴシック" panose="020B0400000000000000" pitchFamily="50" charset="-128"/>
                <a:ea typeface="BIZ UDPゴシック" panose="020B0400000000000000" pitchFamily="50" charset="-128"/>
              </a:rPr>
            </a:br>
            <a:endParaRPr kumimoji="1" lang="en-US" altLang="ja-JP" sz="500" dirty="0">
              <a:latin typeface="BIZ UDPゴシック" panose="020B0400000000000000" pitchFamily="50" charset="-128"/>
              <a:ea typeface="BIZ UDPゴシック" panose="020B0400000000000000" pitchFamily="50" charset="-128"/>
            </a:endParaRPr>
          </a:p>
          <a:p>
            <a:pPr lvl="1"/>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1.95</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2.04</a:t>
            </a:r>
            <a:r>
              <a:rPr lang="ja-JP" altLang="en-US" sz="2800" dirty="0">
                <a:latin typeface="BIZ UDPゴシック" panose="020B0400000000000000" pitchFamily="50" charset="-128"/>
                <a:ea typeface="BIZ UDPゴシック" panose="020B0400000000000000" pitchFamily="50" charset="-128"/>
              </a:rPr>
              <a:t>倍くらいのレンジにおさめてほしい。</a:t>
            </a:r>
            <a:br>
              <a:rPr lang="en-US" altLang="ja-JP" sz="2800" dirty="0">
                <a:latin typeface="BIZ UDPゴシック" panose="020B0400000000000000" pitchFamily="50" charset="-128"/>
                <a:ea typeface="BIZ UDPゴシック" panose="020B0400000000000000" pitchFamily="50" charset="-128"/>
              </a:rPr>
            </a:br>
            <a:endParaRPr lang="en-US" altLang="ja-JP" sz="500" dirty="0">
              <a:latin typeface="BIZ UDPゴシック" panose="020B0400000000000000" pitchFamily="50" charset="-128"/>
              <a:ea typeface="BIZ UDPゴシック" panose="020B0400000000000000" pitchFamily="50" charset="-128"/>
            </a:endParaRPr>
          </a:p>
          <a:p>
            <a:pPr lvl="1"/>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「レンジ」とは、値が動いてよい（想定している）範囲のこと。「○</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のレンジ」は「○以上△以下」という意味。</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359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728D-DF1C-3E43-5058-68A9EFAF3EBB}"/>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27042DD-E2F9-30C6-AAC5-77E96808D7CF}"/>
              </a:ext>
            </a:extLst>
          </p:cNvPr>
          <p:cNvSpPr>
            <a:spLocks noGrp="1"/>
          </p:cNvSpPr>
          <p:nvPr>
            <p:ph idx="1"/>
          </p:nvPr>
        </p:nvSpPr>
        <p:spPr>
          <a:xfrm>
            <a:off x="960835" y="3551975"/>
            <a:ext cx="13249472" cy="3685040"/>
          </a:xfrm>
        </p:spPr>
        <p:txBody>
          <a:bodyPr>
            <a:normAutofit/>
          </a:bodyPr>
          <a:lstStyle/>
          <a:p>
            <a:pPr marL="0" indent="0">
              <a:buNone/>
            </a:pPr>
            <a:endParaRPr lang="en-US" altLang="ja-JP" sz="1100" dirty="0">
              <a:solidFill>
                <a:srgbClr val="0070C0"/>
              </a:solidFill>
              <a:latin typeface="HGMaruGothicMPRO" panose="020F0600000000000000" pitchFamily="34" charset="-128"/>
              <a:ea typeface="HGMaruGothicMPRO" panose="020F0600000000000000" pitchFamily="34" charset="-128"/>
            </a:endParaRPr>
          </a:p>
          <a:p>
            <a:pPr marL="0" indent="0">
              <a:buNone/>
            </a:pPr>
            <a:r>
              <a:rPr lang="en-US" altLang="ja-JP" dirty="0">
                <a:latin typeface="HGMaruGothicMPRO" panose="020F0600000000000000" pitchFamily="34" charset="-128"/>
                <a:ea typeface="HGMaruGothicMPRO" panose="020F0600000000000000" pitchFamily="34" charset="-128"/>
              </a:rPr>
              <a:t>【Sub Mission1-2】</a:t>
            </a:r>
          </a:p>
          <a:p>
            <a:pPr marL="0" indent="0">
              <a:buNone/>
            </a:pPr>
            <a:endParaRPr lang="en-US" altLang="ja-JP" sz="1000" dirty="0">
              <a:latin typeface="HGMaruGothicMPRO" panose="020F0600000000000000" pitchFamily="34" charset="-128"/>
              <a:ea typeface="HGMaruGothicMPRO" panose="020F0600000000000000" pitchFamily="34" charset="-128"/>
            </a:endParaRPr>
          </a:p>
          <a:p>
            <a:pPr marL="0" indent="0">
              <a:buNone/>
            </a:pPr>
            <a:r>
              <a:rPr lang="ja-JP" altLang="en-US" sz="3000" dirty="0">
                <a:latin typeface="HGMaruGothicMPRO" panose="020F0600000000000000" pitchFamily="34" charset="-128"/>
                <a:ea typeface="HGMaruGothicMPRO" panose="020F0600000000000000" pitchFamily="34" charset="-128"/>
              </a:rPr>
              <a:t> </a:t>
            </a:r>
            <a:r>
              <a:rPr lang="ja-JP" altLang="en-US" sz="2800" dirty="0">
                <a:latin typeface="HGMaruGothicMPRO" panose="020F0600000000000000" pitchFamily="34" charset="-128"/>
                <a:ea typeface="HGMaruGothicMPRO" panose="020F0600000000000000" pitchFamily="34" charset="-128"/>
              </a:rPr>
              <a:t>グループ内で集めたいくつかのパターンをもとに，</a:t>
            </a:r>
            <a:endParaRPr lang="en-US" altLang="ja-JP" sz="2800" dirty="0">
              <a:latin typeface="HGMaruGothicMPRO" panose="020F0600000000000000" pitchFamily="34" charset="-128"/>
              <a:ea typeface="HGMaruGothicMPRO" panose="020F0600000000000000" pitchFamily="34" charset="-128"/>
            </a:endParaRPr>
          </a:p>
          <a:p>
            <a:pPr marL="0" indent="0">
              <a:buNone/>
            </a:pPr>
            <a:endParaRPr lang="en-US" altLang="ja-JP" sz="800" dirty="0">
              <a:latin typeface="HGMaruGothicMPRO" panose="020F0600000000000000" pitchFamily="34" charset="-128"/>
              <a:ea typeface="HGMaruGothicMPRO" panose="020F0600000000000000" pitchFamily="34" charset="-128"/>
            </a:endParaRPr>
          </a:p>
          <a:p>
            <a:pPr marL="0" indent="0">
              <a:buNone/>
            </a:pPr>
            <a:r>
              <a:rPr lang="ja-JP" altLang="en-US" sz="800" dirty="0">
                <a:solidFill>
                  <a:srgbClr val="0070C0"/>
                </a:solidFill>
                <a:latin typeface="HGMaruGothicMPRO" panose="020F0600000000000000" pitchFamily="34" charset="-128"/>
                <a:ea typeface="HGMaruGothicMPRO" panose="020F0600000000000000" pitchFamily="34" charset="-128"/>
              </a:rPr>
              <a:t> </a:t>
            </a:r>
            <a:r>
              <a:rPr lang="en-US" altLang="ja-JP" sz="3800" dirty="0">
                <a:solidFill>
                  <a:srgbClr val="0070C0"/>
                </a:solidFill>
                <a:latin typeface="HGMaruGothicMPRO" panose="020F0600000000000000" pitchFamily="34" charset="-128"/>
                <a:ea typeface="HGMaruGothicMPRO" panose="020F0600000000000000" pitchFamily="34" charset="-128"/>
              </a:rPr>
              <a:t>『</a:t>
            </a:r>
            <a:r>
              <a:rPr lang="ja-JP" altLang="en-US" sz="3800" dirty="0">
                <a:solidFill>
                  <a:srgbClr val="0070C0"/>
                </a:solidFill>
                <a:latin typeface="HGMaruGothicMPRO" panose="020F0600000000000000" pitchFamily="34" charset="-128"/>
                <a:ea typeface="HGMaruGothicMPRO" panose="020F0600000000000000" pitchFamily="34" charset="-128"/>
              </a:rPr>
              <a:t>元本が２倍になるまでにかかる年数</a:t>
            </a:r>
            <a:r>
              <a:rPr lang="ja-JP" altLang="en-US" sz="3200" dirty="0">
                <a:solidFill>
                  <a:srgbClr val="0070C0"/>
                </a:solidFill>
                <a:latin typeface="HGMaruGothicMPRO" panose="020F0600000000000000" pitchFamily="34" charset="-128"/>
                <a:ea typeface="HGMaruGothicMPRO" panose="020F0600000000000000" pitchFamily="34" charset="-128"/>
              </a:rPr>
              <a:t>と</a:t>
            </a:r>
            <a:r>
              <a:rPr lang="ja-JP" altLang="en-US" sz="3800" dirty="0">
                <a:solidFill>
                  <a:srgbClr val="0070C0"/>
                </a:solidFill>
                <a:latin typeface="HGMaruGothicMPRO" panose="020F0600000000000000" pitchFamily="34" charset="-128"/>
                <a:ea typeface="HGMaruGothicMPRO" panose="020F0600000000000000" pitchFamily="34" charset="-128"/>
              </a:rPr>
              <a:t>年利の法則性</a:t>
            </a:r>
            <a:r>
              <a:rPr lang="en-US" altLang="ja-JP" sz="3800" dirty="0">
                <a:solidFill>
                  <a:srgbClr val="0070C0"/>
                </a:solidFill>
                <a:latin typeface="HGMaruGothicMPRO" panose="020F0600000000000000" pitchFamily="34" charset="-128"/>
                <a:ea typeface="HGMaruGothicMPRO" panose="020F0600000000000000" pitchFamily="34" charset="-128"/>
              </a:rPr>
              <a:t>』</a:t>
            </a:r>
          </a:p>
          <a:p>
            <a:pPr marL="0" indent="0">
              <a:buNone/>
            </a:pPr>
            <a:endParaRPr lang="en-US" altLang="ja-JP" sz="80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　　　　　　　　　　　　　を表現できないだろうか。考察してみよう。</a:t>
            </a:r>
            <a:endParaRPr lang="en-US" altLang="ja-JP" sz="3200" dirty="0">
              <a:latin typeface="HGMaruGothicMPRO" panose="020F0600000000000000" pitchFamily="34" charset="-128"/>
              <a:ea typeface="HGMaruGothicMPRO" panose="020F0600000000000000" pitchFamily="34" charset="-128"/>
            </a:endParaRPr>
          </a:p>
        </p:txBody>
      </p:sp>
      <p:sp>
        <p:nvSpPr>
          <p:cNvPr id="4" name="タイトル 1">
            <a:extLst>
              <a:ext uri="{FF2B5EF4-FFF2-40B4-BE49-F238E27FC236}">
                <a16:creationId xmlns:a16="http://schemas.microsoft.com/office/drawing/2014/main" id="{A50E51EB-9DBE-70CD-0E53-270833B171A4}"/>
              </a:ext>
            </a:extLst>
          </p:cNvPr>
          <p:cNvSpPr>
            <a:spLocks noGrp="1"/>
          </p:cNvSpPr>
          <p:nvPr>
            <p:ph type="title"/>
          </p:nvPr>
        </p:nvSpPr>
        <p:spPr>
          <a:xfrm>
            <a:off x="960835" y="303213"/>
            <a:ext cx="12241360" cy="2816714"/>
          </a:xfrm>
        </p:spPr>
        <p:txBody>
          <a:bodyPr>
            <a:normAutofit/>
          </a:bodyPr>
          <a:lstStyle/>
          <a:p>
            <a:pPr algn="l"/>
            <a:r>
              <a:rPr lang="en-US" altLang="ja-JP" dirty="0">
                <a:latin typeface="HGMaruGothicMPRO" panose="020F0600000000000000" pitchFamily="34" charset="-128"/>
                <a:ea typeface="HGMaruGothicMPRO" panose="020F0600000000000000" pitchFamily="34" charset="-128"/>
              </a:rPr>
              <a:t>【Mission1】</a:t>
            </a:r>
            <a:br>
              <a:rPr lang="en-US" altLang="ja-JP" dirty="0">
                <a:latin typeface="HGMaruGothicMPRO" panose="020F0600000000000000" pitchFamily="34" charset="-128"/>
                <a:ea typeface="HGMaruGothicMPRO" panose="020F0600000000000000" pitchFamily="34" charset="-128"/>
              </a:rPr>
            </a:br>
            <a:br>
              <a:rPr lang="en-US" altLang="ja-JP" sz="1000" dirty="0">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「元本が２倍になるまでにかかる</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　　　　　　　　　　　年数と年利との関係」</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800" dirty="0">
                <a:solidFill>
                  <a:srgbClr val="0070C0"/>
                </a:solidFill>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を考察してみよう。</a:t>
            </a:r>
            <a:endParaRPr lang="en-US" altLang="ja-JP" sz="4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40431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9979-2377-C82B-1594-FF0F45E4D59E}"/>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09EB2727-452F-6E15-7046-6BA5B82C92E9}"/>
              </a:ext>
            </a:extLst>
          </p:cNvPr>
          <p:cNvSpPr>
            <a:spLocks noGrp="1"/>
          </p:cNvSpPr>
          <p:nvPr>
            <p:ph idx="1"/>
          </p:nvPr>
        </p:nvSpPr>
        <p:spPr>
          <a:xfrm>
            <a:off x="960835" y="3551975"/>
            <a:ext cx="11881320" cy="3685040"/>
          </a:xfrm>
        </p:spPr>
        <p:txBody>
          <a:bodyPr>
            <a:normAutofit/>
          </a:bodyPr>
          <a:lstStyle/>
          <a:p>
            <a:pPr marL="0" indent="0">
              <a:buNone/>
            </a:pPr>
            <a:endParaRPr lang="en-US" altLang="ja-JP" sz="1100" dirty="0">
              <a:solidFill>
                <a:srgbClr val="0070C0"/>
              </a:solidFill>
              <a:latin typeface="HGMaruGothicMPRO" panose="020F0600000000000000" pitchFamily="34" charset="-128"/>
              <a:ea typeface="HGMaruGothicMPRO" panose="020F0600000000000000" pitchFamily="34" charset="-128"/>
            </a:endParaRPr>
          </a:p>
          <a:p>
            <a:pPr marL="0" indent="0">
              <a:buNone/>
            </a:pPr>
            <a:r>
              <a:rPr lang="en-US" altLang="ja-JP" dirty="0">
                <a:latin typeface="HGMaruGothicMPRO" panose="020F0600000000000000" pitchFamily="34" charset="-128"/>
                <a:ea typeface="HGMaruGothicMPRO" panose="020F0600000000000000" pitchFamily="34" charset="-128"/>
              </a:rPr>
              <a:t>【Sub Mission1-2】</a:t>
            </a:r>
          </a:p>
          <a:p>
            <a:pPr marL="0" indent="0">
              <a:buNone/>
            </a:pPr>
            <a:endParaRPr lang="en-US" altLang="ja-JP" sz="1000" dirty="0">
              <a:latin typeface="HGMaruGothicMPRO" panose="020F0600000000000000" pitchFamily="34" charset="-128"/>
              <a:ea typeface="HGMaruGothicMPRO" panose="020F0600000000000000" pitchFamily="34" charset="-128"/>
            </a:endParaRPr>
          </a:p>
          <a:p>
            <a:pPr marL="0" indent="0">
              <a:buNone/>
            </a:pPr>
            <a:r>
              <a:rPr lang="ja-JP" altLang="en-US" sz="3000" dirty="0">
                <a:latin typeface="HGMaruGothicMPRO" panose="020F0600000000000000" pitchFamily="34" charset="-128"/>
                <a:ea typeface="HGMaruGothicMPRO" panose="020F0600000000000000" pitchFamily="34" charset="-128"/>
              </a:rPr>
              <a:t>  </a:t>
            </a:r>
            <a:r>
              <a:rPr lang="ja-JP" altLang="en-US" sz="2800" dirty="0">
                <a:latin typeface="HGMaruGothicMPRO" panose="020F0600000000000000" pitchFamily="34" charset="-128"/>
                <a:ea typeface="HGMaruGothicMPRO" panose="020F0600000000000000" pitchFamily="34" charset="-128"/>
              </a:rPr>
              <a:t>考察をもとに，</a:t>
            </a:r>
            <a:endParaRPr lang="en-US" altLang="ja-JP" sz="2800" dirty="0">
              <a:latin typeface="HGMaruGothicMPRO" panose="020F0600000000000000" pitchFamily="34" charset="-128"/>
              <a:ea typeface="HGMaruGothicMPRO" panose="020F0600000000000000" pitchFamily="34" charset="-128"/>
            </a:endParaRPr>
          </a:p>
          <a:p>
            <a:pPr marL="0" indent="0">
              <a:buNone/>
            </a:pPr>
            <a:endParaRPr lang="en-US" altLang="ja-JP" sz="800" dirty="0">
              <a:latin typeface="HGMaruGothicMPRO" panose="020F0600000000000000" pitchFamily="34" charset="-128"/>
              <a:ea typeface="HGMaruGothicMPRO" panose="020F0600000000000000" pitchFamily="34" charset="-128"/>
            </a:endParaRPr>
          </a:p>
          <a:p>
            <a:pPr marL="0" indent="0">
              <a:buNone/>
            </a:pPr>
            <a:r>
              <a:rPr lang="ja-JP" altLang="en-US" sz="800" dirty="0">
                <a:solidFill>
                  <a:srgbClr val="0070C0"/>
                </a:solidFill>
                <a:latin typeface="HGMaruGothicMPRO" panose="020F0600000000000000" pitchFamily="34" charset="-128"/>
                <a:ea typeface="HGMaruGothicMPRO" panose="020F0600000000000000" pitchFamily="34" charset="-128"/>
              </a:rPr>
              <a:t> </a:t>
            </a:r>
            <a:r>
              <a:rPr lang="ja-JP" altLang="en-US" sz="4000" dirty="0">
                <a:solidFill>
                  <a:srgbClr val="0070C0"/>
                </a:solidFill>
                <a:latin typeface="HGMaruGothicMPRO" panose="020F0600000000000000" pitchFamily="34" charset="-128"/>
                <a:ea typeface="HGMaruGothicMPRO" panose="020F0600000000000000" pitchFamily="34" charset="-128"/>
              </a:rPr>
              <a:t> </a:t>
            </a:r>
            <a:r>
              <a:rPr lang="en-US" altLang="ja-JP" sz="4400" dirty="0">
                <a:solidFill>
                  <a:srgbClr val="0070C0"/>
                </a:solidFill>
                <a:latin typeface="HGMaruGothicMPRO" panose="020F0600000000000000" pitchFamily="34" charset="-128"/>
                <a:ea typeface="HGMaruGothicMPRO" panose="020F0600000000000000" pitchFamily="34" charset="-128"/>
              </a:rPr>
              <a:t>『</a:t>
            </a:r>
            <a:r>
              <a:rPr lang="ja-JP" altLang="en-US" sz="4400" dirty="0">
                <a:solidFill>
                  <a:srgbClr val="0070C0"/>
                </a:solidFill>
                <a:latin typeface="HGMaruGothicMPRO" panose="020F0600000000000000" pitchFamily="34" charset="-128"/>
                <a:ea typeface="HGMaruGothicMPRO" panose="020F0600000000000000" pitchFamily="34" charset="-128"/>
              </a:rPr>
              <a:t>自分たちのグループオリジナルの法則</a:t>
            </a:r>
            <a:r>
              <a:rPr lang="en-US" altLang="ja-JP" sz="4400" dirty="0">
                <a:solidFill>
                  <a:srgbClr val="0070C0"/>
                </a:solidFill>
                <a:latin typeface="HGMaruGothicMPRO" panose="020F0600000000000000" pitchFamily="34" charset="-128"/>
                <a:ea typeface="HGMaruGothicMPRO" panose="020F0600000000000000" pitchFamily="34" charset="-128"/>
              </a:rPr>
              <a:t>』</a:t>
            </a:r>
          </a:p>
          <a:p>
            <a:pPr marL="0" indent="0">
              <a:buNone/>
            </a:pPr>
            <a:endParaRPr lang="en-US" altLang="ja-JP" sz="80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　　　　　　　　　　　　　　　　　　　　　　　を表現してみよう。</a:t>
            </a:r>
            <a:endParaRPr lang="en-US" altLang="ja-JP" sz="3200" dirty="0">
              <a:latin typeface="HGMaruGothicMPRO" panose="020F0600000000000000" pitchFamily="34" charset="-128"/>
              <a:ea typeface="HGMaruGothicMPRO" panose="020F0600000000000000" pitchFamily="34" charset="-128"/>
            </a:endParaRPr>
          </a:p>
        </p:txBody>
      </p:sp>
      <p:sp>
        <p:nvSpPr>
          <p:cNvPr id="4" name="タイトル 1">
            <a:extLst>
              <a:ext uri="{FF2B5EF4-FFF2-40B4-BE49-F238E27FC236}">
                <a16:creationId xmlns:a16="http://schemas.microsoft.com/office/drawing/2014/main" id="{5FAA47FE-1CEF-80CC-0CFA-21986231A2FB}"/>
              </a:ext>
            </a:extLst>
          </p:cNvPr>
          <p:cNvSpPr>
            <a:spLocks noGrp="1"/>
          </p:cNvSpPr>
          <p:nvPr>
            <p:ph type="title"/>
          </p:nvPr>
        </p:nvSpPr>
        <p:spPr>
          <a:xfrm>
            <a:off x="960835" y="303213"/>
            <a:ext cx="12241360" cy="2816714"/>
          </a:xfrm>
        </p:spPr>
        <p:txBody>
          <a:bodyPr>
            <a:normAutofit/>
          </a:bodyPr>
          <a:lstStyle/>
          <a:p>
            <a:pPr algn="l"/>
            <a:r>
              <a:rPr lang="en-US" altLang="ja-JP" dirty="0">
                <a:latin typeface="HGMaruGothicMPRO" panose="020F0600000000000000" pitchFamily="34" charset="-128"/>
                <a:ea typeface="HGMaruGothicMPRO" panose="020F0600000000000000" pitchFamily="34" charset="-128"/>
              </a:rPr>
              <a:t>【Mission1】</a:t>
            </a:r>
            <a:br>
              <a:rPr lang="en-US" altLang="ja-JP" dirty="0">
                <a:latin typeface="HGMaruGothicMPRO" panose="020F0600000000000000" pitchFamily="34" charset="-128"/>
                <a:ea typeface="HGMaruGothicMPRO" panose="020F0600000000000000" pitchFamily="34" charset="-128"/>
              </a:rPr>
            </a:br>
            <a:br>
              <a:rPr lang="en-US" altLang="ja-JP" sz="1000" dirty="0">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「元本が２倍になるまでにかかる</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　　　　　　　　　　　年数と年利との関係」</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800" dirty="0">
                <a:solidFill>
                  <a:srgbClr val="0070C0"/>
                </a:solidFill>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を考察してみよう。</a:t>
            </a:r>
            <a:endParaRPr lang="en-US" altLang="ja-JP" sz="4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00345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9232-CE0C-B024-4651-9787051AA7BB}"/>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325E83BC-36EE-075B-D9C6-BBF783AF4E00}"/>
              </a:ext>
            </a:extLst>
          </p:cNvPr>
          <p:cNvSpPr>
            <a:spLocks noGrp="1"/>
          </p:cNvSpPr>
          <p:nvPr>
            <p:ph type="title"/>
          </p:nvPr>
        </p:nvSpPr>
        <p:spPr>
          <a:xfrm>
            <a:off x="924831" y="303213"/>
            <a:ext cx="12241360" cy="1821234"/>
          </a:xfrm>
        </p:spPr>
        <p:txBody>
          <a:bodyPr>
            <a:normAutofit/>
          </a:bodyPr>
          <a:lstStyle/>
          <a:p>
            <a:pPr algn="l"/>
            <a:r>
              <a:rPr lang="en-US" altLang="ja-JP" dirty="0">
                <a:latin typeface="HGMaruGothicMPRO" panose="020F0600000000000000" pitchFamily="34" charset="-128"/>
                <a:ea typeface="HGMaruGothicMPRO" panose="020F0600000000000000" pitchFamily="34" charset="-128"/>
              </a:rPr>
              <a:t>【Mission1】</a:t>
            </a:r>
            <a:br>
              <a:rPr lang="en-US" altLang="ja-JP" dirty="0">
                <a:latin typeface="HGMaruGothicMPRO" panose="020F0600000000000000" pitchFamily="34" charset="-128"/>
                <a:ea typeface="HGMaruGothicMPRO" panose="020F0600000000000000" pitchFamily="34" charset="-128"/>
              </a:rPr>
            </a:br>
            <a:br>
              <a:rPr lang="en-US" altLang="ja-JP" sz="1000" dirty="0">
                <a:latin typeface="HGMaruGothicMPRO" panose="020F0600000000000000" pitchFamily="34" charset="-128"/>
                <a:ea typeface="HGMaruGothicMPRO" panose="020F0600000000000000" pitchFamily="34" charset="-128"/>
              </a:rPr>
            </a:br>
            <a:r>
              <a:rPr lang="ja-JP" altLang="en-US" sz="3200" dirty="0">
                <a:solidFill>
                  <a:srgbClr val="0070C0"/>
                </a:solidFill>
                <a:latin typeface="HGMaruGothicMPRO" panose="020F0600000000000000" pitchFamily="34" charset="-128"/>
                <a:ea typeface="HGMaruGothicMPRO" panose="020F0600000000000000" pitchFamily="34" charset="-128"/>
              </a:rPr>
              <a:t>「元本が２倍になるまでにかかる年数と年利との関係」</a:t>
            </a:r>
            <a:br>
              <a:rPr lang="en-US" altLang="ja-JP" sz="3200" dirty="0">
                <a:solidFill>
                  <a:srgbClr val="0070C0"/>
                </a:solidFill>
                <a:latin typeface="HGMaruGothicMPRO" panose="020F0600000000000000" pitchFamily="34" charset="-128"/>
                <a:ea typeface="HGMaruGothicMPRO" panose="020F0600000000000000" pitchFamily="34" charset="-128"/>
              </a:rPr>
            </a:br>
            <a:r>
              <a:rPr lang="ja-JP" altLang="en-US" sz="3200" dirty="0">
                <a:solidFill>
                  <a:srgbClr val="0070C0"/>
                </a:solidFill>
                <a:latin typeface="HGMaruGothicMPRO" panose="020F0600000000000000" pitchFamily="34" charset="-128"/>
                <a:ea typeface="HGMaruGothicMPRO" panose="020F0600000000000000" pitchFamily="34" charset="-128"/>
              </a:rPr>
              <a:t>　　　　　　　　　　　　　　　　　　　</a:t>
            </a:r>
            <a:r>
              <a:rPr lang="ja-JP" altLang="en-US" sz="2800" dirty="0">
                <a:latin typeface="HGMaruGothicMPRO" panose="020F0600000000000000" pitchFamily="34" charset="-128"/>
                <a:ea typeface="HGMaruGothicMPRO" panose="020F0600000000000000" pitchFamily="34" charset="-128"/>
              </a:rPr>
              <a:t>を考察してみよう。</a:t>
            </a:r>
            <a:endParaRPr lang="en-US" altLang="ja-JP" sz="3200" dirty="0">
              <a:latin typeface="HGMaruGothicMPRO" panose="020F0600000000000000" pitchFamily="34" charset="-128"/>
              <a:ea typeface="HGMaruGothicMPRO" panose="020F0600000000000000" pitchFamily="34" charset="-128"/>
            </a:endParaRPr>
          </a:p>
        </p:txBody>
      </p:sp>
      <p:sp>
        <p:nvSpPr>
          <p:cNvPr id="6" name="コンテンツ プレースホルダー 4">
            <a:extLst>
              <a:ext uri="{FF2B5EF4-FFF2-40B4-BE49-F238E27FC236}">
                <a16:creationId xmlns:a16="http://schemas.microsoft.com/office/drawing/2014/main" id="{70F3C39C-1A58-AA47-4353-FE5AA0C7ABEB}"/>
              </a:ext>
            </a:extLst>
          </p:cNvPr>
          <p:cNvSpPr txBox="1">
            <a:spLocks/>
          </p:cNvSpPr>
          <p:nvPr/>
        </p:nvSpPr>
        <p:spPr>
          <a:xfrm>
            <a:off x="1248867" y="2340471"/>
            <a:ext cx="11413268" cy="5076776"/>
          </a:xfrm>
          <a:prstGeom prst="rect">
            <a:avLst/>
          </a:prstGeom>
        </p:spPr>
        <p:txBody>
          <a:bodyPr vert="horz" lIns="104304" tIns="52151" rIns="104304" bIns="52151" rtlCol="0">
            <a:normAutofit/>
          </a:bodyPr>
          <a:lstStyle>
            <a:lvl1pPr marL="391136" indent="-391136" algn="l" defTabSz="104303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47463" indent="-325948" algn="l" defTabSz="104303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788" indent="-260758" algn="l" defTabSz="104303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82530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346817"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86833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389850"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911365"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432879"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a:lstStyle>
          <a:p>
            <a:pPr marL="0" indent="0">
              <a:buFont typeface="Arial" panose="020B0604020202020204" pitchFamily="34" charset="0"/>
              <a:buNone/>
            </a:pPr>
            <a:r>
              <a:rPr lang="it-IT" altLang="ja-JP" sz="2200" dirty="0"/>
              <a:t>(Fol. 181, n. 44.) </a:t>
            </a:r>
          </a:p>
          <a:p>
            <a:pPr marL="0" indent="0">
              <a:buFont typeface="Arial" panose="020B0604020202020204" pitchFamily="34" charset="0"/>
              <a:buNone/>
            </a:pPr>
            <a:r>
              <a:rPr lang="it-IT" altLang="ja-JP" sz="2200" i="1" dirty="0"/>
              <a:t>A voler sapere ogni quantità a tanto per 100 l'anno, in quanti anni sarà tornata doppia tra utile e capitale, tieni per regola 72, a mente, il quale sempre partirai per l'interesse, e quello che ne viene, in tanti anni sarà raddoppiato. Esempio: Quando l'interesse è a 6 per 100 I'anno, dico che si parta 72 per 6; ne vien 12, e in 12 anni sarà raddoppiato il capitale.</a:t>
            </a:r>
          </a:p>
          <a:p>
            <a:pPr marL="0" indent="0">
              <a:buFont typeface="Arial" panose="020B0604020202020204" pitchFamily="34" charset="0"/>
              <a:buNone/>
            </a:pPr>
            <a:r>
              <a:rPr lang="it-IT" altLang="ja-JP" sz="1900" dirty="0"/>
              <a:t>—</a:t>
            </a:r>
            <a:r>
              <a:rPr lang="it-IT" altLang="ja-JP" sz="1900" i="1" dirty="0"/>
              <a:t>Fra Luca Bartolomeo de Pacioli, Summa de arithmetica, geometria, proportioni et proportionalità (Venice 1494)</a:t>
            </a:r>
          </a:p>
          <a:p>
            <a:endParaRPr lang="it-IT" altLang="ja-JP" sz="1900" dirty="0"/>
          </a:p>
          <a:p>
            <a:pPr marL="0" indent="0">
              <a:buNone/>
            </a:pPr>
            <a:r>
              <a:rPr lang="ja-JP" altLang="en-US" sz="2000" dirty="0"/>
              <a:t>（英訳）</a:t>
            </a:r>
            <a:endParaRPr lang="en-US" altLang="ja-JP" sz="2000" dirty="0"/>
          </a:p>
          <a:p>
            <a:pPr marL="0" indent="0">
              <a:buNone/>
            </a:pPr>
            <a:r>
              <a:rPr lang="en-US" altLang="ja-JP" sz="2800" dirty="0"/>
              <a:t>If you know the annual interest rate (in percent), you can estimate how many years it will take for the total of principal and interest to double by dividing 72 by that rate. For example, at 6% per year, dividing 72 by 6 gives 12, so the capital doubles in 12 years.</a:t>
            </a:r>
            <a:endParaRPr lang="en" altLang="ja-JP" sz="2800" dirty="0"/>
          </a:p>
        </p:txBody>
      </p:sp>
    </p:spTree>
    <p:extLst>
      <p:ext uri="{BB962C8B-B14F-4D97-AF65-F5344CB8AC3E}">
        <p14:creationId xmlns:p14="http://schemas.microsoft.com/office/powerpoint/2010/main" val="388875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3281" y="405870"/>
            <a:ext cx="9348534" cy="1605621"/>
          </a:xfrm>
        </p:spPr>
        <p:txBody>
          <a:bodyPr>
            <a:normAutofit/>
          </a:bodyPr>
          <a:lstStyle/>
          <a:p>
            <a:r>
              <a:rPr lang="ja-JP" altLang="en-US" sz="44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アイスブレークを兼ねて</a:t>
            </a:r>
            <a:br>
              <a:rPr lang="en-US" altLang="ja-JP" sz="44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br>
            <a:r>
              <a:rPr lang="ja-JP" altLang="en-US" sz="53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クイズ 第１問！</a:t>
            </a:r>
            <a:endParaRPr lang="ja-JP" altLang="en-US" sz="44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endParaRPr>
          </a:p>
        </p:txBody>
      </p:sp>
      <p:sp>
        <p:nvSpPr>
          <p:cNvPr id="3" name="コンテンツ プレースホルダー 2"/>
          <p:cNvSpPr>
            <a:spLocks noGrp="1"/>
          </p:cNvSpPr>
          <p:nvPr>
            <p:ph idx="1"/>
          </p:nvPr>
        </p:nvSpPr>
        <p:spPr>
          <a:xfrm>
            <a:off x="1258704" y="2196455"/>
            <a:ext cx="12169352" cy="4837168"/>
          </a:xfrm>
        </p:spPr>
        <p:txBody>
          <a:bodyPr>
            <a:normAutofit lnSpcReduction="10000"/>
          </a:bodyPr>
          <a:lstStyle/>
          <a:p>
            <a:pPr marL="0" indent="0">
              <a:buNone/>
            </a:pPr>
            <a:endParaRPr lang="en-US" altLang="ja-JP" dirty="0">
              <a:latin typeface="HGP明朝E" panose="02020900000000000000" pitchFamily="18" charset="-128"/>
              <a:ea typeface="HGP明朝E" panose="02020900000000000000" pitchFamily="18" charset="-128"/>
            </a:endParaRPr>
          </a:p>
          <a:p>
            <a:pPr marL="0" indent="0">
              <a:buNone/>
            </a:pPr>
            <a:r>
              <a:rPr lang="ja-JP" altLang="en-US" sz="4000" dirty="0">
                <a:latin typeface="HGMaruGothicMPRO" panose="020F0600000000000000" pitchFamily="34" charset="-128"/>
                <a:ea typeface="HGMaruGothicMPRO" panose="020F0600000000000000" pitchFamily="34" charset="-128"/>
              </a:rPr>
              <a:t>身の周りにある</a:t>
            </a:r>
            <a:r>
              <a:rPr lang="en-US" altLang="ja-JP" sz="4000" dirty="0">
                <a:latin typeface="HGMaruGothicMPRO" panose="020F0600000000000000" pitchFamily="34" charset="-128"/>
                <a:ea typeface="HGMaruGothicMPRO" panose="020F0600000000000000" pitchFamily="34" charset="-128"/>
              </a:rPr>
              <a:t>,</a:t>
            </a:r>
          </a:p>
          <a:p>
            <a:pPr marL="0" indent="0">
              <a:buNone/>
            </a:pPr>
            <a:r>
              <a:rPr lang="ja-JP" altLang="en-US" sz="4000" dirty="0">
                <a:latin typeface="HGMaruGothicMPRO" panose="020F0600000000000000" pitchFamily="34" charset="-128"/>
                <a:ea typeface="HGMaruGothicMPRO" panose="020F0600000000000000" pitchFamily="34" charset="-128"/>
              </a:rPr>
              <a:t>「○○の法則」をなるべくたくさん挙げてみよう。</a:t>
            </a:r>
            <a:endParaRPr lang="en-US" altLang="ja-JP" sz="4000" dirty="0">
              <a:latin typeface="HGMaruGothicMPRO" panose="020F0600000000000000" pitchFamily="34" charset="-128"/>
              <a:ea typeface="HGMaruGothicMPRO" panose="020F0600000000000000" pitchFamily="34" charset="-128"/>
            </a:endParaRPr>
          </a:p>
          <a:p>
            <a:pPr marL="0" indent="0">
              <a:buNone/>
            </a:pP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sz="3200" dirty="0">
                <a:latin typeface="HGMaruGothicMPRO" panose="020F0600000000000000" pitchFamily="34" charset="-128"/>
                <a:ea typeface="HGMaruGothicMPRO" panose="020F0600000000000000" pitchFamily="34" charset="-128"/>
              </a:rPr>
              <a:t>ルール：自分で作った法則はなし</a:t>
            </a:r>
            <a:endParaRPr lang="en-US" altLang="ja-JP" sz="3200" dirty="0">
              <a:latin typeface="HGMaruGothicMPRO" panose="020F0600000000000000" pitchFamily="34" charset="-128"/>
              <a:ea typeface="HGMaruGothicMPRO" panose="020F0600000000000000" pitchFamily="34" charset="-128"/>
            </a:endParaRPr>
          </a:p>
          <a:p>
            <a:pPr marL="0" indent="0">
              <a:buNone/>
            </a:pPr>
            <a:r>
              <a:rPr lang="ja-JP" altLang="en-US" sz="2600" dirty="0">
                <a:latin typeface="HGMaruGothicMPRO" panose="020F0600000000000000" pitchFamily="34" charset="-128"/>
                <a:ea typeface="HGMaruGothicMPRO" panose="020F0600000000000000" pitchFamily="34" charset="-128"/>
              </a:rPr>
              <a:t>（教科書で学んだものやインターネットや書籍に登場するものでお願いします）</a:t>
            </a:r>
            <a:endParaRPr lang="en-US" altLang="ja-JP" sz="2600" dirty="0">
              <a:latin typeface="HGMaruGothicMPRO" panose="020F0600000000000000" pitchFamily="34" charset="-128"/>
              <a:ea typeface="HGMaruGothicMPRO" panose="020F0600000000000000" pitchFamily="34" charset="-128"/>
            </a:endParaRPr>
          </a:p>
          <a:p>
            <a:pPr marL="0" indent="0">
              <a:buNone/>
            </a:pPr>
            <a:endParaRPr lang="en-US" altLang="ja-JP" dirty="0">
              <a:latin typeface="HGMaruGothicMPRO" panose="020F0600000000000000" pitchFamily="34" charset="-128"/>
              <a:ea typeface="HGMaruGothicMPRO" panose="020F0600000000000000" pitchFamily="34" charset="-128"/>
            </a:endParaRPr>
          </a:p>
          <a:p>
            <a:pPr marL="0" indent="0" algn="ctr">
              <a:buNone/>
            </a:pPr>
            <a:r>
              <a:rPr lang="ja-JP" altLang="en-US" dirty="0">
                <a:latin typeface="HGMaruGothicMPRO" panose="020F0600000000000000" pitchFamily="34" charset="-128"/>
                <a:ea typeface="HGMaruGothicMPRO" panose="020F0600000000000000" pitchFamily="34" charset="-128"/>
              </a:rPr>
              <a:t>個人で</a:t>
            </a:r>
            <a:r>
              <a:rPr lang="en-US" altLang="ja-JP" dirty="0">
                <a:latin typeface="HGMaruGothicMPRO" panose="020F0600000000000000" pitchFamily="34" charset="-128"/>
                <a:ea typeface="HGMaruGothicMPRO" panose="020F0600000000000000" pitchFamily="34" charset="-128"/>
              </a:rPr>
              <a:t>2</a:t>
            </a:r>
            <a:r>
              <a:rPr lang="ja-JP" altLang="en-US" dirty="0">
                <a:latin typeface="HGMaruGothicMPRO" panose="020F0600000000000000" pitchFamily="34" charset="-128"/>
                <a:ea typeface="HGMaruGothicMPRO" panose="020F0600000000000000" pitchFamily="34" charset="-128"/>
              </a:rPr>
              <a:t>分　→ グループで</a:t>
            </a:r>
            <a:r>
              <a:rPr lang="en-US" altLang="ja-JP" dirty="0">
                <a:latin typeface="HGMaruGothicMPRO" panose="020F0600000000000000" pitchFamily="34" charset="-128"/>
                <a:ea typeface="HGMaruGothicMPRO" panose="020F0600000000000000" pitchFamily="34" charset="-128"/>
              </a:rPr>
              <a:t>3</a:t>
            </a:r>
            <a:r>
              <a:rPr lang="ja-JP" altLang="en-US" dirty="0">
                <a:latin typeface="HGMaruGothicMPRO" panose="020F0600000000000000" pitchFamily="34" charset="-128"/>
                <a:ea typeface="HGMaruGothicMPRO" panose="020F0600000000000000" pitchFamily="34" charset="-128"/>
              </a:rPr>
              <a:t>分</a:t>
            </a:r>
            <a:endParaRPr lang="en-US" altLang="ja-JP"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934663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4CBB-14EC-E760-9179-F73AB813FF58}"/>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0413B952-52DA-CD51-CEC2-0D0D54BE6468}"/>
              </a:ext>
            </a:extLst>
          </p:cNvPr>
          <p:cNvSpPr>
            <a:spLocks noGrp="1"/>
          </p:cNvSpPr>
          <p:nvPr>
            <p:ph idx="1"/>
          </p:nvPr>
        </p:nvSpPr>
        <p:spPr>
          <a:xfrm>
            <a:off x="960835" y="3263943"/>
            <a:ext cx="13249472" cy="3685040"/>
          </a:xfrm>
        </p:spPr>
        <p:txBody>
          <a:bodyPr>
            <a:normAutofit/>
          </a:bodyPr>
          <a:lstStyle/>
          <a:p>
            <a:pPr marL="0" indent="0">
              <a:buNone/>
            </a:pPr>
            <a:endParaRPr lang="en-US" altLang="ja-JP" sz="1100" dirty="0">
              <a:solidFill>
                <a:srgbClr val="0070C0"/>
              </a:solidFill>
              <a:latin typeface="HGMaruGothicMPRO" panose="020F0600000000000000" pitchFamily="34" charset="-128"/>
              <a:ea typeface="HGMaruGothicMPRO" panose="020F0600000000000000" pitchFamily="34" charset="-128"/>
            </a:endParaRPr>
          </a:p>
          <a:p>
            <a:pPr marL="0" indent="0">
              <a:buNone/>
            </a:pPr>
            <a:r>
              <a:rPr lang="en-US" altLang="ja-JP" dirty="0">
                <a:latin typeface="HGMaruGothicMPRO" panose="020F0600000000000000" pitchFamily="34" charset="-128"/>
                <a:ea typeface="HGMaruGothicMPRO" panose="020F0600000000000000" pitchFamily="34" charset="-128"/>
              </a:rPr>
              <a:t>【Sub Mission1-3】</a:t>
            </a:r>
          </a:p>
          <a:p>
            <a:pPr marL="0" indent="0">
              <a:buNone/>
            </a:pPr>
            <a:endParaRPr lang="en-US" altLang="ja-JP" sz="1000" dirty="0">
              <a:latin typeface="HGMaruGothicMPRO" panose="020F0600000000000000" pitchFamily="34" charset="-128"/>
              <a:ea typeface="HGMaruGothicMPRO" panose="020F0600000000000000" pitchFamily="34" charset="-128"/>
            </a:endParaRPr>
          </a:p>
          <a:p>
            <a:pPr marL="0" indent="0">
              <a:buNone/>
            </a:pPr>
            <a:r>
              <a:rPr lang="ja-JP" altLang="en-US" sz="3000" dirty="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【Sub</a:t>
            </a:r>
            <a:r>
              <a:rPr lang="ja-JP" altLang="en-US" sz="2400" dirty="0">
                <a:latin typeface="HGMaruGothicMPRO" panose="020F0600000000000000" pitchFamily="34" charset="-128"/>
                <a:ea typeface="HGMaruGothicMPRO" panose="020F0600000000000000" pitchFamily="34" charset="-128"/>
              </a:rPr>
              <a:t> </a:t>
            </a:r>
            <a:r>
              <a:rPr lang="en-US" altLang="ja-JP" sz="2400" dirty="0">
                <a:latin typeface="HGMaruGothicMPRO" panose="020F0600000000000000" pitchFamily="34" charset="-128"/>
                <a:ea typeface="HGMaruGothicMPRO" panose="020F0600000000000000" pitchFamily="34" charset="-128"/>
              </a:rPr>
              <a:t>Mission1-2】</a:t>
            </a:r>
            <a:r>
              <a:rPr lang="ja-JP" altLang="en-US" sz="2400" dirty="0">
                <a:latin typeface="HGMaruGothicMPRO" panose="020F0600000000000000" pitchFamily="34" charset="-128"/>
                <a:ea typeface="HGMaruGothicMPRO" panose="020F0600000000000000" pitchFamily="34" charset="-128"/>
              </a:rPr>
              <a:t>で表現した法則は，</a:t>
            </a:r>
            <a:endParaRPr lang="en-US" altLang="ja-JP" sz="2600" dirty="0">
              <a:latin typeface="HGMaruGothicMPRO" panose="020F0600000000000000" pitchFamily="34" charset="-128"/>
              <a:ea typeface="HGMaruGothicMPRO" panose="020F0600000000000000" pitchFamily="34" charset="-128"/>
            </a:endParaRPr>
          </a:p>
          <a:p>
            <a:pPr marL="0" indent="0">
              <a:buNone/>
            </a:pPr>
            <a:endParaRPr lang="en-US" altLang="ja-JP" sz="800" dirty="0">
              <a:latin typeface="HGMaruGothicMPRO" panose="020F0600000000000000" pitchFamily="34" charset="-128"/>
              <a:ea typeface="HGMaruGothicMPRO" panose="020F0600000000000000" pitchFamily="34" charset="-128"/>
            </a:endParaRPr>
          </a:p>
          <a:p>
            <a:pPr marL="0" indent="0">
              <a:buNone/>
            </a:pPr>
            <a:r>
              <a:rPr lang="ja-JP" altLang="en-US" sz="800" dirty="0">
                <a:solidFill>
                  <a:srgbClr val="0070C0"/>
                </a:solidFill>
                <a:latin typeface="HGMaruGothicMPRO" panose="020F0600000000000000" pitchFamily="34" charset="-128"/>
                <a:ea typeface="HGMaruGothicMPRO" panose="020F0600000000000000" pitchFamily="34" charset="-128"/>
              </a:rPr>
              <a:t> </a:t>
            </a:r>
            <a:r>
              <a:rPr lang="ja-JP" altLang="en-US" sz="3800" dirty="0">
                <a:solidFill>
                  <a:srgbClr val="0070C0"/>
                </a:solidFill>
                <a:latin typeface="HGMaruGothicMPRO" panose="020F0600000000000000" pitchFamily="34" charset="-128"/>
                <a:ea typeface="HGMaruGothicMPRO" panose="020F0600000000000000" pitchFamily="34" charset="-128"/>
              </a:rPr>
              <a:t> </a:t>
            </a:r>
            <a:r>
              <a:rPr lang="ja-JP" altLang="en-US" dirty="0">
                <a:solidFill>
                  <a:srgbClr val="0070C0"/>
                </a:solidFill>
                <a:latin typeface="HGMaruGothicMPRO" panose="020F0600000000000000" pitchFamily="34" charset="-128"/>
                <a:ea typeface="HGMaruGothicMPRO" panose="020F0600000000000000" pitchFamily="34" charset="-128"/>
              </a:rPr>
              <a:t>数学的にどのように説明することができるだろうか？</a:t>
            </a:r>
            <a:endParaRPr lang="en-US" altLang="ja-JP" sz="3800" dirty="0">
              <a:solidFill>
                <a:srgbClr val="0070C0"/>
              </a:solidFill>
              <a:latin typeface="HGMaruGothicMPRO" panose="020F0600000000000000" pitchFamily="34" charset="-128"/>
              <a:ea typeface="HGMaruGothicMPRO" panose="020F0600000000000000" pitchFamily="34" charset="-128"/>
            </a:endParaRPr>
          </a:p>
          <a:p>
            <a:pPr marL="0" indent="0">
              <a:buNone/>
            </a:pPr>
            <a:endParaRPr lang="en-US" altLang="ja-JP" sz="80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  </a:t>
            </a:r>
            <a:r>
              <a:rPr lang="ja-JP" altLang="en-US" sz="2400" dirty="0">
                <a:latin typeface="HGMaruGothicMPRO" panose="020F0600000000000000" pitchFamily="34" charset="-128"/>
                <a:ea typeface="HGMaruGothicMPRO" panose="020F0600000000000000" pitchFamily="34" charset="-128"/>
              </a:rPr>
              <a:t>現時点でみんなが持っている知識を総動員して</a:t>
            </a:r>
            <a:r>
              <a:rPr lang="en-US" altLang="ja-JP" sz="2400" dirty="0">
                <a:latin typeface="HGMaruGothicMPRO" panose="020F0600000000000000" pitchFamily="34" charset="-128"/>
                <a:ea typeface="HGMaruGothicMPRO" panose="020F0600000000000000" pitchFamily="34" charset="-128"/>
              </a:rPr>
              <a:t>,</a:t>
            </a:r>
            <a:r>
              <a:rPr lang="ja-JP" altLang="en-US" sz="2400" dirty="0">
                <a:latin typeface="HGMaruGothicMPRO" panose="020F0600000000000000" pitchFamily="34" charset="-128"/>
                <a:ea typeface="HGMaruGothicMPRO" panose="020F0600000000000000" pitchFamily="34" charset="-128"/>
              </a:rPr>
              <a:t> 説明する方法を考察してみよう。</a:t>
            </a:r>
            <a:endParaRPr lang="en-US" altLang="ja-JP" sz="2600" dirty="0">
              <a:latin typeface="HGMaruGothicMPRO" panose="020F0600000000000000" pitchFamily="34" charset="-128"/>
              <a:ea typeface="HGMaruGothicMPRO" panose="020F0600000000000000" pitchFamily="34" charset="-128"/>
            </a:endParaRPr>
          </a:p>
        </p:txBody>
      </p:sp>
      <p:sp>
        <p:nvSpPr>
          <p:cNvPr id="4" name="タイトル 1">
            <a:extLst>
              <a:ext uri="{FF2B5EF4-FFF2-40B4-BE49-F238E27FC236}">
                <a16:creationId xmlns:a16="http://schemas.microsoft.com/office/drawing/2014/main" id="{8685CFC5-B183-3A66-4837-761B80AF6F4D}"/>
              </a:ext>
            </a:extLst>
          </p:cNvPr>
          <p:cNvSpPr>
            <a:spLocks noGrp="1"/>
          </p:cNvSpPr>
          <p:nvPr>
            <p:ph type="title"/>
          </p:nvPr>
        </p:nvSpPr>
        <p:spPr>
          <a:xfrm>
            <a:off x="960835" y="303213"/>
            <a:ext cx="12241360" cy="2816714"/>
          </a:xfrm>
        </p:spPr>
        <p:txBody>
          <a:bodyPr>
            <a:normAutofit/>
          </a:bodyPr>
          <a:lstStyle/>
          <a:p>
            <a:pPr algn="l"/>
            <a:r>
              <a:rPr lang="en-US" altLang="ja-JP" dirty="0">
                <a:latin typeface="HGMaruGothicMPRO" panose="020F0600000000000000" pitchFamily="34" charset="-128"/>
                <a:ea typeface="HGMaruGothicMPRO" panose="020F0600000000000000" pitchFamily="34" charset="-128"/>
              </a:rPr>
              <a:t>【Mission1】</a:t>
            </a:r>
            <a:br>
              <a:rPr lang="en-US" altLang="ja-JP" dirty="0">
                <a:latin typeface="HGMaruGothicMPRO" panose="020F0600000000000000" pitchFamily="34" charset="-128"/>
                <a:ea typeface="HGMaruGothicMPRO" panose="020F0600000000000000" pitchFamily="34" charset="-128"/>
              </a:rPr>
            </a:br>
            <a:br>
              <a:rPr lang="en-US" altLang="ja-JP" sz="1000" dirty="0">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「元本が２倍になるまでにかかる</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　　　　　　　　　　　年数と年利との関係」</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800" dirty="0">
                <a:solidFill>
                  <a:srgbClr val="0070C0"/>
                </a:solidFill>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を考察してみよう。</a:t>
            </a:r>
            <a:endParaRPr lang="en-US" altLang="ja-JP" sz="4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09307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1CB7-F9D6-62BE-8B70-04AC61E0EFD4}"/>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32C5FC45-4F29-3387-4FA0-78132A85E396}"/>
              </a:ext>
            </a:extLst>
          </p:cNvPr>
          <p:cNvSpPr>
            <a:spLocks noGrp="1"/>
          </p:cNvSpPr>
          <p:nvPr>
            <p:ph idx="1"/>
          </p:nvPr>
        </p:nvSpPr>
        <p:spPr>
          <a:xfrm>
            <a:off x="960835" y="252239"/>
            <a:ext cx="13249472" cy="3240360"/>
          </a:xfrm>
        </p:spPr>
        <p:txBody>
          <a:bodyPr>
            <a:normAutofit/>
          </a:bodyPr>
          <a:lstStyle/>
          <a:p>
            <a:pPr marL="0" indent="0">
              <a:buNone/>
            </a:pPr>
            <a:endParaRPr lang="en-US" altLang="ja-JP" sz="1100" dirty="0">
              <a:solidFill>
                <a:srgbClr val="0070C0"/>
              </a:solidFill>
              <a:latin typeface="HGMaruGothicMPRO" panose="020F0600000000000000" pitchFamily="34" charset="-128"/>
              <a:ea typeface="HGMaruGothicMPRO" panose="020F0600000000000000" pitchFamily="34" charset="-128"/>
            </a:endParaRPr>
          </a:p>
          <a:p>
            <a:pPr marL="0" indent="0">
              <a:buNone/>
            </a:pPr>
            <a:r>
              <a:rPr lang="en-US" altLang="ja-JP" dirty="0">
                <a:latin typeface="HGMaruGothicMPRO" panose="020F0600000000000000" pitchFamily="34" charset="-128"/>
                <a:ea typeface="HGMaruGothicMPRO" panose="020F0600000000000000" pitchFamily="34" charset="-128"/>
              </a:rPr>
              <a:t>【Sub Mission1-3】</a:t>
            </a:r>
            <a:endParaRPr lang="en-US" altLang="ja-JP" sz="1000" dirty="0">
              <a:latin typeface="HGMaruGothicMPRO" panose="020F0600000000000000" pitchFamily="34" charset="-128"/>
              <a:ea typeface="HGMaruGothicMPRO" panose="020F0600000000000000" pitchFamily="34" charset="-128"/>
            </a:endParaRPr>
          </a:p>
          <a:p>
            <a:pPr marL="0" indent="0">
              <a:buNone/>
            </a:pPr>
            <a:r>
              <a:rPr lang="ja-JP" altLang="en-US" sz="3000" dirty="0">
                <a:latin typeface="HGMaruGothicMPRO" panose="020F0600000000000000" pitchFamily="34" charset="-128"/>
                <a:ea typeface="HGMaruGothicMPRO" panose="020F0600000000000000" pitchFamily="34" charset="-128"/>
              </a:rPr>
              <a:t> </a:t>
            </a:r>
            <a:r>
              <a:rPr lang="en-US" altLang="ja-JP" sz="3000" dirty="0">
                <a:latin typeface="HGMaruGothicMPRO" panose="020F0600000000000000" pitchFamily="34" charset="-128"/>
                <a:ea typeface="HGMaruGothicMPRO" panose="020F0600000000000000" pitchFamily="34" charset="-128"/>
              </a:rPr>
              <a:t>【</a:t>
            </a:r>
            <a:r>
              <a:rPr lang="en-US" altLang="ja-JP" sz="2600" dirty="0">
                <a:latin typeface="HGMaruGothicMPRO" panose="020F0600000000000000" pitchFamily="34" charset="-128"/>
                <a:ea typeface="HGMaruGothicMPRO" panose="020F0600000000000000" pitchFamily="34" charset="-128"/>
              </a:rPr>
              <a:t>Sub</a:t>
            </a:r>
            <a:r>
              <a:rPr lang="ja-JP" altLang="en-US" sz="2600" dirty="0">
                <a:latin typeface="HGMaruGothicMPRO" panose="020F0600000000000000" pitchFamily="34" charset="-128"/>
                <a:ea typeface="HGMaruGothicMPRO" panose="020F0600000000000000" pitchFamily="34" charset="-128"/>
              </a:rPr>
              <a:t> </a:t>
            </a:r>
            <a:r>
              <a:rPr lang="en-US" altLang="ja-JP" sz="2600" dirty="0">
                <a:latin typeface="HGMaruGothicMPRO" panose="020F0600000000000000" pitchFamily="34" charset="-128"/>
                <a:ea typeface="HGMaruGothicMPRO" panose="020F0600000000000000" pitchFamily="34" charset="-128"/>
              </a:rPr>
              <a:t>Mission1-2】</a:t>
            </a:r>
            <a:r>
              <a:rPr lang="ja-JP" altLang="en-US" sz="2600" dirty="0">
                <a:latin typeface="HGMaruGothicMPRO" panose="020F0600000000000000" pitchFamily="34" charset="-128"/>
                <a:ea typeface="HGMaruGothicMPRO" panose="020F0600000000000000" pitchFamily="34" charset="-128"/>
              </a:rPr>
              <a:t>で表現した法則は，</a:t>
            </a:r>
            <a:endParaRPr lang="en-US" altLang="ja-JP" sz="800" dirty="0">
              <a:latin typeface="HGMaruGothicMPRO" panose="020F0600000000000000" pitchFamily="34" charset="-128"/>
              <a:ea typeface="HGMaruGothicMPRO" panose="020F0600000000000000" pitchFamily="34" charset="-128"/>
            </a:endParaRPr>
          </a:p>
          <a:p>
            <a:pPr marL="0" indent="0">
              <a:buNone/>
            </a:pPr>
            <a:r>
              <a:rPr lang="ja-JP" altLang="en-US" sz="800" dirty="0">
                <a:solidFill>
                  <a:srgbClr val="0070C0"/>
                </a:solidFill>
                <a:latin typeface="HGMaruGothicMPRO" panose="020F0600000000000000" pitchFamily="34" charset="-128"/>
                <a:ea typeface="HGMaruGothicMPRO" panose="020F0600000000000000" pitchFamily="34" charset="-128"/>
              </a:rPr>
              <a:t> </a:t>
            </a:r>
            <a:r>
              <a:rPr lang="ja-JP" altLang="en-US" sz="3800" dirty="0">
                <a:solidFill>
                  <a:srgbClr val="0070C0"/>
                </a:solidFill>
                <a:latin typeface="HGMaruGothicMPRO" panose="020F0600000000000000" pitchFamily="34" charset="-128"/>
                <a:ea typeface="HGMaruGothicMPRO" panose="020F0600000000000000" pitchFamily="34" charset="-128"/>
              </a:rPr>
              <a:t> 数学的にどのように説明することができるだろうか？</a:t>
            </a:r>
            <a:endParaRPr lang="en-US" altLang="ja-JP" sz="80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2800" dirty="0">
                <a:latin typeface="HGMaruGothicMPRO" panose="020F0600000000000000" pitchFamily="34" charset="-128"/>
                <a:ea typeface="HGMaruGothicMPRO" panose="020F0600000000000000" pitchFamily="34" charset="-128"/>
              </a:rPr>
              <a:t>  </a:t>
            </a:r>
            <a:r>
              <a:rPr lang="ja-JP" altLang="en-US" sz="2500" dirty="0">
                <a:latin typeface="HGMaruGothicMPRO" panose="020F0600000000000000" pitchFamily="34" charset="-128"/>
                <a:ea typeface="HGMaruGothicMPRO" panose="020F0600000000000000" pitchFamily="34" charset="-128"/>
              </a:rPr>
              <a:t>現時点でみんなが持っている知識を総動員して</a:t>
            </a:r>
            <a:r>
              <a:rPr lang="en-US" altLang="ja-JP" sz="2500" dirty="0">
                <a:latin typeface="HGMaruGothicMPRO" panose="020F0600000000000000" pitchFamily="34" charset="-128"/>
                <a:ea typeface="HGMaruGothicMPRO" panose="020F0600000000000000" pitchFamily="34" charset="-128"/>
              </a:rPr>
              <a:t>,</a:t>
            </a:r>
            <a:r>
              <a:rPr lang="ja-JP" altLang="en-US" sz="2500" dirty="0">
                <a:latin typeface="HGMaruGothicMPRO" panose="020F0600000000000000" pitchFamily="34" charset="-128"/>
                <a:ea typeface="HGMaruGothicMPRO" panose="020F0600000000000000" pitchFamily="34" charset="-128"/>
              </a:rPr>
              <a:t> 説明する方法を考察してみよう。</a:t>
            </a:r>
            <a:endParaRPr lang="en-US" altLang="ja-JP" sz="2500" dirty="0">
              <a:latin typeface="HGMaruGothicMPRO" panose="020F0600000000000000" pitchFamily="34" charset="-128"/>
              <a:ea typeface="HGMaruGothicMPRO" panose="020F0600000000000000" pitchFamily="34" charset="-128"/>
            </a:endParaRPr>
          </a:p>
        </p:txBody>
      </p:sp>
      <mc:AlternateContent xmlns:mc="http://schemas.openxmlformats.org/markup-compatibility/2006" xmlns:a14="http://schemas.microsoft.com/office/drawing/2010/main">
        <mc:Choice Requires="a14">
          <p:sp>
            <p:nvSpPr>
              <p:cNvPr id="6" name="タイトル 1">
                <a:extLst>
                  <a:ext uri="{FF2B5EF4-FFF2-40B4-BE49-F238E27FC236}">
                    <a16:creationId xmlns:a16="http://schemas.microsoft.com/office/drawing/2014/main" id="{1F93848E-B06F-C3ED-15C9-F69BE0A17E32}"/>
                  </a:ext>
                </a:extLst>
              </p:cNvPr>
              <p:cNvSpPr>
                <a:spLocks noGrp="1"/>
              </p:cNvSpPr>
              <p:nvPr>
                <p:ph type="title"/>
              </p:nvPr>
            </p:nvSpPr>
            <p:spPr>
              <a:xfrm>
                <a:off x="1824931" y="3276575"/>
                <a:ext cx="11449272" cy="3960440"/>
              </a:xfrm>
            </p:spPr>
            <p:txBody>
              <a:bodyPr>
                <a:normAutofit/>
              </a:bodyPr>
              <a:lstStyle/>
              <a:p>
                <a:pPr algn="l"/>
                <a:r>
                  <a:rPr lang="ja-JP" altLang="en-US" sz="3100" u="sng" dirty="0">
                    <a:latin typeface="HGMaruGothicMPRO" panose="020F0600000000000000" pitchFamily="34" charset="-128"/>
                    <a:ea typeface="HGMaruGothicMPRO" panose="020F0600000000000000" pitchFamily="34" charset="-128"/>
                  </a:rPr>
                  <a:t>条件設定の目線合わせ</a:t>
                </a:r>
                <a:br>
                  <a:rPr lang="en-US" altLang="ja-JP" sz="3100" dirty="0">
                    <a:latin typeface="HGMaruGothicMPRO" panose="020F0600000000000000" pitchFamily="34" charset="-128"/>
                    <a:ea typeface="HGMaruGothicMPRO" panose="020F0600000000000000" pitchFamily="34" charset="-128"/>
                  </a:rPr>
                </a:br>
                <a:br>
                  <a:rPr lang="en-US" altLang="ja-JP" sz="1200" dirty="0">
                    <a:latin typeface="HGMaruGothicMPRO" panose="020F0600000000000000" pitchFamily="34" charset="-128"/>
                    <a:ea typeface="HGMaruGothicMPRO" panose="020F0600000000000000" pitchFamily="34" charset="-128"/>
                  </a:rPr>
                </a:br>
                <a:r>
                  <a:rPr lang="ja-JP" altLang="en-US" sz="1200" dirty="0">
                    <a:latin typeface="HGMaruGothicMPRO" panose="020F0600000000000000" pitchFamily="34" charset="-128"/>
                    <a:ea typeface="HGMaruGothicMPRO" panose="020F0600000000000000" pitchFamily="34" charset="-128"/>
                  </a:rPr>
                  <a:t>　　</a:t>
                </a:r>
                <a:r>
                  <a:rPr lang="ja-JP" altLang="en-US" sz="4000" dirty="0">
                    <a:solidFill>
                      <a:srgbClr val="0070C0"/>
                    </a:solidFill>
                    <a:latin typeface="HGMaruGothicMPRO" panose="020F0600000000000000" pitchFamily="34" charset="-128"/>
                    <a:ea typeface="HGMaruGothicMPRO" panose="020F0600000000000000" pitchFamily="34" charset="-128"/>
                  </a:rPr>
                  <a:t>年利</a:t>
                </a:r>
                <a14:m>
                  <m:oMath xmlns:m="http://schemas.openxmlformats.org/officeDocument/2006/math">
                    <m:r>
                      <a:rPr lang="en-US" altLang="ja-JP" sz="4400">
                        <a:solidFill>
                          <a:srgbClr val="0070C0"/>
                        </a:solidFill>
                        <a:latin typeface="Cambria Math" panose="02040503050406030204" pitchFamily="18" charset="0"/>
                        <a:ea typeface="HGMaruGothicMPRO" panose="020F0600000000000000" pitchFamily="34" charset="-128"/>
                      </a:rPr>
                      <m:t> </m:t>
                    </m:r>
                    <m:r>
                      <a:rPr lang="en-US" altLang="ja-JP" sz="4400" i="1" smtClean="0">
                        <a:solidFill>
                          <a:srgbClr val="0070C0"/>
                        </a:solidFill>
                        <a:latin typeface="Cambria Math" panose="02040503050406030204" pitchFamily="18" charset="0"/>
                        <a:ea typeface="HGMaruGothicMPRO" panose="020F0600000000000000" pitchFamily="34" charset="-128"/>
                      </a:rPr>
                      <m:t>𝑟</m:t>
                    </m:r>
                    <m:r>
                      <a:rPr lang="en-US" altLang="ja-JP" sz="4400" i="1">
                        <a:solidFill>
                          <a:srgbClr val="0070C0"/>
                        </a:solidFill>
                        <a:latin typeface="Cambria Math" panose="02040503050406030204" pitchFamily="18" charset="0"/>
                        <a:ea typeface="HGMaruGothicMPRO" panose="020F0600000000000000" pitchFamily="34" charset="-128"/>
                      </a:rPr>
                      <m:t> </m:t>
                    </m:r>
                  </m:oMath>
                </a14:m>
                <a:r>
                  <a:rPr lang="ja-JP" altLang="en-US" sz="4000" dirty="0">
                    <a:solidFill>
                      <a:srgbClr val="0070C0"/>
                    </a:solidFill>
                    <a:latin typeface="HGMaruGothicMPRO" panose="020F0600000000000000" pitchFamily="34" charset="-128"/>
                    <a:ea typeface="HGMaruGothicMPRO" panose="020F0600000000000000" pitchFamily="34" charset="-128"/>
                  </a:rPr>
                  <a:t>の金融商品を元本</a:t>
                </a:r>
                <a14:m>
                  <m:oMath xmlns:m="http://schemas.openxmlformats.org/officeDocument/2006/math">
                    <m:r>
                      <a:rPr lang="en-US" altLang="ja-JP" sz="4400">
                        <a:solidFill>
                          <a:srgbClr val="0070C0"/>
                        </a:solidFill>
                        <a:latin typeface="Cambria Math" panose="02040503050406030204" pitchFamily="18" charset="0"/>
                        <a:ea typeface="HGMaruGothicMPRO" panose="020F0600000000000000" pitchFamily="34" charset="-128"/>
                      </a:rPr>
                      <m:t> </m:t>
                    </m:r>
                    <m:r>
                      <a:rPr lang="en-US" altLang="ja-JP" sz="4400" i="1">
                        <a:solidFill>
                          <a:srgbClr val="0070C0"/>
                        </a:solidFill>
                        <a:latin typeface="Cambria Math" panose="02040503050406030204" pitchFamily="18" charset="0"/>
                        <a:ea typeface="HGMaruGothicMPRO" panose="020F0600000000000000" pitchFamily="34" charset="-128"/>
                      </a:rPr>
                      <m:t>𝐴</m:t>
                    </m:r>
                    <m:r>
                      <a:rPr lang="en-US" altLang="ja-JP" sz="4400" i="1">
                        <a:solidFill>
                          <a:srgbClr val="0070C0"/>
                        </a:solidFill>
                        <a:latin typeface="Cambria Math" panose="02040503050406030204" pitchFamily="18" charset="0"/>
                        <a:ea typeface="HGMaruGothicMPRO" panose="020F0600000000000000" pitchFamily="34" charset="-128"/>
                      </a:rPr>
                      <m:t> </m:t>
                    </m:r>
                  </m:oMath>
                </a14:m>
                <a:r>
                  <a:rPr lang="ja-JP" altLang="en-US" sz="4000" dirty="0">
                    <a:solidFill>
                      <a:srgbClr val="0070C0"/>
                    </a:solidFill>
                    <a:latin typeface="HGMaruGothicMPRO" panose="020F0600000000000000" pitchFamily="34" charset="-128"/>
                    <a:ea typeface="HGMaruGothicMPRO" panose="020F0600000000000000" pitchFamily="34" charset="-128"/>
                  </a:rPr>
                  <a:t>円で購入して，</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 </a:t>
                </a:r>
                <a14:m>
                  <m:oMath xmlns:m="http://schemas.openxmlformats.org/officeDocument/2006/math">
                    <m:r>
                      <a:rPr lang="ja-JP" altLang="en-US" sz="4000" i="1" dirty="0">
                        <a:solidFill>
                          <a:srgbClr val="0070C0"/>
                        </a:solidFill>
                        <a:latin typeface="Cambria Math" panose="02040503050406030204" pitchFamily="18" charset="0"/>
                        <a:ea typeface="HGMaruGothicMPRO" panose="020F0600000000000000" pitchFamily="34" charset="-128"/>
                      </a:rPr>
                      <m:t> </m:t>
                    </m:r>
                    <m:r>
                      <a:rPr lang="en-US" altLang="ja-JP" sz="4400">
                        <a:solidFill>
                          <a:srgbClr val="0070C0"/>
                        </a:solidFill>
                        <a:latin typeface="Cambria Math" panose="02040503050406030204" pitchFamily="18" charset="0"/>
                        <a:ea typeface="HGMaruGothicMPRO" panose="020F0600000000000000" pitchFamily="34" charset="-128"/>
                      </a:rPr>
                      <m:t> </m:t>
                    </m:r>
                    <m:r>
                      <a:rPr lang="en-US" altLang="ja-JP" sz="4400" i="1">
                        <a:solidFill>
                          <a:srgbClr val="0070C0"/>
                        </a:solidFill>
                        <a:latin typeface="Cambria Math" panose="02040503050406030204" pitchFamily="18" charset="0"/>
                        <a:ea typeface="HGMaruGothicMPRO" panose="020F0600000000000000" pitchFamily="34" charset="-128"/>
                      </a:rPr>
                      <m:t>𝑛</m:t>
                    </m:r>
                    <m:r>
                      <a:rPr lang="en-US" altLang="ja-JP" sz="4400" i="1" smtClean="0">
                        <a:solidFill>
                          <a:srgbClr val="0070C0"/>
                        </a:solidFill>
                        <a:latin typeface="Cambria Math" panose="02040503050406030204" pitchFamily="18" charset="0"/>
                        <a:ea typeface="HGMaruGothicMPRO" panose="020F0600000000000000" pitchFamily="34" charset="-128"/>
                      </a:rPr>
                      <m:t> </m:t>
                    </m:r>
                  </m:oMath>
                </a14:m>
                <a:r>
                  <a:rPr lang="ja-JP" altLang="en-US" sz="4000" dirty="0">
                    <a:solidFill>
                      <a:srgbClr val="0070C0"/>
                    </a:solidFill>
                    <a:latin typeface="HGMaruGothicMPRO" panose="020F0600000000000000" pitchFamily="34" charset="-128"/>
                    <a:ea typeface="HGMaruGothicMPRO" panose="020F0600000000000000" pitchFamily="34" charset="-128"/>
                  </a:rPr>
                  <a:t>年後の元利合計が元本の</a:t>
                </a:r>
                <a:r>
                  <a:rPr lang="en-US" altLang="ja-JP" sz="4000" dirty="0">
                    <a:solidFill>
                      <a:srgbClr val="0070C0"/>
                    </a:solidFill>
                    <a:latin typeface="HGMaruGothicMPRO" panose="020F0600000000000000" pitchFamily="34" charset="-128"/>
                    <a:ea typeface="HGMaruGothicMPRO" panose="020F0600000000000000" pitchFamily="34" charset="-128"/>
                  </a:rPr>
                  <a:t>2</a:t>
                </a:r>
                <a:r>
                  <a:rPr lang="ja-JP" altLang="en-US" sz="4000" dirty="0">
                    <a:solidFill>
                      <a:srgbClr val="0070C0"/>
                    </a:solidFill>
                    <a:latin typeface="HGMaruGothicMPRO" panose="020F0600000000000000" pitchFamily="34" charset="-128"/>
                    <a:ea typeface="HGMaruGothicMPRO" panose="020F0600000000000000" pitchFamily="34" charset="-128"/>
                  </a:rPr>
                  <a:t>倍になった。</a:t>
                </a:r>
                <a:br>
                  <a:rPr lang="en-US" altLang="ja-JP" dirty="0">
                    <a:solidFill>
                      <a:srgbClr val="0070C0"/>
                    </a:solidFill>
                    <a:latin typeface="HGMaruGothicMPRO" panose="020F0600000000000000" pitchFamily="34" charset="-128"/>
                    <a:ea typeface="HGMaruGothicMPRO" panose="020F0600000000000000" pitchFamily="34" charset="-128"/>
                  </a:rPr>
                </a:br>
                <a:br>
                  <a:rPr lang="en-US" altLang="ja-JP" sz="1200" dirty="0">
                    <a:solidFill>
                      <a:srgbClr val="0070C0"/>
                    </a:solidFill>
                    <a:latin typeface="HGMaruGothicMPRO" panose="020F0600000000000000" pitchFamily="34" charset="-128"/>
                    <a:ea typeface="HGMaruGothicMPRO" panose="020F0600000000000000" pitchFamily="34" charset="-128"/>
                  </a:rPr>
                </a:br>
                <a:r>
                  <a:rPr lang="en-US" altLang="ja-JP" dirty="0">
                    <a:solidFill>
                      <a:srgbClr val="0070C0"/>
                    </a:solidFill>
                    <a:latin typeface="HGMaruGothicMPRO" panose="020F0600000000000000" pitchFamily="34" charset="-128"/>
                    <a:ea typeface="HGMaruGothicMPRO" panose="020F0600000000000000" pitchFamily="34" charset="-128"/>
                  </a:rPr>
                  <a:t>〔</a:t>
                </a:r>
                <a:r>
                  <a:rPr lang="ja-JP" altLang="en-US" dirty="0">
                    <a:solidFill>
                      <a:srgbClr val="0070C0"/>
                    </a:solidFill>
                    <a:latin typeface="HGMaruGothicMPRO" panose="020F0600000000000000" pitchFamily="34" charset="-128"/>
                    <a:ea typeface="HGMaruGothicMPRO" panose="020F0600000000000000" pitchFamily="34" charset="-128"/>
                  </a:rPr>
                  <a:t> 年利</a:t>
                </a:r>
                <a14:m>
                  <m:oMath xmlns:m="http://schemas.openxmlformats.org/officeDocument/2006/math">
                    <m:r>
                      <a:rPr lang="en-US" altLang="ja-JP" sz="4000">
                        <a:solidFill>
                          <a:srgbClr val="0070C0"/>
                        </a:solidFill>
                        <a:latin typeface="Cambria Math" panose="02040503050406030204" pitchFamily="18" charset="0"/>
                        <a:ea typeface="HGMaruGothicMPRO" panose="020F0600000000000000" pitchFamily="34" charset="-128"/>
                      </a:rPr>
                      <m:t> </m:t>
                    </m:r>
                    <m:r>
                      <a:rPr lang="en-US" altLang="ja-JP" sz="4000" i="1">
                        <a:solidFill>
                          <a:srgbClr val="0070C0"/>
                        </a:solidFill>
                        <a:latin typeface="Cambria Math" panose="02040503050406030204" pitchFamily="18" charset="0"/>
                        <a:ea typeface="HGMaruGothicMPRO" panose="020F0600000000000000" pitchFamily="34" charset="-128"/>
                      </a:rPr>
                      <m:t>𝑟</m:t>
                    </m:r>
                    <m:r>
                      <a:rPr lang="en-US" altLang="ja-JP" sz="4000" i="1">
                        <a:solidFill>
                          <a:srgbClr val="0070C0"/>
                        </a:solidFill>
                        <a:latin typeface="Cambria Math" panose="02040503050406030204" pitchFamily="18" charset="0"/>
                        <a:ea typeface="HGMaruGothicMPRO" panose="020F0600000000000000" pitchFamily="34" charset="-128"/>
                      </a:rPr>
                      <m:t> </m:t>
                    </m:r>
                  </m:oMath>
                </a14:m>
                <a:r>
                  <a:rPr lang="ja-JP" altLang="en-US" dirty="0">
                    <a:solidFill>
                      <a:srgbClr val="0070C0"/>
                    </a:solidFill>
                    <a:latin typeface="HGMaruGothicMPRO" panose="020F0600000000000000" pitchFamily="34" charset="-128"/>
                    <a:ea typeface="HGMaruGothicMPRO" panose="020F0600000000000000" pitchFamily="34" charset="-128"/>
                  </a:rPr>
                  <a:t>の銀行口座に元本</a:t>
                </a:r>
                <a14:m>
                  <m:oMath xmlns:m="http://schemas.openxmlformats.org/officeDocument/2006/math">
                    <m:r>
                      <a:rPr lang="en-US" altLang="ja-JP">
                        <a:solidFill>
                          <a:srgbClr val="0070C0"/>
                        </a:solidFill>
                        <a:latin typeface="Cambria Math" panose="02040503050406030204" pitchFamily="18" charset="0"/>
                        <a:ea typeface="HGMaruGothicMPRO" panose="020F0600000000000000" pitchFamily="34" charset="-128"/>
                      </a:rPr>
                      <m:t> </m:t>
                    </m:r>
                    <m:r>
                      <a:rPr lang="en-US" altLang="ja-JP" i="1">
                        <a:solidFill>
                          <a:srgbClr val="0070C0"/>
                        </a:solidFill>
                        <a:latin typeface="Cambria Math" panose="02040503050406030204" pitchFamily="18" charset="0"/>
                        <a:ea typeface="HGMaruGothicMPRO" panose="020F0600000000000000" pitchFamily="34" charset="-128"/>
                      </a:rPr>
                      <m:t>𝐴</m:t>
                    </m:r>
                    <m:r>
                      <a:rPr lang="en-US" altLang="ja-JP" i="1">
                        <a:solidFill>
                          <a:srgbClr val="0070C0"/>
                        </a:solidFill>
                        <a:latin typeface="Cambria Math" panose="02040503050406030204" pitchFamily="18" charset="0"/>
                        <a:ea typeface="HGMaruGothicMPRO" panose="020F0600000000000000" pitchFamily="34" charset="-128"/>
                      </a:rPr>
                      <m:t> </m:t>
                    </m:r>
                  </m:oMath>
                </a14:m>
                <a:r>
                  <a:rPr lang="ja-JP" altLang="en-US" dirty="0">
                    <a:solidFill>
                      <a:srgbClr val="0070C0"/>
                    </a:solidFill>
                    <a:latin typeface="HGMaruGothicMPRO" panose="020F0600000000000000" pitchFamily="34" charset="-128"/>
                    <a:ea typeface="HGMaruGothicMPRO" panose="020F0600000000000000" pitchFamily="34" charset="-128"/>
                  </a:rPr>
                  <a:t>円を預け入れて</a:t>
                </a:r>
                <a:r>
                  <a:rPr lang="en-US" altLang="ja-JP" dirty="0">
                    <a:solidFill>
                      <a:srgbClr val="0070C0"/>
                    </a:solidFill>
                    <a:latin typeface="HGMaruGothicMPRO" panose="020F0600000000000000" pitchFamily="34" charset="-128"/>
                    <a:ea typeface="HGMaruGothicMPRO" panose="020F0600000000000000" pitchFamily="34" charset="-128"/>
                  </a:rPr>
                  <a:t>,</a:t>
                </a:r>
                <a14:m>
                  <m:oMath xmlns:m="http://schemas.openxmlformats.org/officeDocument/2006/math">
                    <m:r>
                      <a:rPr lang="ja-JP" altLang="en-US" sz="4000" i="1" dirty="0" smtClean="0">
                        <a:solidFill>
                          <a:srgbClr val="0070C0"/>
                        </a:solidFill>
                        <a:latin typeface="Cambria Math" panose="02040503050406030204" pitchFamily="18" charset="0"/>
                        <a:ea typeface="HGMaruGothicMPRO" panose="020F0600000000000000" pitchFamily="34" charset="-128"/>
                      </a:rPr>
                      <m:t> </m:t>
                    </m:r>
                  </m:oMath>
                </a14:m>
                <a:br>
                  <a:rPr lang="en-US" altLang="ja-JP" sz="4000" i="1" dirty="0">
                    <a:solidFill>
                      <a:srgbClr val="0070C0"/>
                    </a:solidFill>
                    <a:latin typeface="Cambria Math" panose="02040503050406030204" pitchFamily="18" charset="0"/>
                    <a:ea typeface="HGMaruGothicMPRO" panose="020F0600000000000000" pitchFamily="34" charset="-128"/>
                  </a:rPr>
                </a:br>
                <a:r>
                  <a:rPr lang="ja-JP" altLang="en-US" sz="4000" i="1" dirty="0">
                    <a:solidFill>
                      <a:srgbClr val="0070C0"/>
                    </a:solidFill>
                    <a:latin typeface="Cambria Math" panose="02040503050406030204" pitchFamily="18" charset="0"/>
                    <a:ea typeface="HGMaruGothicMPRO" panose="020F0600000000000000" pitchFamily="34" charset="-128"/>
                  </a:rPr>
                  <a:t>　</a:t>
                </a:r>
                <a14:m>
                  <m:oMath xmlns:m="http://schemas.openxmlformats.org/officeDocument/2006/math">
                    <m:r>
                      <a:rPr lang="ja-JP" altLang="en-US" sz="4000" i="1" dirty="0">
                        <a:solidFill>
                          <a:srgbClr val="0070C0"/>
                        </a:solidFill>
                        <a:latin typeface="Cambria Math" panose="02040503050406030204" pitchFamily="18" charset="0"/>
                        <a:ea typeface="HGMaruGothicMPRO" panose="020F0600000000000000" pitchFamily="34" charset="-128"/>
                      </a:rPr>
                      <m:t> </m:t>
                    </m:r>
                    <m:r>
                      <a:rPr lang="en-US" altLang="ja-JP" sz="4000">
                        <a:solidFill>
                          <a:srgbClr val="0070C0"/>
                        </a:solidFill>
                        <a:latin typeface="Cambria Math" panose="02040503050406030204" pitchFamily="18" charset="0"/>
                        <a:ea typeface="HGMaruGothicMPRO" panose="020F0600000000000000" pitchFamily="34" charset="-128"/>
                      </a:rPr>
                      <m:t> </m:t>
                    </m:r>
                    <m:r>
                      <a:rPr lang="en-US" altLang="ja-JP" sz="4000" i="1">
                        <a:solidFill>
                          <a:srgbClr val="0070C0"/>
                        </a:solidFill>
                        <a:latin typeface="Cambria Math" panose="02040503050406030204" pitchFamily="18" charset="0"/>
                        <a:ea typeface="HGMaruGothicMPRO" panose="020F0600000000000000" pitchFamily="34" charset="-128"/>
                      </a:rPr>
                      <m:t>𝑛</m:t>
                    </m:r>
                    <m:r>
                      <a:rPr lang="en-US" altLang="ja-JP" sz="4000" i="1">
                        <a:solidFill>
                          <a:srgbClr val="0070C0"/>
                        </a:solidFill>
                        <a:latin typeface="Cambria Math" panose="02040503050406030204" pitchFamily="18" charset="0"/>
                        <a:ea typeface="HGMaruGothicMPRO" panose="020F0600000000000000" pitchFamily="34" charset="-128"/>
                      </a:rPr>
                      <m:t> </m:t>
                    </m:r>
                  </m:oMath>
                </a14:m>
                <a:r>
                  <a:rPr lang="ja-JP" altLang="en-US" dirty="0">
                    <a:solidFill>
                      <a:srgbClr val="0070C0"/>
                    </a:solidFill>
                    <a:latin typeface="HGMaruGothicMPRO" panose="020F0600000000000000" pitchFamily="34" charset="-128"/>
                    <a:ea typeface="HGMaruGothicMPRO" panose="020F0600000000000000" pitchFamily="34" charset="-128"/>
                  </a:rPr>
                  <a:t>年後の元利合計が元本の</a:t>
                </a:r>
                <a:r>
                  <a:rPr lang="en-US" altLang="ja-JP" dirty="0">
                    <a:solidFill>
                      <a:srgbClr val="0070C0"/>
                    </a:solidFill>
                    <a:latin typeface="HGMaruGothicMPRO" panose="020F0600000000000000" pitchFamily="34" charset="-128"/>
                    <a:ea typeface="HGMaruGothicMPRO" panose="020F0600000000000000" pitchFamily="34" charset="-128"/>
                  </a:rPr>
                  <a:t>2</a:t>
                </a:r>
                <a:r>
                  <a:rPr lang="ja-JP" altLang="en-US" dirty="0">
                    <a:solidFill>
                      <a:srgbClr val="0070C0"/>
                    </a:solidFill>
                    <a:latin typeface="HGMaruGothicMPRO" panose="020F0600000000000000" pitchFamily="34" charset="-128"/>
                    <a:ea typeface="HGMaruGothicMPRO" panose="020F0600000000000000" pitchFamily="34" charset="-128"/>
                  </a:rPr>
                  <a:t>倍になった。</a:t>
                </a:r>
                <a:r>
                  <a:rPr lang="en-US" altLang="ja-JP" dirty="0">
                    <a:solidFill>
                      <a:srgbClr val="0070C0"/>
                    </a:solidFill>
                    <a:latin typeface="HGMaruGothicMPRO" panose="020F0600000000000000" pitchFamily="34" charset="-128"/>
                    <a:ea typeface="HGMaruGothicMPRO" panose="020F0600000000000000" pitchFamily="34" charset="-128"/>
                  </a:rPr>
                  <a:t>〕</a:t>
                </a:r>
                <a:endParaRPr lang="en-US" altLang="ja-JP" dirty="0">
                  <a:latin typeface="HGMaruGothicMPRO" panose="020F0600000000000000" pitchFamily="34" charset="-128"/>
                  <a:ea typeface="HGMaruGothicMPRO" panose="020F0600000000000000" pitchFamily="34" charset="-128"/>
                </a:endParaRPr>
              </a:p>
            </p:txBody>
          </p:sp>
        </mc:Choice>
        <mc:Fallback xmlns="">
          <p:sp>
            <p:nvSpPr>
              <p:cNvPr id="6" name="タイトル 1">
                <a:extLst>
                  <a:ext uri="{FF2B5EF4-FFF2-40B4-BE49-F238E27FC236}">
                    <a16:creationId xmlns:a16="http://schemas.microsoft.com/office/drawing/2014/main" id="{1F93848E-B06F-C3ED-15C9-F69BE0A17E32}"/>
                  </a:ext>
                </a:extLst>
              </p:cNvPr>
              <p:cNvSpPr>
                <a:spLocks noGrp="1" noRot="1" noChangeAspect="1" noMove="1" noResize="1" noEditPoints="1" noAdjustHandles="1" noChangeArrowheads="1" noChangeShapeType="1" noTextEdit="1"/>
              </p:cNvSpPr>
              <p:nvPr>
                <p:ph type="title"/>
              </p:nvPr>
            </p:nvSpPr>
            <p:spPr>
              <a:xfrm>
                <a:off x="1824931" y="3276575"/>
                <a:ext cx="11449272" cy="3960440"/>
              </a:xfrm>
              <a:blipFill>
                <a:blip r:embed="rId3"/>
                <a:stretch>
                  <a:fillRect l="-14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7326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25663-B22F-0C44-AD82-7EA5731EA490}"/>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F096A920-CC42-8C8B-081F-174F1F3D1FF2}"/>
              </a:ext>
            </a:extLst>
          </p:cNvPr>
          <p:cNvSpPr>
            <a:spLocks noGrp="1"/>
          </p:cNvSpPr>
          <p:nvPr>
            <p:ph idx="1"/>
          </p:nvPr>
        </p:nvSpPr>
        <p:spPr>
          <a:xfrm>
            <a:off x="960835" y="2844527"/>
            <a:ext cx="12097344" cy="4248472"/>
          </a:xfrm>
        </p:spPr>
        <p:txBody>
          <a:bodyPr>
            <a:normAutofit/>
          </a:bodyPr>
          <a:lstStyle/>
          <a:p>
            <a:pPr marL="0" indent="0">
              <a:buNone/>
            </a:pPr>
            <a:endParaRPr lang="en-US" altLang="ja-JP" sz="1100" dirty="0">
              <a:solidFill>
                <a:srgbClr val="0070C0"/>
              </a:solidFill>
              <a:latin typeface="HGMaruGothicMPRO" panose="020F0600000000000000" pitchFamily="34" charset="-128"/>
              <a:ea typeface="HGMaruGothicMPRO" panose="020F0600000000000000" pitchFamily="34" charset="-128"/>
            </a:endParaRPr>
          </a:p>
          <a:p>
            <a:pPr marL="0" indent="0">
              <a:buNone/>
            </a:pPr>
            <a:r>
              <a:rPr lang="en-US" altLang="ja-JP" dirty="0">
                <a:latin typeface="HGMaruGothicMPRO" panose="020F0600000000000000" pitchFamily="34" charset="-128"/>
                <a:ea typeface="HGMaruGothicMPRO" panose="020F0600000000000000" pitchFamily="34" charset="-128"/>
              </a:rPr>
              <a:t>【Sub Mission1-4】</a:t>
            </a:r>
            <a:endParaRPr lang="en-US" altLang="ja-JP" sz="1000" dirty="0">
              <a:latin typeface="HGMaruGothicMPRO" panose="020F0600000000000000" pitchFamily="34" charset="-128"/>
              <a:ea typeface="HGMaruGothicMPRO" panose="020F0600000000000000" pitchFamily="34" charset="-128"/>
            </a:endParaRPr>
          </a:p>
          <a:p>
            <a:pPr marL="0" indent="0">
              <a:buNone/>
            </a:pPr>
            <a:r>
              <a:rPr lang="ja-JP" altLang="en-US" sz="3000" dirty="0">
                <a:latin typeface="HGMaruGothicMPRO" panose="020F0600000000000000" pitchFamily="34" charset="-128"/>
                <a:ea typeface="HGMaruGothicMPRO" panose="020F0600000000000000" pitchFamily="34" charset="-128"/>
              </a:rPr>
              <a:t> </a:t>
            </a:r>
            <a:r>
              <a:rPr lang="en-US" altLang="ja-JP" sz="3000" dirty="0">
                <a:latin typeface="HGMaruGothicMPRO" panose="020F0600000000000000" pitchFamily="34" charset="-128"/>
                <a:ea typeface="HGMaruGothicMPRO" panose="020F0600000000000000" pitchFamily="34" charset="-128"/>
              </a:rPr>
              <a:t>【</a:t>
            </a:r>
            <a:r>
              <a:rPr lang="en-US" altLang="ja-JP" sz="2600" dirty="0">
                <a:latin typeface="HGMaruGothicMPRO" panose="020F0600000000000000" pitchFamily="34" charset="-128"/>
                <a:ea typeface="HGMaruGothicMPRO" panose="020F0600000000000000" pitchFamily="34" charset="-128"/>
              </a:rPr>
              <a:t>Sub</a:t>
            </a:r>
            <a:r>
              <a:rPr lang="ja-JP" altLang="en-US" sz="2600" dirty="0">
                <a:latin typeface="HGMaruGothicMPRO" panose="020F0600000000000000" pitchFamily="34" charset="-128"/>
                <a:ea typeface="HGMaruGothicMPRO" panose="020F0600000000000000" pitchFamily="34" charset="-128"/>
              </a:rPr>
              <a:t> </a:t>
            </a:r>
            <a:r>
              <a:rPr lang="en-US" altLang="ja-JP" sz="2600" dirty="0">
                <a:latin typeface="HGMaruGothicMPRO" panose="020F0600000000000000" pitchFamily="34" charset="-128"/>
                <a:ea typeface="HGMaruGothicMPRO" panose="020F0600000000000000" pitchFamily="34" charset="-128"/>
              </a:rPr>
              <a:t>Mission1-3】</a:t>
            </a:r>
            <a:r>
              <a:rPr lang="ja-JP" altLang="en-US" sz="2600" dirty="0">
                <a:latin typeface="HGMaruGothicMPRO" panose="020F0600000000000000" pitchFamily="34" charset="-128"/>
                <a:ea typeface="HGMaruGothicMPRO" panose="020F0600000000000000" pitchFamily="34" charset="-128"/>
              </a:rPr>
              <a:t>および「おみやげ」で考察した数学的な説明では，</a:t>
            </a:r>
            <a:endParaRPr lang="en-US" altLang="ja-JP" sz="800" dirty="0">
              <a:latin typeface="HGMaruGothicMPRO" panose="020F0600000000000000" pitchFamily="34" charset="-128"/>
              <a:ea typeface="HGMaruGothicMPRO" panose="020F0600000000000000" pitchFamily="34" charset="-128"/>
            </a:endParaRPr>
          </a:p>
          <a:p>
            <a:pPr marL="0" indent="0">
              <a:lnSpc>
                <a:spcPct val="110000"/>
              </a:lnSpc>
              <a:buNone/>
            </a:pPr>
            <a:r>
              <a:rPr lang="ja-JP" altLang="en-US" sz="3800" dirty="0">
                <a:solidFill>
                  <a:srgbClr val="0070C0"/>
                </a:solidFill>
                <a:latin typeface="HGMaruGothicMPRO" panose="020F0600000000000000" pitchFamily="34" charset="-128"/>
                <a:ea typeface="HGMaruGothicMPRO" panose="020F0600000000000000" pitchFamily="34" charset="-128"/>
              </a:rPr>
              <a:t>   </a:t>
            </a:r>
            <a:r>
              <a:rPr lang="en-US" altLang="ja-JP" sz="3200" dirty="0">
                <a:solidFill>
                  <a:srgbClr val="0070C0"/>
                </a:solidFill>
                <a:latin typeface="HGMaruGothicMPRO" panose="020F0600000000000000" pitchFamily="34" charset="-128"/>
                <a:ea typeface="HGMaruGothicMPRO" panose="020F0600000000000000" pitchFamily="34" charset="-128"/>
              </a:rPr>
              <a:t>72</a:t>
            </a:r>
            <a:r>
              <a:rPr lang="ja-JP" altLang="en-US" sz="3200" dirty="0">
                <a:solidFill>
                  <a:srgbClr val="0070C0"/>
                </a:solidFill>
                <a:latin typeface="HGMaruGothicMPRO" panose="020F0600000000000000" pitchFamily="34" charset="-128"/>
                <a:ea typeface="HGMaruGothicMPRO" panose="020F0600000000000000" pitchFamily="34" charset="-128"/>
              </a:rPr>
              <a:t>よりも厳密な値として</a:t>
            </a:r>
            <a:r>
              <a:rPr lang="en-US" altLang="ja-JP" sz="3200" dirty="0">
                <a:solidFill>
                  <a:srgbClr val="0070C0"/>
                </a:solidFill>
                <a:latin typeface="HGMaruGothicMPRO" panose="020F0600000000000000" pitchFamily="34" charset="-128"/>
                <a:ea typeface="HGMaruGothicMPRO" panose="020F0600000000000000" pitchFamily="34" charset="-128"/>
              </a:rPr>
              <a:t>,</a:t>
            </a:r>
            <a:r>
              <a:rPr lang="ja-JP" altLang="en-US" sz="3200" dirty="0">
                <a:solidFill>
                  <a:srgbClr val="0070C0"/>
                </a:solidFill>
                <a:latin typeface="HGMaruGothicMPRO" panose="020F0600000000000000" pitchFamily="34" charset="-128"/>
                <a:ea typeface="HGMaruGothicMPRO" panose="020F0600000000000000" pitchFamily="34" charset="-128"/>
              </a:rPr>
              <a:t> </a:t>
            </a:r>
            <a:r>
              <a:rPr lang="en-US" altLang="ja-JP" sz="3200" dirty="0">
                <a:solidFill>
                  <a:srgbClr val="0070C0"/>
                </a:solidFill>
                <a:latin typeface="HGMaruGothicMPRO" panose="020F0600000000000000" pitchFamily="34" charset="-128"/>
                <a:ea typeface="HGMaruGothicMPRO" panose="020F0600000000000000" pitchFamily="34" charset="-128"/>
              </a:rPr>
              <a:t>69.3</a:t>
            </a:r>
            <a:r>
              <a:rPr lang="ja-JP" altLang="en-US" sz="3200" dirty="0">
                <a:solidFill>
                  <a:srgbClr val="0070C0"/>
                </a:solidFill>
                <a:latin typeface="HGMaruGothicMPRO" panose="020F0600000000000000" pitchFamily="34" charset="-128"/>
                <a:ea typeface="HGMaruGothicMPRO" panose="020F0600000000000000" pitchFamily="34" charset="-128"/>
              </a:rPr>
              <a:t>という数字が登場する。</a:t>
            </a:r>
            <a:endParaRPr lang="en-US" altLang="ja-JP" sz="3200" dirty="0">
              <a:solidFill>
                <a:srgbClr val="0070C0"/>
              </a:solidFill>
              <a:latin typeface="HGMaruGothicMPRO" panose="020F0600000000000000" pitchFamily="34" charset="-128"/>
              <a:ea typeface="HGMaruGothicMPRO" panose="020F0600000000000000" pitchFamily="34" charset="-128"/>
            </a:endParaRPr>
          </a:p>
          <a:p>
            <a:pPr marL="0" indent="0">
              <a:lnSpc>
                <a:spcPct val="110000"/>
              </a:lnSpc>
              <a:buNone/>
            </a:pPr>
            <a:r>
              <a:rPr lang="ja-JP" altLang="en-US" sz="3200" dirty="0">
                <a:solidFill>
                  <a:srgbClr val="0070C0"/>
                </a:solidFill>
                <a:latin typeface="HGMaruGothicMPRO" panose="020F0600000000000000" pitchFamily="34" charset="-128"/>
                <a:ea typeface="HGMaruGothicMPRO" panose="020F0600000000000000" pitchFamily="34" charset="-128"/>
              </a:rPr>
              <a:t>　なぜ</a:t>
            </a:r>
            <a:r>
              <a:rPr lang="en-US" altLang="ja-JP" sz="3200" dirty="0">
                <a:solidFill>
                  <a:srgbClr val="0070C0"/>
                </a:solidFill>
                <a:latin typeface="HGMaruGothicMPRO" panose="020F0600000000000000" pitchFamily="34" charset="-128"/>
                <a:ea typeface="HGMaruGothicMPRO" panose="020F0600000000000000" pitchFamily="34" charset="-128"/>
              </a:rPr>
              <a:t>『69.3</a:t>
            </a:r>
            <a:r>
              <a:rPr lang="ja-JP" altLang="en-US" sz="3200" dirty="0">
                <a:solidFill>
                  <a:srgbClr val="0070C0"/>
                </a:solidFill>
                <a:latin typeface="HGMaruGothicMPRO" panose="020F0600000000000000" pitchFamily="34" charset="-128"/>
                <a:ea typeface="HGMaruGothicMPRO" panose="020F0600000000000000" pitchFamily="34" charset="-128"/>
              </a:rPr>
              <a:t>の法則</a:t>
            </a:r>
            <a:r>
              <a:rPr lang="en-US" altLang="ja-JP" sz="3200" dirty="0">
                <a:solidFill>
                  <a:srgbClr val="0070C0"/>
                </a:solidFill>
                <a:latin typeface="HGMaruGothicMPRO" panose="020F0600000000000000" pitchFamily="34" charset="-128"/>
                <a:ea typeface="HGMaruGothicMPRO" panose="020F0600000000000000" pitchFamily="34" charset="-128"/>
              </a:rPr>
              <a:t>』</a:t>
            </a:r>
            <a:r>
              <a:rPr lang="ja-JP" altLang="en-US" sz="3200" dirty="0">
                <a:solidFill>
                  <a:srgbClr val="0070C0"/>
                </a:solidFill>
                <a:latin typeface="HGMaruGothicMPRO" panose="020F0600000000000000" pitchFamily="34" charset="-128"/>
                <a:ea typeface="HGMaruGothicMPRO" panose="020F0600000000000000" pitchFamily="34" charset="-128"/>
              </a:rPr>
              <a:t>ではなく</a:t>
            </a:r>
            <a:r>
              <a:rPr lang="en-US" altLang="ja-JP" sz="3200" dirty="0">
                <a:solidFill>
                  <a:srgbClr val="0070C0"/>
                </a:solidFill>
                <a:latin typeface="HGMaruGothicMPRO" panose="020F0600000000000000" pitchFamily="34" charset="-128"/>
                <a:ea typeface="HGMaruGothicMPRO" panose="020F0600000000000000" pitchFamily="34" charset="-128"/>
              </a:rPr>
              <a:t>,『72</a:t>
            </a:r>
            <a:r>
              <a:rPr lang="ja-JP" altLang="en-US" sz="3200" dirty="0">
                <a:solidFill>
                  <a:srgbClr val="0070C0"/>
                </a:solidFill>
                <a:latin typeface="HGMaruGothicMPRO" panose="020F0600000000000000" pitchFamily="34" charset="-128"/>
                <a:ea typeface="HGMaruGothicMPRO" panose="020F0600000000000000" pitchFamily="34" charset="-128"/>
              </a:rPr>
              <a:t>の法則</a:t>
            </a:r>
            <a:r>
              <a:rPr lang="en-US" altLang="ja-JP" sz="3200" dirty="0">
                <a:solidFill>
                  <a:srgbClr val="0070C0"/>
                </a:solidFill>
                <a:latin typeface="HGMaruGothicMPRO" panose="020F0600000000000000" pitchFamily="34" charset="-128"/>
                <a:ea typeface="HGMaruGothicMPRO" panose="020F0600000000000000" pitchFamily="34" charset="-128"/>
              </a:rPr>
              <a:t>』</a:t>
            </a:r>
            <a:r>
              <a:rPr lang="ja-JP" altLang="en-US" sz="3200" dirty="0">
                <a:solidFill>
                  <a:srgbClr val="0070C0"/>
                </a:solidFill>
                <a:latin typeface="HGMaruGothicMPRO" panose="020F0600000000000000" pitchFamily="34" charset="-128"/>
                <a:ea typeface="HGMaruGothicMPRO" panose="020F0600000000000000" pitchFamily="34" charset="-128"/>
              </a:rPr>
              <a:t>として</a:t>
            </a:r>
            <a:endParaRPr lang="en-US" altLang="ja-JP" sz="3200" dirty="0">
              <a:solidFill>
                <a:srgbClr val="0070C0"/>
              </a:solidFill>
              <a:latin typeface="HGMaruGothicMPRO" panose="020F0600000000000000" pitchFamily="34" charset="-128"/>
              <a:ea typeface="HGMaruGothicMPRO" panose="020F0600000000000000" pitchFamily="34" charset="-128"/>
            </a:endParaRPr>
          </a:p>
          <a:p>
            <a:pPr marL="0" indent="0">
              <a:lnSpc>
                <a:spcPct val="110000"/>
              </a:lnSpc>
              <a:buNone/>
            </a:pPr>
            <a:r>
              <a:rPr lang="ja-JP" altLang="en-US" sz="3200" dirty="0">
                <a:solidFill>
                  <a:srgbClr val="0070C0"/>
                </a:solidFill>
                <a:latin typeface="HGMaruGothicMPRO" panose="020F0600000000000000" pitchFamily="34" charset="-128"/>
                <a:ea typeface="HGMaruGothicMPRO" panose="020F0600000000000000" pitchFamily="34" charset="-128"/>
              </a:rPr>
              <a:t>　社会の中に浸透しているのだろうか？</a:t>
            </a:r>
            <a:endParaRPr lang="en-US" altLang="ja-JP" sz="3200" dirty="0">
              <a:solidFill>
                <a:srgbClr val="0070C0"/>
              </a:solidFill>
              <a:latin typeface="HGMaruGothicMPRO" panose="020F0600000000000000" pitchFamily="34" charset="-128"/>
              <a:ea typeface="HGMaruGothicMPRO" panose="020F0600000000000000" pitchFamily="34" charset="-128"/>
            </a:endParaRPr>
          </a:p>
          <a:p>
            <a:pPr marL="0" indent="0">
              <a:lnSpc>
                <a:spcPct val="110000"/>
              </a:lnSpc>
              <a:buNone/>
            </a:pPr>
            <a:endParaRPr lang="en-US" altLang="ja-JP" sz="600" dirty="0">
              <a:solidFill>
                <a:srgbClr val="0070C0"/>
              </a:solidFill>
              <a:latin typeface="HGMaruGothicMPRO" panose="020F0600000000000000" pitchFamily="34" charset="-128"/>
              <a:ea typeface="HGMaruGothicMPRO" panose="020F0600000000000000" pitchFamily="34" charset="-128"/>
            </a:endParaRPr>
          </a:p>
          <a:p>
            <a:pPr marL="0" indent="0">
              <a:buNone/>
            </a:pPr>
            <a:r>
              <a:rPr lang="ja-JP" altLang="en-US" sz="2600" dirty="0">
                <a:latin typeface="HGMaruGothicMPRO" panose="020F0600000000000000" pitchFamily="34" charset="-128"/>
                <a:ea typeface="HGMaruGothicMPRO" panose="020F0600000000000000" pitchFamily="34" charset="-128"/>
              </a:rPr>
              <a:t>   みんなが法則を活用する場面を想像して</a:t>
            </a:r>
            <a:r>
              <a:rPr lang="en-US" altLang="ja-JP" sz="2600" dirty="0">
                <a:latin typeface="HGMaruGothicMPRO" panose="020F0600000000000000" pitchFamily="34" charset="-128"/>
                <a:ea typeface="HGMaruGothicMPRO" panose="020F0600000000000000" pitchFamily="34" charset="-128"/>
              </a:rPr>
              <a:t>,</a:t>
            </a:r>
            <a:r>
              <a:rPr lang="ja-JP" altLang="en-US" sz="2600" dirty="0">
                <a:latin typeface="HGMaruGothicMPRO" panose="020F0600000000000000" pitchFamily="34" charset="-128"/>
                <a:ea typeface="HGMaruGothicMPRO" panose="020F0600000000000000" pitchFamily="34" charset="-128"/>
              </a:rPr>
              <a:t> 理由を自由に考察してみよう。</a:t>
            </a:r>
            <a:endParaRPr lang="en-US" altLang="ja-JP" sz="2600" dirty="0">
              <a:latin typeface="HGMaruGothicMPRO" panose="020F0600000000000000" pitchFamily="34" charset="-128"/>
              <a:ea typeface="HGMaruGothicMPRO" panose="020F0600000000000000" pitchFamily="34" charset="-128"/>
            </a:endParaRPr>
          </a:p>
        </p:txBody>
      </p:sp>
      <p:sp>
        <p:nvSpPr>
          <p:cNvPr id="4" name="タイトル 1">
            <a:extLst>
              <a:ext uri="{FF2B5EF4-FFF2-40B4-BE49-F238E27FC236}">
                <a16:creationId xmlns:a16="http://schemas.microsoft.com/office/drawing/2014/main" id="{139434D8-6F8A-F4ED-9CD5-E4B5465E26FA}"/>
              </a:ext>
            </a:extLst>
          </p:cNvPr>
          <p:cNvSpPr>
            <a:spLocks noGrp="1"/>
          </p:cNvSpPr>
          <p:nvPr>
            <p:ph type="title"/>
          </p:nvPr>
        </p:nvSpPr>
        <p:spPr>
          <a:xfrm>
            <a:off x="960835" y="303213"/>
            <a:ext cx="12241360" cy="2816714"/>
          </a:xfrm>
        </p:spPr>
        <p:txBody>
          <a:bodyPr>
            <a:normAutofit/>
          </a:bodyPr>
          <a:lstStyle/>
          <a:p>
            <a:pPr algn="l"/>
            <a:r>
              <a:rPr lang="en-US" altLang="ja-JP" dirty="0">
                <a:latin typeface="HGMaruGothicMPRO" panose="020F0600000000000000" pitchFamily="34" charset="-128"/>
                <a:ea typeface="HGMaruGothicMPRO" panose="020F0600000000000000" pitchFamily="34" charset="-128"/>
              </a:rPr>
              <a:t>【Mission1】</a:t>
            </a:r>
            <a:br>
              <a:rPr lang="en-US" altLang="ja-JP" dirty="0">
                <a:latin typeface="HGMaruGothicMPRO" panose="020F0600000000000000" pitchFamily="34" charset="-128"/>
                <a:ea typeface="HGMaruGothicMPRO" panose="020F0600000000000000" pitchFamily="34" charset="-128"/>
              </a:rPr>
            </a:br>
            <a:br>
              <a:rPr lang="en-US" altLang="ja-JP" sz="1000" dirty="0">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「元本が２倍になるまでにかかる</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000" dirty="0">
                <a:solidFill>
                  <a:srgbClr val="0070C0"/>
                </a:solidFill>
                <a:latin typeface="HGMaruGothicMPRO" panose="020F0600000000000000" pitchFamily="34" charset="-128"/>
                <a:ea typeface="HGMaruGothicMPRO" panose="020F0600000000000000" pitchFamily="34" charset="-128"/>
              </a:rPr>
              <a:t>　　　　　　　　　　　年数と年利との関係」</a:t>
            </a:r>
            <a:br>
              <a:rPr lang="en-US" altLang="ja-JP" sz="4000" dirty="0">
                <a:solidFill>
                  <a:srgbClr val="0070C0"/>
                </a:solidFill>
                <a:latin typeface="HGMaruGothicMPRO" panose="020F0600000000000000" pitchFamily="34" charset="-128"/>
                <a:ea typeface="HGMaruGothicMPRO" panose="020F0600000000000000" pitchFamily="34" charset="-128"/>
              </a:rPr>
            </a:br>
            <a:r>
              <a:rPr lang="ja-JP" altLang="en-US" sz="4800" dirty="0">
                <a:solidFill>
                  <a:srgbClr val="0070C0"/>
                </a:solidFill>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を考察してみよう。</a:t>
            </a:r>
            <a:endParaRPr lang="en-US" altLang="ja-JP" sz="4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86741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8D962-1E6E-1D2F-D8BE-43E2F15679C0}"/>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D0107996-348D-C912-AC1B-5933A1B915BD}"/>
              </a:ext>
            </a:extLst>
          </p:cNvPr>
          <p:cNvSpPr>
            <a:spLocks noGrp="1"/>
          </p:cNvSpPr>
          <p:nvPr>
            <p:ph idx="1"/>
          </p:nvPr>
        </p:nvSpPr>
        <p:spPr>
          <a:xfrm>
            <a:off x="1680915" y="5652839"/>
            <a:ext cx="11521280" cy="1584176"/>
          </a:xfrm>
        </p:spPr>
        <p:txBody>
          <a:bodyPr>
            <a:normAutofit/>
          </a:bodyPr>
          <a:lstStyle/>
          <a:p>
            <a:pPr marL="0" indent="0">
              <a:buNone/>
            </a:pPr>
            <a:r>
              <a:rPr lang="ja-JP" altLang="en-US" sz="3200" dirty="0">
                <a:latin typeface="HGMaruGothicMPRO" panose="020F0600000000000000" pitchFamily="34" charset="-128"/>
                <a:ea typeface="HGMaruGothicMPRO" panose="020F0600000000000000" pitchFamily="34" charset="-128"/>
              </a:rPr>
              <a:t>この表をもとに，</a:t>
            </a:r>
            <a:endParaRPr lang="en-US" altLang="ja-JP" sz="3200" dirty="0">
              <a:latin typeface="HGMaruGothicMPRO" panose="020F0600000000000000" pitchFamily="34" charset="-128"/>
              <a:ea typeface="HGMaruGothicMPRO" panose="020F0600000000000000" pitchFamily="34" charset="-128"/>
            </a:endParaRPr>
          </a:p>
          <a:p>
            <a:pPr marL="0" indent="0">
              <a:buNone/>
            </a:pPr>
            <a:r>
              <a:rPr lang="en-US" altLang="ja-JP" sz="4000" dirty="0">
                <a:solidFill>
                  <a:srgbClr val="0070C0"/>
                </a:solidFill>
                <a:latin typeface="Cambria Math" panose="02040503050406030204" pitchFamily="18" charset="0"/>
                <a:ea typeface="Cambria Math" panose="02040503050406030204" pitchFamily="18" charset="0"/>
              </a:rPr>
              <a:t>2011</a:t>
            </a:r>
            <a:r>
              <a:rPr lang="ja-JP" altLang="en-US" dirty="0">
                <a:solidFill>
                  <a:srgbClr val="0070C0"/>
                </a:solidFill>
                <a:latin typeface="HGMaruGothicMPRO" panose="020F0600000000000000" pitchFamily="34" charset="-128"/>
                <a:ea typeface="HGMaruGothicMPRO" panose="020F0600000000000000" pitchFamily="34" charset="-128"/>
              </a:rPr>
              <a:t>年時点の値</a:t>
            </a:r>
            <a:r>
              <a:rPr lang="en-US" altLang="ja-JP" sz="4000" dirty="0">
                <a:solidFill>
                  <a:srgbClr val="0070C0"/>
                </a:solidFill>
                <a:latin typeface="Cambria Math" panose="02040503050406030204" pitchFamily="18" charset="0"/>
                <a:ea typeface="Cambria Math" panose="02040503050406030204" pitchFamily="18" charset="0"/>
              </a:rPr>
              <a:t>A</a:t>
            </a:r>
            <a:r>
              <a:rPr lang="ja-JP" altLang="en-US" dirty="0">
                <a:solidFill>
                  <a:srgbClr val="0070C0"/>
                </a:solidFill>
                <a:latin typeface="HGMaruGothicMPRO" panose="020F0600000000000000" pitchFamily="34" charset="-128"/>
                <a:ea typeface="HGMaruGothicMPRO" panose="020F0600000000000000" pitchFamily="34" charset="-128"/>
              </a:rPr>
              <a:t>を推測する方法 </a:t>
            </a:r>
            <a:r>
              <a:rPr lang="ja-JP" altLang="en-US" sz="3200" dirty="0">
                <a:latin typeface="HGMaruGothicMPRO" panose="020F0600000000000000" pitchFamily="34" charset="-128"/>
                <a:ea typeface="HGMaruGothicMPRO" panose="020F0600000000000000" pitchFamily="34" charset="-128"/>
              </a:rPr>
              <a:t>を考察してみよう。</a:t>
            </a:r>
            <a:endParaRPr lang="en-US" altLang="ja-JP" sz="3200" dirty="0">
              <a:latin typeface="HGMaruGothicMPRO" panose="020F0600000000000000" pitchFamily="34" charset="-128"/>
              <a:ea typeface="HGMaruGothicMPRO" panose="020F0600000000000000" pitchFamily="34" charset="-128"/>
            </a:endParaRPr>
          </a:p>
          <a:p>
            <a:pPr marL="0" indent="0">
              <a:buNone/>
            </a:pPr>
            <a:endParaRPr lang="en-US" altLang="ja-JP" sz="1100" dirty="0">
              <a:solidFill>
                <a:srgbClr val="0070C0"/>
              </a:solidFill>
              <a:latin typeface="HGMaruGothicMPRO" panose="020F0600000000000000" pitchFamily="34" charset="-128"/>
              <a:ea typeface="HGMaruGothicMPRO" panose="020F0600000000000000" pitchFamily="34" charset="-128"/>
            </a:endParaRPr>
          </a:p>
        </p:txBody>
      </p:sp>
      <p:graphicFrame>
        <p:nvGraphicFramePr>
          <p:cNvPr id="2" name="表 1">
            <a:extLst>
              <a:ext uri="{FF2B5EF4-FFF2-40B4-BE49-F238E27FC236}">
                <a16:creationId xmlns:a16="http://schemas.microsoft.com/office/drawing/2014/main" id="{7A3538CF-16E4-4185-2E47-087F507F3EE7}"/>
              </a:ext>
            </a:extLst>
          </p:cNvPr>
          <p:cNvGraphicFramePr>
            <a:graphicFrameLocks noGrp="1"/>
          </p:cNvGraphicFramePr>
          <p:nvPr>
            <p:extLst>
              <p:ext uri="{D42A27DB-BD31-4B8C-83A1-F6EECF244321}">
                <p14:modId xmlns:p14="http://schemas.microsoft.com/office/powerpoint/2010/main" val="4178473200"/>
              </p:ext>
            </p:extLst>
          </p:nvPr>
        </p:nvGraphicFramePr>
        <p:xfrm>
          <a:off x="1608907" y="2412479"/>
          <a:ext cx="10861047" cy="2880320"/>
        </p:xfrm>
        <a:graphic>
          <a:graphicData uri="http://schemas.openxmlformats.org/drawingml/2006/table">
            <a:tbl>
              <a:tblPr firstRow="1" bandRow="1">
                <a:tableStyleId>{5C22544A-7EE6-4342-B048-85BDC9FD1C3A}</a:tableStyleId>
              </a:tblPr>
              <a:tblGrid>
                <a:gridCol w="1206783">
                  <a:extLst>
                    <a:ext uri="{9D8B030D-6E8A-4147-A177-3AD203B41FA5}">
                      <a16:colId xmlns:a16="http://schemas.microsoft.com/office/drawing/2014/main" val="3139517341"/>
                    </a:ext>
                  </a:extLst>
                </a:gridCol>
                <a:gridCol w="1206783">
                  <a:extLst>
                    <a:ext uri="{9D8B030D-6E8A-4147-A177-3AD203B41FA5}">
                      <a16:colId xmlns:a16="http://schemas.microsoft.com/office/drawing/2014/main" val="3089671931"/>
                    </a:ext>
                  </a:extLst>
                </a:gridCol>
                <a:gridCol w="1206783">
                  <a:extLst>
                    <a:ext uri="{9D8B030D-6E8A-4147-A177-3AD203B41FA5}">
                      <a16:colId xmlns:a16="http://schemas.microsoft.com/office/drawing/2014/main" val="2305533250"/>
                    </a:ext>
                  </a:extLst>
                </a:gridCol>
                <a:gridCol w="1206783">
                  <a:extLst>
                    <a:ext uri="{9D8B030D-6E8A-4147-A177-3AD203B41FA5}">
                      <a16:colId xmlns:a16="http://schemas.microsoft.com/office/drawing/2014/main" val="3577706029"/>
                    </a:ext>
                  </a:extLst>
                </a:gridCol>
                <a:gridCol w="1206783">
                  <a:extLst>
                    <a:ext uri="{9D8B030D-6E8A-4147-A177-3AD203B41FA5}">
                      <a16:colId xmlns:a16="http://schemas.microsoft.com/office/drawing/2014/main" val="1157519560"/>
                    </a:ext>
                  </a:extLst>
                </a:gridCol>
                <a:gridCol w="1206783">
                  <a:extLst>
                    <a:ext uri="{9D8B030D-6E8A-4147-A177-3AD203B41FA5}">
                      <a16:colId xmlns:a16="http://schemas.microsoft.com/office/drawing/2014/main" val="3133008577"/>
                    </a:ext>
                  </a:extLst>
                </a:gridCol>
                <a:gridCol w="1206783">
                  <a:extLst>
                    <a:ext uri="{9D8B030D-6E8A-4147-A177-3AD203B41FA5}">
                      <a16:colId xmlns:a16="http://schemas.microsoft.com/office/drawing/2014/main" val="3571393546"/>
                    </a:ext>
                  </a:extLst>
                </a:gridCol>
                <a:gridCol w="1206783">
                  <a:extLst>
                    <a:ext uri="{9D8B030D-6E8A-4147-A177-3AD203B41FA5}">
                      <a16:colId xmlns:a16="http://schemas.microsoft.com/office/drawing/2014/main" val="2838091723"/>
                    </a:ext>
                  </a:extLst>
                </a:gridCol>
                <a:gridCol w="1206783">
                  <a:extLst>
                    <a:ext uri="{9D8B030D-6E8A-4147-A177-3AD203B41FA5}">
                      <a16:colId xmlns:a16="http://schemas.microsoft.com/office/drawing/2014/main" val="1638115394"/>
                    </a:ext>
                  </a:extLst>
                </a:gridCol>
              </a:tblGrid>
              <a:tr h="576064">
                <a:tc>
                  <a:txBody>
                    <a:bodyPr/>
                    <a:lstStyle/>
                    <a:p>
                      <a:r>
                        <a:rPr kumimoji="1" lang="ja-JP" altLang="en-US" sz="2700"/>
                        <a:t>値</a:t>
                      </a:r>
                      <a:r>
                        <a:rPr kumimoji="1" lang="en-US" altLang="ja-JP" sz="2700" dirty="0"/>
                        <a:t>/</a:t>
                      </a:r>
                      <a:r>
                        <a:rPr kumimoji="1" lang="ja-JP" altLang="en-US" sz="2700"/>
                        <a:t>年</a:t>
                      </a:r>
                    </a:p>
                  </a:txBody>
                  <a:tcPr marL="121054" marR="121054" marT="60527" marB="60527"/>
                </a:tc>
                <a:tc>
                  <a:txBody>
                    <a:bodyPr/>
                    <a:lstStyle/>
                    <a:p>
                      <a:pPr algn="ctr"/>
                      <a:r>
                        <a:rPr kumimoji="1" lang="en-US" altLang="ja-JP" sz="2700" dirty="0"/>
                        <a:t>1801</a:t>
                      </a:r>
                      <a:endParaRPr kumimoji="1" lang="ja-JP" altLang="en-US" sz="2700" dirty="0"/>
                    </a:p>
                  </a:txBody>
                  <a:tcPr marL="121054" marR="121054" marT="60527" marB="60527"/>
                </a:tc>
                <a:tc>
                  <a:txBody>
                    <a:bodyPr/>
                    <a:lstStyle/>
                    <a:p>
                      <a:pPr algn="ctr"/>
                      <a:r>
                        <a:rPr kumimoji="1" lang="en-US" altLang="ja-JP" sz="2700" dirty="0"/>
                        <a:t>1831</a:t>
                      </a:r>
                      <a:endParaRPr kumimoji="1" lang="ja-JP" altLang="en-US" sz="2700" dirty="0"/>
                    </a:p>
                  </a:txBody>
                  <a:tcPr marL="121054" marR="121054" marT="60527" marB="60527"/>
                </a:tc>
                <a:tc>
                  <a:txBody>
                    <a:bodyPr/>
                    <a:lstStyle/>
                    <a:p>
                      <a:pPr algn="ctr"/>
                      <a:r>
                        <a:rPr kumimoji="1" lang="en-US" altLang="ja-JP" sz="2700" dirty="0"/>
                        <a:t>1861</a:t>
                      </a:r>
                      <a:endParaRPr kumimoji="1" lang="ja-JP" altLang="en-US" sz="2700" dirty="0"/>
                    </a:p>
                  </a:txBody>
                  <a:tcPr marL="121054" marR="121054" marT="60527" marB="60527"/>
                </a:tc>
                <a:tc>
                  <a:txBody>
                    <a:bodyPr/>
                    <a:lstStyle/>
                    <a:p>
                      <a:pPr algn="ctr"/>
                      <a:r>
                        <a:rPr kumimoji="1" lang="en-US" altLang="ja-JP" sz="2700" dirty="0"/>
                        <a:t>1891</a:t>
                      </a:r>
                      <a:endParaRPr kumimoji="1" lang="ja-JP" altLang="en-US" sz="2700" dirty="0"/>
                    </a:p>
                  </a:txBody>
                  <a:tcPr marL="121054" marR="121054" marT="60527" marB="60527"/>
                </a:tc>
                <a:tc>
                  <a:txBody>
                    <a:bodyPr/>
                    <a:lstStyle/>
                    <a:p>
                      <a:pPr algn="ctr"/>
                      <a:r>
                        <a:rPr kumimoji="1" lang="en-US" altLang="ja-JP" sz="2700" dirty="0"/>
                        <a:t>1921</a:t>
                      </a:r>
                      <a:endParaRPr kumimoji="1" lang="ja-JP" altLang="en-US" sz="2700" dirty="0"/>
                    </a:p>
                  </a:txBody>
                  <a:tcPr marL="121054" marR="121054" marT="60527" marB="60527"/>
                </a:tc>
                <a:tc>
                  <a:txBody>
                    <a:bodyPr/>
                    <a:lstStyle/>
                    <a:p>
                      <a:pPr algn="ctr"/>
                      <a:r>
                        <a:rPr kumimoji="1" lang="en-US" altLang="ja-JP" sz="2700" dirty="0"/>
                        <a:t>1951</a:t>
                      </a:r>
                      <a:endParaRPr kumimoji="1" lang="ja-JP" altLang="en-US" sz="2700" dirty="0"/>
                    </a:p>
                  </a:txBody>
                  <a:tcPr marL="121054" marR="121054" marT="60527" marB="60527"/>
                </a:tc>
                <a:tc>
                  <a:txBody>
                    <a:bodyPr/>
                    <a:lstStyle/>
                    <a:p>
                      <a:pPr algn="ctr"/>
                      <a:r>
                        <a:rPr kumimoji="1" lang="en-US" altLang="ja-JP" sz="2700" dirty="0"/>
                        <a:t>1981</a:t>
                      </a:r>
                      <a:endParaRPr kumimoji="1" lang="ja-JP" altLang="en-US" sz="2700" dirty="0"/>
                    </a:p>
                  </a:txBody>
                  <a:tcPr marL="121054" marR="121054" marT="60527" marB="60527"/>
                </a:tc>
                <a:tc>
                  <a:txBody>
                    <a:bodyPr/>
                    <a:lstStyle/>
                    <a:p>
                      <a:pPr algn="ctr"/>
                      <a:r>
                        <a:rPr kumimoji="1" lang="en-US" altLang="ja-JP" sz="2700" dirty="0"/>
                        <a:t>2011</a:t>
                      </a:r>
                      <a:endParaRPr kumimoji="1" lang="ja-JP" altLang="en-US" sz="2700" dirty="0"/>
                    </a:p>
                  </a:txBody>
                  <a:tcPr marL="121054" marR="121054" marT="60527" marB="60527"/>
                </a:tc>
                <a:extLst>
                  <a:ext uri="{0D108BD9-81ED-4DB2-BD59-A6C34878D82A}">
                    <a16:rowId xmlns:a16="http://schemas.microsoft.com/office/drawing/2014/main" val="1736089030"/>
                  </a:ext>
                </a:extLst>
              </a:tr>
              <a:tr h="576064">
                <a:tc>
                  <a:txBody>
                    <a:bodyPr/>
                    <a:lstStyle/>
                    <a:p>
                      <a:pPr algn="ctr"/>
                      <a:r>
                        <a:rPr kumimoji="1" lang="en-US" altLang="ja-JP" sz="2700" dirty="0"/>
                        <a:t>A</a:t>
                      </a:r>
                      <a:endParaRPr kumimoji="1" lang="ja-JP" altLang="en-US" sz="2700" dirty="0"/>
                    </a:p>
                  </a:txBody>
                  <a:tcPr marL="121054" marR="121054" marT="60527" marB="60527"/>
                </a:tc>
                <a:tc>
                  <a:txBody>
                    <a:bodyPr/>
                    <a:lstStyle/>
                    <a:p>
                      <a:pPr algn="r"/>
                      <a:r>
                        <a:rPr kumimoji="1" lang="en-US" altLang="ja-JP" sz="2700" dirty="0"/>
                        <a:t>1</a:t>
                      </a:r>
                      <a:endParaRPr kumimoji="1" lang="ja-JP" altLang="en-US" sz="2700" dirty="0"/>
                    </a:p>
                  </a:txBody>
                  <a:tcPr marL="121054" marR="121054" marT="60527" marB="60527"/>
                </a:tc>
                <a:tc>
                  <a:txBody>
                    <a:bodyPr/>
                    <a:lstStyle/>
                    <a:p>
                      <a:pPr algn="r"/>
                      <a:r>
                        <a:rPr kumimoji="1" lang="en-US" altLang="ja-JP" sz="2700" dirty="0"/>
                        <a:t>8</a:t>
                      </a:r>
                      <a:endParaRPr kumimoji="1" lang="ja-JP" altLang="en-US" sz="2700"/>
                    </a:p>
                  </a:txBody>
                  <a:tcPr marL="121054" marR="121054" marT="60527" marB="60527"/>
                </a:tc>
                <a:tc>
                  <a:txBody>
                    <a:bodyPr/>
                    <a:lstStyle/>
                    <a:p>
                      <a:pPr algn="r"/>
                      <a:r>
                        <a:rPr kumimoji="1" lang="en-US" altLang="ja-JP" sz="2700" dirty="0"/>
                        <a:t>50</a:t>
                      </a:r>
                      <a:endParaRPr kumimoji="1" lang="ja-JP" altLang="en-US" sz="2700" dirty="0"/>
                    </a:p>
                  </a:txBody>
                  <a:tcPr marL="121054" marR="121054" marT="60527" marB="60527"/>
                </a:tc>
                <a:tc>
                  <a:txBody>
                    <a:bodyPr/>
                    <a:lstStyle/>
                    <a:p>
                      <a:pPr algn="r"/>
                      <a:r>
                        <a:rPr kumimoji="1" lang="en-US" altLang="ja-JP" sz="2700" dirty="0"/>
                        <a:t>250</a:t>
                      </a:r>
                      <a:endParaRPr kumimoji="1" lang="ja-JP" altLang="en-US" sz="2700" dirty="0"/>
                    </a:p>
                  </a:txBody>
                  <a:tcPr marL="121054" marR="121054" marT="60527" marB="60527"/>
                </a:tc>
                <a:tc>
                  <a:txBody>
                    <a:bodyPr/>
                    <a:lstStyle/>
                    <a:p>
                      <a:pPr algn="r"/>
                      <a:r>
                        <a:rPr kumimoji="1" lang="en-US" altLang="ja-JP" sz="2700" dirty="0"/>
                        <a:t>400</a:t>
                      </a:r>
                      <a:endParaRPr kumimoji="1" lang="ja-JP" altLang="en-US" sz="2700"/>
                    </a:p>
                  </a:txBody>
                  <a:tcPr marL="121054" marR="121054" marT="60527" marB="60527"/>
                </a:tc>
                <a:tc>
                  <a:txBody>
                    <a:bodyPr/>
                    <a:lstStyle/>
                    <a:p>
                      <a:pPr algn="r"/>
                      <a:r>
                        <a:rPr kumimoji="1" lang="en-US" altLang="ja-JP" sz="2700" dirty="0"/>
                        <a:t>3000</a:t>
                      </a:r>
                      <a:endParaRPr kumimoji="1" lang="ja-JP" altLang="en-US" sz="2700"/>
                    </a:p>
                  </a:txBody>
                  <a:tcPr marL="121054" marR="121054" marT="60527" marB="60527"/>
                </a:tc>
                <a:tc>
                  <a:txBody>
                    <a:bodyPr/>
                    <a:lstStyle/>
                    <a:p>
                      <a:pPr algn="r"/>
                      <a:r>
                        <a:rPr kumimoji="1" lang="en-US" altLang="ja-JP" sz="2700" dirty="0"/>
                        <a:t>15000</a:t>
                      </a:r>
                      <a:endParaRPr kumimoji="1" lang="ja-JP" altLang="en-US" sz="2700"/>
                    </a:p>
                  </a:txBody>
                  <a:tcPr marL="121054" marR="121054" marT="60527" marB="60527"/>
                </a:tc>
                <a:tc>
                  <a:txBody>
                    <a:bodyPr/>
                    <a:lstStyle/>
                    <a:p>
                      <a:pPr algn="r"/>
                      <a:r>
                        <a:rPr kumimoji="1" lang="ja-JP" altLang="en-US" sz="2700"/>
                        <a:t>？</a:t>
                      </a:r>
                    </a:p>
                  </a:txBody>
                  <a:tcPr marL="121054" marR="121054" marT="60527" marB="60527"/>
                </a:tc>
                <a:extLst>
                  <a:ext uri="{0D108BD9-81ED-4DB2-BD59-A6C34878D82A}">
                    <a16:rowId xmlns:a16="http://schemas.microsoft.com/office/drawing/2014/main" val="302933181"/>
                  </a:ext>
                </a:extLst>
              </a:tr>
              <a:tr h="576064">
                <a:tc>
                  <a:txBody>
                    <a:bodyPr/>
                    <a:lstStyle/>
                    <a:p>
                      <a:pPr algn="ctr"/>
                      <a:r>
                        <a:rPr kumimoji="1" lang="en-US" altLang="ja-JP" sz="2700" dirty="0"/>
                        <a:t>B</a:t>
                      </a:r>
                      <a:endParaRPr kumimoji="1" lang="ja-JP" altLang="en-US" sz="2700" dirty="0"/>
                    </a:p>
                  </a:txBody>
                  <a:tcPr marL="121054" marR="121054" marT="60527" marB="60527"/>
                </a:tc>
                <a:tc>
                  <a:txBody>
                    <a:bodyPr/>
                    <a:lstStyle/>
                    <a:p>
                      <a:pPr algn="r"/>
                      <a:r>
                        <a:rPr kumimoji="1" lang="en-US" altLang="ja-JP" sz="2700" dirty="0"/>
                        <a:t>1</a:t>
                      </a:r>
                      <a:endParaRPr kumimoji="1" lang="ja-JP" altLang="en-US" sz="2700"/>
                    </a:p>
                  </a:txBody>
                  <a:tcPr marL="121054" marR="121054" marT="60527" marB="60527"/>
                </a:tc>
                <a:tc>
                  <a:txBody>
                    <a:bodyPr/>
                    <a:lstStyle/>
                    <a:p>
                      <a:pPr algn="r"/>
                      <a:r>
                        <a:rPr kumimoji="1" lang="en-US" altLang="ja-JP" sz="2700" dirty="0"/>
                        <a:t>3</a:t>
                      </a:r>
                      <a:endParaRPr kumimoji="1" lang="ja-JP" altLang="en-US" sz="2700"/>
                    </a:p>
                  </a:txBody>
                  <a:tcPr marL="121054" marR="121054" marT="60527" marB="60527"/>
                </a:tc>
                <a:tc>
                  <a:txBody>
                    <a:bodyPr/>
                    <a:lstStyle/>
                    <a:p>
                      <a:pPr algn="r"/>
                      <a:r>
                        <a:rPr kumimoji="1" lang="en-US" altLang="ja-JP" sz="2700" dirty="0"/>
                        <a:t>10</a:t>
                      </a:r>
                      <a:endParaRPr kumimoji="1" lang="ja-JP" altLang="en-US" sz="2700"/>
                    </a:p>
                  </a:txBody>
                  <a:tcPr marL="121054" marR="121054" marT="60527" marB="60527"/>
                </a:tc>
                <a:tc>
                  <a:txBody>
                    <a:bodyPr/>
                    <a:lstStyle/>
                    <a:p>
                      <a:pPr algn="r"/>
                      <a:r>
                        <a:rPr kumimoji="1" lang="en-US" altLang="ja-JP" sz="2700" dirty="0"/>
                        <a:t>35</a:t>
                      </a:r>
                      <a:endParaRPr kumimoji="1" lang="ja-JP" altLang="en-US" sz="2700"/>
                    </a:p>
                  </a:txBody>
                  <a:tcPr marL="121054" marR="121054" marT="60527" marB="60527"/>
                </a:tc>
                <a:tc>
                  <a:txBody>
                    <a:bodyPr/>
                    <a:lstStyle/>
                    <a:p>
                      <a:pPr algn="r"/>
                      <a:r>
                        <a:rPr kumimoji="1" lang="en-US" altLang="ja-JP" sz="2700" dirty="0"/>
                        <a:t>40</a:t>
                      </a:r>
                      <a:endParaRPr kumimoji="1" lang="ja-JP" altLang="en-US" sz="2700"/>
                    </a:p>
                  </a:txBody>
                  <a:tcPr marL="121054" marR="121054" marT="60527" marB="60527"/>
                </a:tc>
                <a:tc>
                  <a:txBody>
                    <a:bodyPr/>
                    <a:lstStyle/>
                    <a:p>
                      <a:pPr algn="r"/>
                      <a:r>
                        <a:rPr kumimoji="1" lang="en-US" altLang="ja-JP" sz="2700" dirty="0"/>
                        <a:t>45</a:t>
                      </a:r>
                      <a:endParaRPr kumimoji="1" lang="ja-JP" altLang="en-US" sz="2700"/>
                    </a:p>
                  </a:txBody>
                  <a:tcPr marL="121054" marR="121054" marT="60527" marB="60527"/>
                </a:tc>
                <a:tc>
                  <a:txBody>
                    <a:bodyPr/>
                    <a:lstStyle/>
                    <a:p>
                      <a:pPr algn="r"/>
                      <a:r>
                        <a:rPr kumimoji="1" lang="en-US" altLang="ja-JP" sz="2700" dirty="0"/>
                        <a:t>60</a:t>
                      </a:r>
                      <a:endParaRPr kumimoji="1" lang="ja-JP" altLang="en-US" sz="2700"/>
                    </a:p>
                  </a:txBody>
                  <a:tcPr marL="121054" marR="121054" marT="60527" marB="60527"/>
                </a:tc>
                <a:tc>
                  <a:txBody>
                    <a:bodyPr/>
                    <a:lstStyle/>
                    <a:p>
                      <a:pPr algn="r"/>
                      <a:r>
                        <a:rPr kumimoji="1" lang="en-US" altLang="ja-JP" sz="2700" dirty="0"/>
                        <a:t>1632</a:t>
                      </a:r>
                      <a:endParaRPr kumimoji="1" lang="ja-JP" altLang="en-US" sz="2700"/>
                    </a:p>
                  </a:txBody>
                  <a:tcPr marL="121054" marR="121054" marT="60527" marB="60527"/>
                </a:tc>
                <a:extLst>
                  <a:ext uri="{0D108BD9-81ED-4DB2-BD59-A6C34878D82A}">
                    <a16:rowId xmlns:a16="http://schemas.microsoft.com/office/drawing/2014/main" val="1787664796"/>
                  </a:ext>
                </a:extLst>
              </a:tr>
              <a:tr h="576064">
                <a:tc>
                  <a:txBody>
                    <a:bodyPr/>
                    <a:lstStyle/>
                    <a:p>
                      <a:pPr algn="ctr"/>
                      <a:r>
                        <a:rPr kumimoji="1" lang="en-US" altLang="ja-JP" sz="2700" dirty="0"/>
                        <a:t>C</a:t>
                      </a:r>
                      <a:endParaRPr kumimoji="1" lang="ja-JP" altLang="en-US" sz="2700" dirty="0"/>
                    </a:p>
                  </a:txBody>
                  <a:tcPr marL="121054" marR="121054" marT="60527" marB="60527"/>
                </a:tc>
                <a:tc>
                  <a:txBody>
                    <a:bodyPr/>
                    <a:lstStyle/>
                    <a:p>
                      <a:pPr algn="r"/>
                      <a:r>
                        <a:rPr kumimoji="1" lang="en-US" altLang="ja-JP" sz="2700" dirty="0"/>
                        <a:t>1</a:t>
                      </a:r>
                      <a:endParaRPr kumimoji="1" lang="ja-JP" altLang="en-US" sz="2700"/>
                    </a:p>
                  </a:txBody>
                  <a:tcPr marL="121054" marR="121054" marT="60527" marB="60527"/>
                </a:tc>
                <a:tc>
                  <a:txBody>
                    <a:bodyPr/>
                    <a:lstStyle/>
                    <a:p>
                      <a:pPr algn="r"/>
                      <a:r>
                        <a:rPr kumimoji="1" lang="en-US" altLang="ja-JP" sz="2700" dirty="0"/>
                        <a:t>1</a:t>
                      </a:r>
                      <a:endParaRPr kumimoji="1" lang="ja-JP" altLang="en-US" sz="2700"/>
                    </a:p>
                  </a:txBody>
                  <a:tcPr marL="121054" marR="121054" marT="60527" marB="60527"/>
                </a:tc>
                <a:tc>
                  <a:txBody>
                    <a:bodyPr/>
                    <a:lstStyle/>
                    <a:p>
                      <a:pPr algn="r"/>
                      <a:r>
                        <a:rPr kumimoji="1" lang="en-US" altLang="ja-JP" sz="2700" dirty="0"/>
                        <a:t>0.9</a:t>
                      </a:r>
                      <a:endParaRPr kumimoji="1" lang="ja-JP" altLang="en-US" sz="2700"/>
                    </a:p>
                  </a:txBody>
                  <a:tcPr marL="121054" marR="121054" marT="60527" marB="60527"/>
                </a:tc>
                <a:tc>
                  <a:txBody>
                    <a:bodyPr/>
                    <a:lstStyle/>
                    <a:p>
                      <a:pPr algn="r"/>
                      <a:r>
                        <a:rPr kumimoji="1" lang="en-US" altLang="ja-JP" sz="2700" dirty="0"/>
                        <a:t>0.7</a:t>
                      </a:r>
                      <a:endParaRPr kumimoji="1" lang="ja-JP" altLang="en-US" sz="2700"/>
                    </a:p>
                  </a:txBody>
                  <a:tcPr marL="121054" marR="121054" marT="60527" marB="60527"/>
                </a:tc>
                <a:tc>
                  <a:txBody>
                    <a:bodyPr/>
                    <a:lstStyle/>
                    <a:p>
                      <a:pPr algn="r"/>
                      <a:r>
                        <a:rPr kumimoji="1" lang="en-US" altLang="ja-JP" sz="2700" dirty="0"/>
                        <a:t>0.5</a:t>
                      </a:r>
                      <a:endParaRPr kumimoji="1" lang="ja-JP" altLang="en-US" sz="2700"/>
                    </a:p>
                  </a:txBody>
                  <a:tcPr marL="121054" marR="121054" marT="60527" marB="60527"/>
                </a:tc>
                <a:tc>
                  <a:txBody>
                    <a:bodyPr/>
                    <a:lstStyle/>
                    <a:p>
                      <a:pPr algn="r"/>
                      <a:r>
                        <a:rPr kumimoji="1" lang="en-US" altLang="ja-JP" sz="2700" dirty="0"/>
                        <a:t>1.0</a:t>
                      </a:r>
                      <a:endParaRPr kumimoji="1" lang="ja-JP" altLang="en-US" sz="2700"/>
                    </a:p>
                  </a:txBody>
                  <a:tcPr marL="121054" marR="121054" marT="60527" marB="60527"/>
                </a:tc>
                <a:tc>
                  <a:txBody>
                    <a:bodyPr/>
                    <a:lstStyle/>
                    <a:p>
                      <a:pPr algn="r"/>
                      <a:r>
                        <a:rPr kumimoji="1" lang="en-US" altLang="ja-JP" sz="2700" dirty="0"/>
                        <a:t>4.0</a:t>
                      </a:r>
                      <a:endParaRPr kumimoji="1" lang="ja-JP" altLang="en-US" sz="2700"/>
                    </a:p>
                  </a:txBody>
                  <a:tcPr marL="121054" marR="121054" marT="60527" marB="60527"/>
                </a:tc>
                <a:tc>
                  <a:txBody>
                    <a:bodyPr/>
                    <a:lstStyle/>
                    <a:p>
                      <a:pPr algn="r"/>
                      <a:r>
                        <a:rPr kumimoji="1" lang="en-US" altLang="ja-JP" sz="2700" dirty="0"/>
                        <a:t>5.0</a:t>
                      </a:r>
                      <a:endParaRPr kumimoji="1" lang="ja-JP" altLang="en-US" sz="2700"/>
                    </a:p>
                  </a:txBody>
                  <a:tcPr marL="121054" marR="121054" marT="60527" marB="60527"/>
                </a:tc>
                <a:extLst>
                  <a:ext uri="{0D108BD9-81ED-4DB2-BD59-A6C34878D82A}">
                    <a16:rowId xmlns:a16="http://schemas.microsoft.com/office/drawing/2014/main" val="1868717717"/>
                  </a:ext>
                </a:extLst>
              </a:tr>
              <a:tr h="576064">
                <a:tc>
                  <a:txBody>
                    <a:bodyPr/>
                    <a:lstStyle/>
                    <a:p>
                      <a:pPr algn="ctr"/>
                      <a:r>
                        <a:rPr kumimoji="1" lang="en-US" altLang="ja-JP" sz="2700" dirty="0"/>
                        <a:t>D</a:t>
                      </a:r>
                      <a:endParaRPr kumimoji="1" lang="ja-JP" altLang="en-US" sz="2700" dirty="0"/>
                    </a:p>
                  </a:txBody>
                  <a:tcPr marL="121054" marR="121054" marT="60527" marB="60527"/>
                </a:tc>
                <a:tc>
                  <a:txBody>
                    <a:bodyPr/>
                    <a:lstStyle/>
                    <a:p>
                      <a:pPr algn="r"/>
                      <a:r>
                        <a:rPr kumimoji="1" lang="en-US" altLang="ja-JP" sz="2700" dirty="0"/>
                        <a:t>1</a:t>
                      </a:r>
                      <a:endParaRPr kumimoji="1" lang="ja-JP" altLang="en-US" sz="2700"/>
                    </a:p>
                  </a:txBody>
                  <a:tcPr marL="121054" marR="121054" marT="60527" marB="60527"/>
                </a:tc>
                <a:tc>
                  <a:txBody>
                    <a:bodyPr/>
                    <a:lstStyle/>
                    <a:p>
                      <a:pPr algn="r"/>
                      <a:r>
                        <a:rPr kumimoji="1" lang="en-US" altLang="ja-JP" sz="2700" dirty="0"/>
                        <a:t>0.9</a:t>
                      </a:r>
                      <a:endParaRPr kumimoji="1" lang="ja-JP" altLang="en-US" sz="2700"/>
                    </a:p>
                  </a:txBody>
                  <a:tcPr marL="121054" marR="121054" marT="60527" marB="60527"/>
                </a:tc>
                <a:tc>
                  <a:txBody>
                    <a:bodyPr/>
                    <a:lstStyle/>
                    <a:p>
                      <a:pPr algn="r"/>
                      <a:r>
                        <a:rPr kumimoji="1" lang="en-US" altLang="ja-JP" sz="2700" dirty="0"/>
                        <a:t>1.0</a:t>
                      </a:r>
                      <a:endParaRPr kumimoji="1" lang="ja-JP" altLang="en-US" sz="2700"/>
                    </a:p>
                  </a:txBody>
                  <a:tcPr marL="121054" marR="121054" marT="60527" marB="60527"/>
                </a:tc>
                <a:tc>
                  <a:txBody>
                    <a:bodyPr/>
                    <a:lstStyle/>
                    <a:p>
                      <a:pPr algn="r"/>
                      <a:r>
                        <a:rPr kumimoji="1" lang="en-US" altLang="ja-JP" sz="2700" dirty="0"/>
                        <a:t>1.4</a:t>
                      </a:r>
                      <a:endParaRPr kumimoji="1" lang="ja-JP" altLang="en-US" sz="2700"/>
                    </a:p>
                  </a:txBody>
                  <a:tcPr marL="121054" marR="121054" marT="60527" marB="60527"/>
                </a:tc>
                <a:tc>
                  <a:txBody>
                    <a:bodyPr/>
                    <a:lstStyle/>
                    <a:p>
                      <a:pPr algn="r"/>
                      <a:r>
                        <a:rPr kumimoji="1" lang="en-US" altLang="ja-JP" sz="2700" dirty="0"/>
                        <a:t>0.4</a:t>
                      </a:r>
                      <a:endParaRPr kumimoji="1" lang="ja-JP" altLang="en-US" sz="2700"/>
                    </a:p>
                  </a:txBody>
                  <a:tcPr marL="121054" marR="121054" marT="60527" marB="60527"/>
                </a:tc>
                <a:tc>
                  <a:txBody>
                    <a:bodyPr/>
                    <a:lstStyle/>
                    <a:p>
                      <a:pPr algn="r"/>
                      <a:r>
                        <a:rPr kumimoji="1" lang="en-US" altLang="ja-JP" sz="2700" dirty="0"/>
                        <a:t>0.2</a:t>
                      </a:r>
                      <a:endParaRPr kumimoji="1" lang="ja-JP" altLang="en-US" sz="2700"/>
                    </a:p>
                  </a:txBody>
                  <a:tcPr marL="121054" marR="121054" marT="60527" marB="60527"/>
                </a:tc>
                <a:tc>
                  <a:txBody>
                    <a:bodyPr/>
                    <a:lstStyle/>
                    <a:p>
                      <a:pPr algn="r"/>
                      <a:r>
                        <a:rPr kumimoji="1" lang="en-US" altLang="ja-JP" sz="2700" dirty="0"/>
                        <a:t>0.1</a:t>
                      </a:r>
                      <a:endParaRPr kumimoji="1" lang="ja-JP" altLang="en-US" sz="2700"/>
                    </a:p>
                  </a:txBody>
                  <a:tcPr marL="121054" marR="121054" marT="60527" marB="60527"/>
                </a:tc>
                <a:tc>
                  <a:txBody>
                    <a:bodyPr/>
                    <a:lstStyle/>
                    <a:p>
                      <a:pPr algn="r"/>
                      <a:r>
                        <a:rPr kumimoji="1" lang="en-US" altLang="ja-JP" sz="2700" dirty="0"/>
                        <a:t>0.052</a:t>
                      </a:r>
                      <a:endParaRPr kumimoji="1" lang="ja-JP" altLang="en-US" sz="2700" dirty="0"/>
                    </a:p>
                  </a:txBody>
                  <a:tcPr marL="121054" marR="121054" marT="60527" marB="60527"/>
                </a:tc>
                <a:extLst>
                  <a:ext uri="{0D108BD9-81ED-4DB2-BD59-A6C34878D82A}">
                    <a16:rowId xmlns:a16="http://schemas.microsoft.com/office/drawing/2014/main" val="3073971553"/>
                  </a:ext>
                </a:extLst>
              </a:tr>
            </a:tbl>
          </a:graphicData>
        </a:graphic>
      </p:graphicFrame>
      <p:sp>
        <p:nvSpPr>
          <p:cNvPr id="10" name="タイトル 1">
            <a:extLst>
              <a:ext uri="{FF2B5EF4-FFF2-40B4-BE49-F238E27FC236}">
                <a16:creationId xmlns:a16="http://schemas.microsoft.com/office/drawing/2014/main" id="{E45281E8-FE4F-EF56-F193-A2FB6CD300C4}"/>
              </a:ext>
            </a:extLst>
          </p:cNvPr>
          <p:cNvSpPr txBox="1">
            <a:spLocks/>
          </p:cNvSpPr>
          <p:nvPr/>
        </p:nvSpPr>
        <p:spPr>
          <a:xfrm>
            <a:off x="960835" y="375221"/>
            <a:ext cx="12241360" cy="1821234"/>
          </a:xfrm>
          <a:prstGeom prst="rect">
            <a:avLst/>
          </a:prstGeom>
        </p:spPr>
        <p:txBody>
          <a:bodyPr vert="horz" lIns="104304" tIns="52151" rIns="104304" bIns="52151" rtlCol="0" anchor="ctr">
            <a:normAutofit lnSpcReduction="10000"/>
          </a:bodyPr>
          <a:lstStyle>
            <a:lvl1pPr algn="ctr" defTabSz="1043030" rtl="0" eaLnBrk="1" latinLnBrk="0" hangingPunct="1">
              <a:spcBef>
                <a:spcPct val="0"/>
              </a:spcBef>
              <a:buNone/>
              <a:defRPr kumimoji="1" sz="3600" kern="1200">
                <a:solidFill>
                  <a:schemeClr val="tx1"/>
                </a:solidFill>
                <a:latin typeface="+mj-lt"/>
                <a:ea typeface="+mj-ea"/>
                <a:cs typeface="+mj-cs"/>
              </a:defRPr>
            </a:lvl1pPr>
          </a:lstStyle>
          <a:p>
            <a:pPr algn="l"/>
            <a:r>
              <a:rPr lang="en-US" altLang="ja-JP" dirty="0">
                <a:latin typeface="HGMaruGothicMPRO" panose="020F0600000000000000" pitchFamily="34" charset="-128"/>
                <a:ea typeface="HGMaruGothicMPRO" panose="020F0600000000000000" pitchFamily="34" charset="-128"/>
              </a:rPr>
              <a:t>【Mission</a:t>
            </a:r>
            <a:r>
              <a:rPr lang="ja-JP" altLang="en-US" dirty="0">
                <a:latin typeface="HGMaruGothicMPRO" panose="020F0600000000000000" pitchFamily="34" charset="-128"/>
                <a:ea typeface="HGMaruGothicMPRO" panose="020F0600000000000000" pitchFamily="34" charset="-128"/>
              </a:rPr>
              <a:t>２</a:t>
            </a:r>
            <a:r>
              <a:rPr lang="en-US" altLang="ja-JP" dirty="0">
                <a:latin typeface="HGMaruGothicMPRO" panose="020F0600000000000000" pitchFamily="34" charset="-128"/>
                <a:ea typeface="HGMaruGothicMPRO" panose="020F0600000000000000" pitchFamily="34" charset="-128"/>
              </a:rPr>
              <a:t>】</a:t>
            </a:r>
          </a:p>
          <a:p>
            <a:pPr algn="l"/>
            <a:br>
              <a:rPr lang="en-US" altLang="ja-JP" sz="900" dirty="0">
                <a:latin typeface="HGMaruGothicMPRO" panose="020F0600000000000000" pitchFamily="34" charset="-128"/>
                <a:ea typeface="HGMaruGothicMPRO" panose="020F0600000000000000" pitchFamily="34" charset="-128"/>
              </a:rPr>
            </a:br>
            <a:r>
              <a:rPr lang="ja-JP" altLang="en-US" dirty="0">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次の表は，ある値 </a:t>
            </a:r>
            <a:r>
              <a:rPr lang="en-US" altLang="ja-JP" dirty="0">
                <a:latin typeface="Cambria Math" panose="02040503050406030204" pitchFamily="18" charset="0"/>
                <a:ea typeface="Cambria Math" panose="02040503050406030204" pitchFamily="18" charset="0"/>
              </a:rPr>
              <a:t>A,</a:t>
            </a:r>
            <a:r>
              <a:rPr lang="ja-JP" altLang="en-US" dirty="0">
                <a:latin typeface="Cambria Math" panose="02040503050406030204" pitchFamily="18" charset="0"/>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B,</a:t>
            </a:r>
            <a:r>
              <a:rPr lang="ja-JP" altLang="en-US" dirty="0">
                <a:latin typeface="Cambria Math" panose="02040503050406030204" pitchFamily="18" charset="0"/>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C,</a:t>
            </a:r>
            <a:r>
              <a:rPr lang="ja-JP" altLang="en-US" dirty="0">
                <a:latin typeface="Cambria Math" panose="02040503050406030204" pitchFamily="18" charset="0"/>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D</a:t>
            </a:r>
            <a:r>
              <a:rPr lang="ja-JP" altLang="en-US" dirty="0">
                <a:latin typeface="Cambria Math" panose="02040503050406030204" pitchFamily="18" charset="0"/>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について</a:t>
            </a:r>
            <a:br>
              <a:rPr lang="en-US" altLang="ja-JP" sz="3200" dirty="0">
                <a:latin typeface="HGMaruGothicMPRO" panose="020F0600000000000000" pitchFamily="34" charset="-128"/>
                <a:ea typeface="HGMaruGothicMPRO" panose="020F0600000000000000" pitchFamily="34" charset="-128"/>
              </a:rPr>
            </a:br>
            <a:r>
              <a:rPr lang="ja-JP" altLang="en-US" sz="3200" dirty="0">
                <a:latin typeface="HGMaruGothicMPRO" panose="020F0600000000000000" pitchFamily="34" charset="-128"/>
                <a:ea typeface="HGMaruGothicMPRO" panose="020F0600000000000000" pitchFamily="34" charset="-128"/>
              </a:rPr>
              <a:t>  </a:t>
            </a:r>
            <a:r>
              <a:rPr lang="en-US" altLang="ja-JP" dirty="0">
                <a:latin typeface="Cambria Math" panose="02040503050406030204" pitchFamily="18" charset="0"/>
                <a:ea typeface="Cambria Math" panose="02040503050406030204" pitchFamily="18" charset="0"/>
              </a:rPr>
              <a:t>1801</a:t>
            </a:r>
            <a:r>
              <a:rPr lang="ja-JP" altLang="en-US" sz="3200" dirty="0">
                <a:latin typeface="HGMaruGothicMPRO" panose="020F0600000000000000" pitchFamily="34" charset="-128"/>
                <a:ea typeface="HGMaruGothicMPRO" panose="020F0600000000000000" pitchFamily="34" charset="-128"/>
              </a:rPr>
              <a:t>年を </a:t>
            </a:r>
            <a:r>
              <a:rPr lang="en-US" altLang="ja-JP" dirty="0">
                <a:latin typeface="Cambria Math" panose="02040503050406030204" pitchFamily="18" charset="0"/>
                <a:ea typeface="HGMaruGothicMPRO" panose="020F0600000000000000" pitchFamily="34" charset="-128"/>
              </a:rPr>
              <a:t>1</a:t>
            </a:r>
            <a:r>
              <a:rPr lang="ja-JP" altLang="en-US" sz="3200" dirty="0">
                <a:latin typeface="HGMaruGothicMPRO" panose="020F0600000000000000" pitchFamily="34" charset="-128"/>
                <a:ea typeface="HGMaruGothicMPRO" panose="020F0600000000000000" pitchFamily="34" charset="-128"/>
              </a:rPr>
              <a:t>（基準）としたときの</a:t>
            </a:r>
            <a:r>
              <a:rPr lang="en-US" altLang="ja-JP" sz="3200" dirty="0">
                <a:latin typeface="Cambria Math" panose="02040503050406030204" pitchFamily="18" charset="0"/>
                <a:ea typeface="Cambria Math" panose="02040503050406030204" pitchFamily="18" charset="0"/>
              </a:rPr>
              <a:t>30</a:t>
            </a:r>
            <a:r>
              <a:rPr lang="ja-JP" altLang="en-US" sz="3200" dirty="0">
                <a:latin typeface="HGMaruGothicMPRO" panose="020F0600000000000000" pitchFamily="34" charset="-128"/>
                <a:ea typeface="HGMaruGothicMPRO" panose="020F0600000000000000" pitchFamily="34" charset="-128"/>
              </a:rPr>
              <a:t>年ごとの推移を表している。</a:t>
            </a:r>
            <a:endParaRPr lang="en-US" altLang="ja-JP" sz="32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422736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28DD-7A34-FDBA-2344-05A9595413A1}"/>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994AFB1-C62F-1918-92B3-73016AA73721}"/>
              </a:ext>
            </a:extLst>
          </p:cNvPr>
          <p:cNvGraphicFramePr>
            <a:graphicFrameLocks noGrp="1"/>
          </p:cNvGraphicFramePr>
          <p:nvPr>
            <p:extLst>
              <p:ext uri="{D42A27DB-BD31-4B8C-83A1-F6EECF244321}">
                <p14:modId xmlns:p14="http://schemas.microsoft.com/office/powerpoint/2010/main" val="496263018"/>
              </p:ext>
            </p:extLst>
          </p:nvPr>
        </p:nvGraphicFramePr>
        <p:xfrm>
          <a:off x="3697139" y="468264"/>
          <a:ext cx="7908723" cy="1944215"/>
        </p:xfrm>
        <a:graphic>
          <a:graphicData uri="http://schemas.openxmlformats.org/drawingml/2006/table">
            <a:tbl>
              <a:tblPr firstRow="1" bandRow="1">
                <a:tableStyleId>{5C22544A-7EE6-4342-B048-85BDC9FD1C3A}</a:tableStyleId>
              </a:tblPr>
              <a:tblGrid>
                <a:gridCol w="878747">
                  <a:extLst>
                    <a:ext uri="{9D8B030D-6E8A-4147-A177-3AD203B41FA5}">
                      <a16:colId xmlns:a16="http://schemas.microsoft.com/office/drawing/2014/main" val="3139517341"/>
                    </a:ext>
                  </a:extLst>
                </a:gridCol>
                <a:gridCol w="878747">
                  <a:extLst>
                    <a:ext uri="{9D8B030D-6E8A-4147-A177-3AD203B41FA5}">
                      <a16:colId xmlns:a16="http://schemas.microsoft.com/office/drawing/2014/main" val="3089671931"/>
                    </a:ext>
                  </a:extLst>
                </a:gridCol>
                <a:gridCol w="878747">
                  <a:extLst>
                    <a:ext uri="{9D8B030D-6E8A-4147-A177-3AD203B41FA5}">
                      <a16:colId xmlns:a16="http://schemas.microsoft.com/office/drawing/2014/main" val="2305533250"/>
                    </a:ext>
                  </a:extLst>
                </a:gridCol>
                <a:gridCol w="878747">
                  <a:extLst>
                    <a:ext uri="{9D8B030D-6E8A-4147-A177-3AD203B41FA5}">
                      <a16:colId xmlns:a16="http://schemas.microsoft.com/office/drawing/2014/main" val="3577706029"/>
                    </a:ext>
                  </a:extLst>
                </a:gridCol>
                <a:gridCol w="878747">
                  <a:extLst>
                    <a:ext uri="{9D8B030D-6E8A-4147-A177-3AD203B41FA5}">
                      <a16:colId xmlns:a16="http://schemas.microsoft.com/office/drawing/2014/main" val="1157519560"/>
                    </a:ext>
                  </a:extLst>
                </a:gridCol>
                <a:gridCol w="878747">
                  <a:extLst>
                    <a:ext uri="{9D8B030D-6E8A-4147-A177-3AD203B41FA5}">
                      <a16:colId xmlns:a16="http://schemas.microsoft.com/office/drawing/2014/main" val="3133008577"/>
                    </a:ext>
                  </a:extLst>
                </a:gridCol>
                <a:gridCol w="878747">
                  <a:extLst>
                    <a:ext uri="{9D8B030D-6E8A-4147-A177-3AD203B41FA5}">
                      <a16:colId xmlns:a16="http://schemas.microsoft.com/office/drawing/2014/main" val="3571393546"/>
                    </a:ext>
                  </a:extLst>
                </a:gridCol>
                <a:gridCol w="878747">
                  <a:extLst>
                    <a:ext uri="{9D8B030D-6E8A-4147-A177-3AD203B41FA5}">
                      <a16:colId xmlns:a16="http://schemas.microsoft.com/office/drawing/2014/main" val="2838091723"/>
                    </a:ext>
                  </a:extLst>
                </a:gridCol>
                <a:gridCol w="878747">
                  <a:extLst>
                    <a:ext uri="{9D8B030D-6E8A-4147-A177-3AD203B41FA5}">
                      <a16:colId xmlns:a16="http://schemas.microsoft.com/office/drawing/2014/main" val="1638115394"/>
                    </a:ext>
                  </a:extLst>
                </a:gridCol>
              </a:tblGrid>
              <a:tr h="388843">
                <a:tc>
                  <a:txBody>
                    <a:bodyPr/>
                    <a:lstStyle/>
                    <a:p>
                      <a:r>
                        <a:rPr kumimoji="1" lang="ja-JP" altLang="en-US" sz="1800" dirty="0"/>
                        <a:t>値</a:t>
                      </a:r>
                      <a:r>
                        <a:rPr kumimoji="1" lang="en-US" altLang="ja-JP" sz="1800" dirty="0"/>
                        <a:t>/</a:t>
                      </a:r>
                      <a:r>
                        <a:rPr kumimoji="1" lang="ja-JP" altLang="en-US" sz="1800" dirty="0"/>
                        <a:t>年</a:t>
                      </a:r>
                    </a:p>
                  </a:txBody>
                  <a:tcPr marL="91359" marR="91359" marT="45679" marB="45679"/>
                </a:tc>
                <a:tc>
                  <a:txBody>
                    <a:bodyPr/>
                    <a:lstStyle/>
                    <a:p>
                      <a:pPr algn="ctr"/>
                      <a:r>
                        <a:rPr kumimoji="1" lang="en-US" altLang="ja-JP" sz="1800" dirty="0"/>
                        <a:t>1801</a:t>
                      </a:r>
                      <a:endParaRPr kumimoji="1" lang="ja-JP" altLang="en-US" sz="1800" dirty="0"/>
                    </a:p>
                  </a:txBody>
                  <a:tcPr marL="91359" marR="91359" marT="45679" marB="45679"/>
                </a:tc>
                <a:tc>
                  <a:txBody>
                    <a:bodyPr/>
                    <a:lstStyle/>
                    <a:p>
                      <a:pPr algn="ctr"/>
                      <a:r>
                        <a:rPr kumimoji="1" lang="en-US" altLang="ja-JP" sz="1800" dirty="0"/>
                        <a:t>1831</a:t>
                      </a:r>
                      <a:endParaRPr kumimoji="1" lang="ja-JP" altLang="en-US" sz="1800" dirty="0"/>
                    </a:p>
                  </a:txBody>
                  <a:tcPr marL="91359" marR="91359" marT="45679" marB="45679"/>
                </a:tc>
                <a:tc>
                  <a:txBody>
                    <a:bodyPr/>
                    <a:lstStyle/>
                    <a:p>
                      <a:pPr algn="ctr"/>
                      <a:r>
                        <a:rPr kumimoji="1" lang="en-US" altLang="ja-JP" sz="1800" dirty="0"/>
                        <a:t>1861</a:t>
                      </a:r>
                      <a:endParaRPr kumimoji="1" lang="ja-JP" altLang="en-US" sz="1800" dirty="0"/>
                    </a:p>
                  </a:txBody>
                  <a:tcPr marL="91359" marR="91359" marT="45679" marB="45679"/>
                </a:tc>
                <a:tc>
                  <a:txBody>
                    <a:bodyPr/>
                    <a:lstStyle/>
                    <a:p>
                      <a:pPr algn="ctr"/>
                      <a:r>
                        <a:rPr kumimoji="1" lang="en-US" altLang="ja-JP" sz="1800" dirty="0"/>
                        <a:t>1891</a:t>
                      </a:r>
                      <a:endParaRPr kumimoji="1" lang="ja-JP" altLang="en-US" sz="1800" dirty="0"/>
                    </a:p>
                  </a:txBody>
                  <a:tcPr marL="91359" marR="91359" marT="45679" marB="45679"/>
                </a:tc>
                <a:tc>
                  <a:txBody>
                    <a:bodyPr/>
                    <a:lstStyle/>
                    <a:p>
                      <a:pPr algn="ctr"/>
                      <a:r>
                        <a:rPr kumimoji="1" lang="en-US" altLang="ja-JP" sz="1800" dirty="0"/>
                        <a:t>1921</a:t>
                      </a:r>
                      <a:endParaRPr kumimoji="1" lang="ja-JP" altLang="en-US" sz="1800" dirty="0"/>
                    </a:p>
                  </a:txBody>
                  <a:tcPr marL="91359" marR="91359" marT="45679" marB="45679"/>
                </a:tc>
                <a:tc>
                  <a:txBody>
                    <a:bodyPr/>
                    <a:lstStyle/>
                    <a:p>
                      <a:pPr algn="ctr"/>
                      <a:r>
                        <a:rPr kumimoji="1" lang="en-US" altLang="ja-JP" sz="1800" dirty="0"/>
                        <a:t>1951</a:t>
                      </a:r>
                      <a:endParaRPr kumimoji="1" lang="ja-JP" altLang="en-US" sz="1800" dirty="0"/>
                    </a:p>
                  </a:txBody>
                  <a:tcPr marL="91359" marR="91359" marT="45679" marB="45679"/>
                </a:tc>
                <a:tc>
                  <a:txBody>
                    <a:bodyPr/>
                    <a:lstStyle/>
                    <a:p>
                      <a:pPr algn="ctr"/>
                      <a:r>
                        <a:rPr kumimoji="1" lang="en-US" altLang="ja-JP" sz="1800" dirty="0"/>
                        <a:t>1981</a:t>
                      </a:r>
                      <a:endParaRPr kumimoji="1" lang="ja-JP" altLang="en-US" sz="1800" dirty="0"/>
                    </a:p>
                  </a:txBody>
                  <a:tcPr marL="91359" marR="91359" marT="45679" marB="45679"/>
                </a:tc>
                <a:tc>
                  <a:txBody>
                    <a:bodyPr/>
                    <a:lstStyle/>
                    <a:p>
                      <a:pPr algn="ctr"/>
                      <a:r>
                        <a:rPr kumimoji="1" lang="en-US" altLang="ja-JP" sz="1800" dirty="0"/>
                        <a:t>2011</a:t>
                      </a:r>
                      <a:endParaRPr kumimoji="1" lang="ja-JP" altLang="en-US" sz="1800" dirty="0"/>
                    </a:p>
                  </a:txBody>
                  <a:tcPr marL="91359" marR="91359" marT="45679" marB="45679"/>
                </a:tc>
                <a:extLst>
                  <a:ext uri="{0D108BD9-81ED-4DB2-BD59-A6C34878D82A}">
                    <a16:rowId xmlns:a16="http://schemas.microsoft.com/office/drawing/2014/main" val="1736089030"/>
                  </a:ext>
                </a:extLst>
              </a:tr>
              <a:tr h="388843">
                <a:tc>
                  <a:txBody>
                    <a:bodyPr/>
                    <a:lstStyle/>
                    <a:p>
                      <a:pPr algn="ctr"/>
                      <a:r>
                        <a:rPr kumimoji="1" lang="en-US" altLang="ja-JP" sz="1800" dirty="0"/>
                        <a:t>A</a:t>
                      </a:r>
                      <a:endParaRPr kumimoji="1" lang="ja-JP" altLang="en-US" sz="1800" dirty="0"/>
                    </a:p>
                  </a:txBody>
                  <a:tcPr marL="91359" marR="91359" marT="45679" marB="45679"/>
                </a:tc>
                <a:tc>
                  <a:txBody>
                    <a:bodyPr/>
                    <a:lstStyle/>
                    <a:p>
                      <a:pPr algn="r"/>
                      <a:r>
                        <a:rPr kumimoji="1" lang="en-US" altLang="ja-JP" sz="1800" dirty="0"/>
                        <a:t>1</a:t>
                      </a:r>
                      <a:endParaRPr kumimoji="1" lang="ja-JP" altLang="en-US" sz="1800" dirty="0"/>
                    </a:p>
                  </a:txBody>
                  <a:tcPr marL="91359" marR="91359" marT="45679" marB="45679"/>
                </a:tc>
                <a:tc>
                  <a:txBody>
                    <a:bodyPr/>
                    <a:lstStyle/>
                    <a:p>
                      <a:pPr algn="r"/>
                      <a:r>
                        <a:rPr kumimoji="1" lang="en-US" altLang="ja-JP" sz="1800" dirty="0"/>
                        <a:t>8</a:t>
                      </a:r>
                      <a:endParaRPr kumimoji="1" lang="ja-JP" altLang="en-US" sz="1800" dirty="0"/>
                    </a:p>
                  </a:txBody>
                  <a:tcPr marL="91359" marR="91359" marT="45679" marB="45679"/>
                </a:tc>
                <a:tc>
                  <a:txBody>
                    <a:bodyPr/>
                    <a:lstStyle/>
                    <a:p>
                      <a:pPr algn="r"/>
                      <a:r>
                        <a:rPr kumimoji="1" lang="en-US" altLang="ja-JP" sz="1800" dirty="0"/>
                        <a:t>50</a:t>
                      </a:r>
                      <a:endParaRPr kumimoji="1" lang="ja-JP" altLang="en-US" sz="1800" dirty="0"/>
                    </a:p>
                  </a:txBody>
                  <a:tcPr marL="91359" marR="91359" marT="45679" marB="45679"/>
                </a:tc>
                <a:tc>
                  <a:txBody>
                    <a:bodyPr/>
                    <a:lstStyle/>
                    <a:p>
                      <a:pPr algn="r"/>
                      <a:r>
                        <a:rPr kumimoji="1" lang="en-US" altLang="ja-JP" sz="1800" dirty="0"/>
                        <a:t>250</a:t>
                      </a:r>
                      <a:endParaRPr kumimoji="1" lang="ja-JP" altLang="en-US" sz="1800" dirty="0"/>
                    </a:p>
                  </a:txBody>
                  <a:tcPr marL="91359" marR="91359" marT="45679" marB="45679"/>
                </a:tc>
                <a:tc>
                  <a:txBody>
                    <a:bodyPr/>
                    <a:lstStyle/>
                    <a:p>
                      <a:pPr algn="r"/>
                      <a:r>
                        <a:rPr kumimoji="1" lang="en-US" altLang="ja-JP" sz="1800" dirty="0"/>
                        <a:t>400</a:t>
                      </a:r>
                      <a:endParaRPr kumimoji="1" lang="ja-JP" altLang="en-US" sz="1800"/>
                    </a:p>
                  </a:txBody>
                  <a:tcPr marL="91359" marR="91359" marT="45679" marB="45679"/>
                </a:tc>
                <a:tc>
                  <a:txBody>
                    <a:bodyPr/>
                    <a:lstStyle/>
                    <a:p>
                      <a:pPr algn="r"/>
                      <a:r>
                        <a:rPr kumimoji="1" lang="en-US" altLang="ja-JP" sz="1800" dirty="0"/>
                        <a:t>3000</a:t>
                      </a:r>
                      <a:endParaRPr kumimoji="1" lang="ja-JP" altLang="en-US" sz="1800"/>
                    </a:p>
                  </a:txBody>
                  <a:tcPr marL="91359" marR="91359" marT="45679" marB="45679"/>
                </a:tc>
                <a:tc>
                  <a:txBody>
                    <a:bodyPr/>
                    <a:lstStyle/>
                    <a:p>
                      <a:pPr algn="r"/>
                      <a:r>
                        <a:rPr kumimoji="1" lang="en-US" altLang="ja-JP" sz="1800" dirty="0"/>
                        <a:t>15000</a:t>
                      </a:r>
                      <a:endParaRPr kumimoji="1" lang="ja-JP" altLang="en-US" sz="1800"/>
                    </a:p>
                  </a:txBody>
                  <a:tcPr marL="91359" marR="91359" marT="45679" marB="45679"/>
                </a:tc>
                <a:tc>
                  <a:txBody>
                    <a:bodyPr/>
                    <a:lstStyle/>
                    <a:p>
                      <a:pPr algn="r"/>
                      <a:r>
                        <a:rPr kumimoji="1" lang="ja-JP" altLang="en-US" sz="1800"/>
                        <a:t>？</a:t>
                      </a:r>
                    </a:p>
                  </a:txBody>
                  <a:tcPr marL="91359" marR="91359" marT="45679" marB="45679"/>
                </a:tc>
                <a:extLst>
                  <a:ext uri="{0D108BD9-81ED-4DB2-BD59-A6C34878D82A}">
                    <a16:rowId xmlns:a16="http://schemas.microsoft.com/office/drawing/2014/main" val="302933181"/>
                  </a:ext>
                </a:extLst>
              </a:tr>
              <a:tr h="388843">
                <a:tc>
                  <a:txBody>
                    <a:bodyPr/>
                    <a:lstStyle/>
                    <a:p>
                      <a:pPr algn="ctr"/>
                      <a:r>
                        <a:rPr kumimoji="1" lang="en-US" altLang="ja-JP" sz="1800" dirty="0"/>
                        <a:t>B</a:t>
                      </a:r>
                      <a:endParaRPr kumimoji="1" lang="ja-JP" altLang="en-US" sz="1800" dirty="0"/>
                    </a:p>
                  </a:txBody>
                  <a:tcPr marL="91359" marR="91359" marT="45679" marB="45679"/>
                </a:tc>
                <a:tc>
                  <a:txBody>
                    <a:bodyPr/>
                    <a:lstStyle/>
                    <a:p>
                      <a:pPr algn="r"/>
                      <a:r>
                        <a:rPr kumimoji="1" lang="en-US" altLang="ja-JP" sz="1800" dirty="0"/>
                        <a:t>1</a:t>
                      </a:r>
                      <a:endParaRPr kumimoji="1" lang="ja-JP" altLang="en-US" sz="1800"/>
                    </a:p>
                  </a:txBody>
                  <a:tcPr marL="91359" marR="91359" marT="45679" marB="45679"/>
                </a:tc>
                <a:tc>
                  <a:txBody>
                    <a:bodyPr/>
                    <a:lstStyle/>
                    <a:p>
                      <a:pPr algn="r"/>
                      <a:r>
                        <a:rPr kumimoji="1" lang="en-US" altLang="ja-JP" sz="1800" dirty="0"/>
                        <a:t>3</a:t>
                      </a:r>
                      <a:endParaRPr kumimoji="1" lang="ja-JP" altLang="en-US" sz="1800"/>
                    </a:p>
                  </a:txBody>
                  <a:tcPr marL="91359" marR="91359" marT="45679" marB="45679"/>
                </a:tc>
                <a:tc>
                  <a:txBody>
                    <a:bodyPr/>
                    <a:lstStyle/>
                    <a:p>
                      <a:pPr algn="r"/>
                      <a:r>
                        <a:rPr kumimoji="1" lang="en-US" altLang="ja-JP" sz="1800" dirty="0"/>
                        <a:t>10</a:t>
                      </a:r>
                      <a:endParaRPr kumimoji="1" lang="ja-JP" altLang="en-US" sz="1800" dirty="0"/>
                    </a:p>
                  </a:txBody>
                  <a:tcPr marL="91359" marR="91359" marT="45679" marB="45679"/>
                </a:tc>
                <a:tc>
                  <a:txBody>
                    <a:bodyPr/>
                    <a:lstStyle/>
                    <a:p>
                      <a:pPr algn="r"/>
                      <a:r>
                        <a:rPr kumimoji="1" lang="en-US" altLang="ja-JP" sz="1800" dirty="0"/>
                        <a:t>35</a:t>
                      </a:r>
                      <a:endParaRPr kumimoji="1" lang="ja-JP" altLang="en-US" sz="1800" dirty="0"/>
                    </a:p>
                  </a:txBody>
                  <a:tcPr marL="91359" marR="91359" marT="45679" marB="45679"/>
                </a:tc>
                <a:tc>
                  <a:txBody>
                    <a:bodyPr/>
                    <a:lstStyle/>
                    <a:p>
                      <a:pPr algn="r"/>
                      <a:r>
                        <a:rPr kumimoji="1" lang="en-US" altLang="ja-JP" sz="1800" dirty="0"/>
                        <a:t>40</a:t>
                      </a:r>
                      <a:endParaRPr kumimoji="1" lang="ja-JP" altLang="en-US" sz="1800"/>
                    </a:p>
                  </a:txBody>
                  <a:tcPr marL="91359" marR="91359" marT="45679" marB="45679"/>
                </a:tc>
                <a:tc>
                  <a:txBody>
                    <a:bodyPr/>
                    <a:lstStyle/>
                    <a:p>
                      <a:pPr algn="r"/>
                      <a:r>
                        <a:rPr kumimoji="1" lang="en-US" altLang="ja-JP" sz="1800" dirty="0"/>
                        <a:t>45</a:t>
                      </a:r>
                      <a:endParaRPr kumimoji="1" lang="ja-JP" altLang="en-US" sz="1800"/>
                    </a:p>
                  </a:txBody>
                  <a:tcPr marL="91359" marR="91359" marT="45679" marB="45679"/>
                </a:tc>
                <a:tc>
                  <a:txBody>
                    <a:bodyPr/>
                    <a:lstStyle/>
                    <a:p>
                      <a:pPr algn="r"/>
                      <a:r>
                        <a:rPr kumimoji="1" lang="en-US" altLang="ja-JP" sz="1800" dirty="0"/>
                        <a:t>60</a:t>
                      </a:r>
                      <a:endParaRPr kumimoji="1" lang="ja-JP" altLang="en-US" sz="1800"/>
                    </a:p>
                  </a:txBody>
                  <a:tcPr marL="91359" marR="91359" marT="45679" marB="45679"/>
                </a:tc>
                <a:tc>
                  <a:txBody>
                    <a:bodyPr/>
                    <a:lstStyle/>
                    <a:p>
                      <a:pPr algn="r"/>
                      <a:r>
                        <a:rPr kumimoji="1" lang="en-US" altLang="ja-JP" sz="1800" dirty="0"/>
                        <a:t>1632</a:t>
                      </a:r>
                      <a:endParaRPr kumimoji="1" lang="ja-JP" altLang="en-US" sz="1800"/>
                    </a:p>
                  </a:txBody>
                  <a:tcPr marL="91359" marR="91359" marT="45679" marB="45679"/>
                </a:tc>
                <a:extLst>
                  <a:ext uri="{0D108BD9-81ED-4DB2-BD59-A6C34878D82A}">
                    <a16:rowId xmlns:a16="http://schemas.microsoft.com/office/drawing/2014/main" val="1787664796"/>
                  </a:ext>
                </a:extLst>
              </a:tr>
              <a:tr h="388843">
                <a:tc>
                  <a:txBody>
                    <a:bodyPr/>
                    <a:lstStyle/>
                    <a:p>
                      <a:pPr algn="ctr"/>
                      <a:r>
                        <a:rPr kumimoji="1" lang="en-US" altLang="ja-JP" sz="1800" dirty="0"/>
                        <a:t>C</a:t>
                      </a:r>
                      <a:endParaRPr kumimoji="1" lang="ja-JP" altLang="en-US" sz="1800" dirty="0"/>
                    </a:p>
                  </a:txBody>
                  <a:tcPr marL="91359" marR="91359" marT="45679" marB="45679"/>
                </a:tc>
                <a:tc>
                  <a:txBody>
                    <a:bodyPr/>
                    <a:lstStyle/>
                    <a:p>
                      <a:pPr algn="r"/>
                      <a:r>
                        <a:rPr kumimoji="1" lang="en-US" altLang="ja-JP" sz="1800" dirty="0"/>
                        <a:t>1</a:t>
                      </a:r>
                      <a:endParaRPr kumimoji="1" lang="ja-JP" altLang="en-US" sz="1800"/>
                    </a:p>
                  </a:txBody>
                  <a:tcPr marL="91359" marR="91359" marT="45679" marB="45679"/>
                </a:tc>
                <a:tc>
                  <a:txBody>
                    <a:bodyPr/>
                    <a:lstStyle/>
                    <a:p>
                      <a:pPr algn="r"/>
                      <a:r>
                        <a:rPr kumimoji="1" lang="en-US" altLang="ja-JP" sz="1800" dirty="0"/>
                        <a:t>1</a:t>
                      </a:r>
                      <a:endParaRPr kumimoji="1" lang="ja-JP" altLang="en-US" sz="1800"/>
                    </a:p>
                  </a:txBody>
                  <a:tcPr marL="91359" marR="91359" marT="45679" marB="45679"/>
                </a:tc>
                <a:tc>
                  <a:txBody>
                    <a:bodyPr/>
                    <a:lstStyle/>
                    <a:p>
                      <a:pPr algn="r"/>
                      <a:r>
                        <a:rPr kumimoji="1" lang="en-US" altLang="ja-JP" sz="1800" dirty="0"/>
                        <a:t>0.9</a:t>
                      </a:r>
                      <a:endParaRPr kumimoji="1" lang="ja-JP" altLang="en-US" sz="1800"/>
                    </a:p>
                  </a:txBody>
                  <a:tcPr marL="91359" marR="91359" marT="45679" marB="45679"/>
                </a:tc>
                <a:tc>
                  <a:txBody>
                    <a:bodyPr/>
                    <a:lstStyle/>
                    <a:p>
                      <a:pPr algn="r"/>
                      <a:r>
                        <a:rPr kumimoji="1" lang="en-US" altLang="ja-JP" sz="1800" dirty="0"/>
                        <a:t>0.7</a:t>
                      </a:r>
                      <a:endParaRPr kumimoji="1" lang="ja-JP" altLang="en-US" sz="1800" dirty="0"/>
                    </a:p>
                  </a:txBody>
                  <a:tcPr marL="91359" marR="91359" marT="45679" marB="45679"/>
                </a:tc>
                <a:tc>
                  <a:txBody>
                    <a:bodyPr/>
                    <a:lstStyle/>
                    <a:p>
                      <a:pPr algn="r"/>
                      <a:r>
                        <a:rPr kumimoji="1" lang="en-US" altLang="ja-JP" sz="1800" dirty="0"/>
                        <a:t>0.5</a:t>
                      </a:r>
                      <a:endParaRPr kumimoji="1" lang="ja-JP" altLang="en-US" sz="1800" dirty="0"/>
                    </a:p>
                  </a:txBody>
                  <a:tcPr marL="91359" marR="91359" marT="45679" marB="45679"/>
                </a:tc>
                <a:tc>
                  <a:txBody>
                    <a:bodyPr/>
                    <a:lstStyle/>
                    <a:p>
                      <a:pPr algn="r"/>
                      <a:r>
                        <a:rPr kumimoji="1" lang="en-US" altLang="ja-JP" sz="1800" dirty="0"/>
                        <a:t>1.0</a:t>
                      </a:r>
                      <a:endParaRPr kumimoji="1" lang="ja-JP" altLang="en-US" sz="1800"/>
                    </a:p>
                  </a:txBody>
                  <a:tcPr marL="91359" marR="91359" marT="45679" marB="45679"/>
                </a:tc>
                <a:tc>
                  <a:txBody>
                    <a:bodyPr/>
                    <a:lstStyle/>
                    <a:p>
                      <a:pPr algn="r"/>
                      <a:r>
                        <a:rPr kumimoji="1" lang="en-US" altLang="ja-JP" sz="1800" dirty="0"/>
                        <a:t>4.0</a:t>
                      </a:r>
                      <a:endParaRPr kumimoji="1" lang="ja-JP" altLang="en-US" sz="1800"/>
                    </a:p>
                  </a:txBody>
                  <a:tcPr marL="91359" marR="91359" marT="45679" marB="45679"/>
                </a:tc>
                <a:tc>
                  <a:txBody>
                    <a:bodyPr/>
                    <a:lstStyle/>
                    <a:p>
                      <a:pPr algn="r"/>
                      <a:r>
                        <a:rPr kumimoji="1" lang="en-US" altLang="ja-JP" sz="1800" dirty="0"/>
                        <a:t>5.0</a:t>
                      </a:r>
                      <a:endParaRPr kumimoji="1" lang="ja-JP" altLang="en-US" sz="1800"/>
                    </a:p>
                  </a:txBody>
                  <a:tcPr marL="91359" marR="91359" marT="45679" marB="45679"/>
                </a:tc>
                <a:extLst>
                  <a:ext uri="{0D108BD9-81ED-4DB2-BD59-A6C34878D82A}">
                    <a16:rowId xmlns:a16="http://schemas.microsoft.com/office/drawing/2014/main" val="1868717717"/>
                  </a:ext>
                </a:extLst>
              </a:tr>
              <a:tr h="388843">
                <a:tc>
                  <a:txBody>
                    <a:bodyPr/>
                    <a:lstStyle/>
                    <a:p>
                      <a:pPr algn="ctr"/>
                      <a:r>
                        <a:rPr kumimoji="1" lang="en-US" altLang="ja-JP" sz="1800" dirty="0"/>
                        <a:t>D</a:t>
                      </a:r>
                      <a:endParaRPr kumimoji="1" lang="ja-JP" altLang="en-US" sz="1800" dirty="0"/>
                    </a:p>
                  </a:txBody>
                  <a:tcPr marL="91359" marR="91359" marT="45679" marB="45679"/>
                </a:tc>
                <a:tc>
                  <a:txBody>
                    <a:bodyPr/>
                    <a:lstStyle/>
                    <a:p>
                      <a:pPr algn="r"/>
                      <a:r>
                        <a:rPr kumimoji="1" lang="en-US" altLang="ja-JP" sz="1800" dirty="0"/>
                        <a:t>1</a:t>
                      </a:r>
                      <a:endParaRPr kumimoji="1" lang="ja-JP" altLang="en-US" sz="1800"/>
                    </a:p>
                  </a:txBody>
                  <a:tcPr marL="91359" marR="91359" marT="45679" marB="45679"/>
                </a:tc>
                <a:tc>
                  <a:txBody>
                    <a:bodyPr/>
                    <a:lstStyle/>
                    <a:p>
                      <a:pPr algn="r"/>
                      <a:r>
                        <a:rPr kumimoji="1" lang="en-US" altLang="ja-JP" sz="1800" dirty="0"/>
                        <a:t>0.9</a:t>
                      </a:r>
                      <a:endParaRPr kumimoji="1" lang="ja-JP" altLang="en-US" sz="1800" dirty="0"/>
                    </a:p>
                  </a:txBody>
                  <a:tcPr marL="91359" marR="91359" marT="45679" marB="45679"/>
                </a:tc>
                <a:tc>
                  <a:txBody>
                    <a:bodyPr/>
                    <a:lstStyle/>
                    <a:p>
                      <a:pPr algn="r"/>
                      <a:r>
                        <a:rPr kumimoji="1" lang="en-US" altLang="ja-JP" sz="1800" dirty="0"/>
                        <a:t>1.0</a:t>
                      </a:r>
                      <a:endParaRPr kumimoji="1" lang="ja-JP" altLang="en-US" sz="1800"/>
                    </a:p>
                  </a:txBody>
                  <a:tcPr marL="91359" marR="91359" marT="45679" marB="45679"/>
                </a:tc>
                <a:tc>
                  <a:txBody>
                    <a:bodyPr/>
                    <a:lstStyle/>
                    <a:p>
                      <a:pPr algn="r"/>
                      <a:r>
                        <a:rPr kumimoji="1" lang="en-US" altLang="ja-JP" sz="1800" dirty="0"/>
                        <a:t>1.4</a:t>
                      </a:r>
                      <a:endParaRPr kumimoji="1" lang="ja-JP" altLang="en-US" sz="1800"/>
                    </a:p>
                  </a:txBody>
                  <a:tcPr marL="91359" marR="91359" marT="45679" marB="45679"/>
                </a:tc>
                <a:tc>
                  <a:txBody>
                    <a:bodyPr/>
                    <a:lstStyle/>
                    <a:p>
                      <a:pPr algn="r"/>
                      <a:r>
                        <a:rPr kumimoji="1" lang="en-US" altLang="ja-JP" sz="1800" dirty="0"/>
                        <a:t>0.4</a:t>
                      </a:r>
                      <a:endParaRPr kumimoji="1" lang="ja-JP" altLang="en-US" sz="1800"/>
                    </a:p>
                  </a:txBody>
                  <a:tcPr marL="91359" marR="91359" marT="45679" marB="45679"/>
                </a:tc>
                <a:tc>
                  <a:txBody>
                    <a:bodyPr/>
                    <a:lstStyle/>
                    <a:p>
                      <a:pPr algn="r"/>
                      <a:r>
                        <a:rPr kumimoji="1" lang="en-US" altLang="ja-JP" sz="1800" dirty="0"/>
                        <a:t>0.2</a:t>
                      </a:r>
                      <a:endParaRPr kumimoji="1" lang="ja-JP" altLang="en-US" sz="1800" dirty="0"/>
                    </a:p>
                  </a:txBody>
                  <a:tcPr marL="91359" marR="91359" marT="45679" marB="45679"/>
                </a:tc>
                <a:tc>
                  <a:txBody>
                    <a:bodyPr/>
                    <a:lstStyle/>
                    <a:p>
                      <a:pPr algn="r"/>
                      <a:r>
                        <a:rPr kumimoji="1" lang="en-US" altLang="ja-JP" sz="1800" dirty="0"/>
                        <a:t>0.1</a:t>
                      </a:r>
                      <a:endParaRPr kumimoji="1" lang="ja-JP" altLang="en-US" sz="1800" dirty="0"/>
                    </a:p>
                  </a:txBody>
                  <a:tcPr marL="91359" marR="91359" marT="45679" marB="45679"/>
                </a:tc>
                <a:tc>
                  <a:txBody>
                    <a:bodyPr/>
                    <a:lstStyle/>
                    <a:p>
                      <a:pPr algn="r"/>
                      <a:r>
                        <a:rPr kumimoji="1" lang="en-US" altLang="ja-JP" sz="1800" dirty="0"/>
                        <a:t>0.052</a:t>
                      </a:r>
                      <a:endParaRPr kumimoji="1" lang="ja-JP" altLang="en-US" sz="1800" dirty="0"/>
                    </a:p>
                  </a:txBody>
                  <a:tcPr marL="91359" marR="91359" marT="45679" marB="45679"/>
                </a:tc>
                <a:extLst>
                  <a:ext uri="{0D108BD9-81ED-4DB2-BD59-A6C34878D82A}">
                    <a16:rowId xmlns:a16="http://schemas.microsoft.com/office/drawing/2014/main" val="3073971553"/>
                  </a:ext>
                </a:extLst>
              </a:tr>
            </a:tbl>
          </a:graphicData>
        </a:graphic>
      </p:graphicFrame>
      <p:sp>
        <p:nvSpPr>
          <p:cNvPr id="10" name="タイトル 1">
            <a:extLst>
              <a:ext uri="{FF2B5EF4-FFF2-40B4-BE49-F238E27FC236}">
                <a16:creationId xmlns:a16="http://schemas.microsoft.com/office/drawing/2014/main" id="{37E174E9-56F1-A442-02B3-4038C97EA978}"/>
              </a:ext>
            </a:extLst>
          </p:cNvPr>
          <p:cNvSpPr txBox="1">
            <a:spLocks/>
          </p:cNvSpPr>
          <p:nvPr/>
        </p:nvSpPr>
        <p:spPr>
          <a:xfrm>
            <a:off x="960835" y="303213"/>
            <a:ext cx="12241360" cy="669106"/>
          </a:xfrm>
          <a:prstGeom prst="rect">
            <a:avLst/>
          </a:prstGeom>
        </p:spPr>
        <p:txBody>
          <a:bodyPr vert="horz" lIns="104304" tIns="52151" rIns="104304" bIns="52151" rtlCol="0" anchor="ctr">
            <a:normAutofit/>
          </a:bodyPr>
          <a:lstStyle>
            <a:lvl1pPr algn="ctr" defTabSz="1043030" rtl="0" eaLnBrk="1" latinLnBrk="0" hangingPunct="1">
              <a:spcBef>
                <a:spcPct val="0"/>
              </a:spcBef>
              <a:buNone/>
              <a:defRPr kumimoji="1" sz="3600" kern="1200">
                <a:solidFill>
                  <a:schemeClr val="tx1"/>
                </a:solidFill>
                <a:latin typeface="+mj-lt"/>
                <a:ea typeface="+mj-ea"/>
                <a:cs typeface="+mj-cs"/>
              </a:defRPr>
            </a:lvl1pPr>
          </a:lstStyle>
          <a:p>
            <a:pPr algn="l"/>
            <a:r>
              <a:rPr lang="en-US" altLang="ja-JP" sz="3200" dirty="0">
                <a:latin typeface="HGMaruGothicMPRO" panose="020F0600000000000000" pitchFamily="34" charset="-128"/>
                <a:ea typeface="HGMaruGothicMPRO" panose="020F0600000000000000" pitchFamily="34" charset="-128"/>
              </a:rPr>
              <a:t>【Mission</a:t>
            </a:r>
            <a:r>
              <a:rPr lang="ja-JP" altLang="en-US" sz="3200" dirty="0">
                <a:latin typeface="HGMaruGothicMPRO" panose="020F0600000000000000" pitchFamily="34" charset="-128"/>
                <a:ea typeface="HGMaruGothicMPRO" panose="020F0600000000000000" pitchFamily="34" charset="-128"/>
              </a:rPr>
              <a:t>２</a:t>
            </a:r>
            <a:r>
              <a:rPr lang="en-US" altLang="ja-JP" sz="3200" dirty="0">
                <a:latin typeface="HGMaruGothicMPRO" panose="020F0600000000000000" pitchFamily="34" charset="-128"/>
                <a:ea typeface="HGMaruGothicMPRO" panose="020F0600000000000000" pitchFamily="34" charset="-128"/>
              </a:rPr>
              <a:t>】</a:t>
            </a:r>
            <a:endParaRPr lang="en-US" altLang="ja-JP" sz="2800" dirty="0">
              <a:latin typeface="HGMaruGothicMPRO" panose="020F0600000000000000" pitchFamily="34" charset="-128"/>
              <a:ea typeface="HGMaruGothicMPRO" panose="020F0600000000000000" pitchFamily="34" charset="-128"/>
            </a:endParaRPr>
          </a:p>
        </p:txBody>
      </p:sp>
      <p:pic>
        <p:nvPicPr>
          <p:cNvPr id="6" name="図 5" descr="グラフ&#10;&#10;AI 生成コンテンツは誤りを含む可能性があります。">
            <a:extLst>
              <a:ext uri="{FF2B5EF4-FFF2-40B4-BE49-F238E27FC236}">
                <a16:creationId xmlns:a16="http://schemas.microsoft.com/office/drawing/2014/main" id="{E2247B7F-DD61-F938-D98C-6FC5A2FE2D30}"/>
              </a:ext>
            </a:extLst>
          </p:cNvPr>
          <p:cNvPicPr>
            <a:picLocks noChangeAspect="1"/>
          </p:cNvPicPr>
          <p:nvPr/>
        </p:nvPicPr>
        <p:blipFill>
          <a:blip r:embed="rId3" cstate="print">
            <a:extLst>
              <a:ext uri="{28A0092B-C50C-407E-A947-70E740481C1C}">
                <a14:useLocalDpi xmlns:a14="http://schemas.microsoft.com/office/drawing/2010/main" val="0"/>
              </a:ext>
            </a:extLst>
          </a:blip>
          <a:srcRect b="17508"/>
          <a:stretch>
            <a:fillRect/>
          </a:stretch>
        </p:blipFill>
        <p:spPr>
          <a:xfrm>
            <a:off x="2905051" y="2700511"/>
            <a:ext cx="6756264" cy="4527936"/>
          </a:xfrm>
          <a:prstGeom prst="rect">
            <a:avLst/>
          </a:prstGeom>
        </p:spPr>
      </p:pic>
      <p:sp>
        <p:nvSpPr>
          <p:cNvPr id="7" name="タイトル 1">
            <a:extLst>
              <a:ext uri="{FF2B5EF4-FFF2-40B4-BE49-F238E27FC236}">
                <a16:creationId xmlns:a16="http://schemas.microsoft.com/office/drawing/2014/main" id="{AED6450D-C900-E22F-971C-872384F9904A}"/>
              </a:ext>
            </a:extLst>
          </p:cNvPr>
          <p:cNvSpPr txBox="1">
            <a:spLocks/>
          </p:cNvSpPr>
          <p:nvPr/>
        </p:nvSpPr>
        <p:spPr>
          <a:xfrm>
            <a:off x="9673803" y="6023274"/>
            <a:ext cx="3456384" cy="1160696"/>
          </a:xfrm>
          <a:prstGeom prst="rect">
            <a:avLst/>
          </a:prstGeom>
        </p:spPr>
        <p:txBody>
          <a:bodyPr vert="horz" lIns="104304" tIns="52151" rIns="104304" bIns="52151" rtlCol="0" anchor="ctr">
            <a:normAutofit/>
          </a:bodyPr>
          <a:lstStyle>
            <a:lvl1pPr algn="ctr" defTabSz="1043030" rtl="0" eaLnBrk="1" latinLnBrk="0" hangingPunct="1">
              <a:spcBef>
                <a:spcPct val="0"/>
              </a:spcBef>
              <a:buNone/>
              <a:defRPr kumimoji="1" sz="3600" kern="1200">
                <a:solidFill>
                  <a:schemeClr val="tx1"/>
                </a:solidFill>
                <a:latin typeface="+mj-lt"/>
                <a:ea typeface="+mj-ea"/>
                <a:cs typeface="+mj-cs"/>
              </a:defRPr>
            </a:lvl1pPr>
          </a:lstStyle>
          <a:p>
            <a:pPr algn="l"/>
            <a:r>
              <a:rPr lang="en-US" altLang="ja-JP" sz="1400" dirty="0" err="1">
                <a:latin typeface="游ゴシック" panose="020B0400000000000000" pitchFamily="50" charset="-128"/>
                <a:ea typeface="游ゴシック" panose="020B0400000000000000" pitchFamily="50" charset="-128"/>
              </a:rPr>
              <a:t>AAll</a:t>
            </a:r>
            <a:endParaRPr lang="en-US" altLang="ja-JP" sz="1400" dirty="0">
              <a:latin typeface="游ゴシック" panose="020B0400000000000000" pitchFamily="50" charset="-128"/>
              <a:ea typeface="游ゴシック" panose="020B0400000000000000" pitchFamily="50" charset="-128"/>
            </a:endParaRPr>
          </a:p>
          <a:p>
            <a:pPr algn="l"/>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Real Returns Favor Holding Stocks</a:t>
            </a:r>
            <a:r>
              <a:rPr lang="ja-JP" altLang="en-US" sz="1400" dirty="0">
                <a:latin typeface="游ゴシック" panose="020B0400000000000000" pitchFamily="50" charset="-128"/>
                <a:ea typeface="游ゴシック" panose="020B0400000000000000" pitchFamily="50" charset="-128"/>
              </a:rPr>
              <a:t>」</a:t>
            </a:r>
            <a:endParaRPr lang="en-US" altLang="ja-JP" sz="1400" dirty="0">
              <a:latin typeface="游ゴシック" panose="020B0400000000000000" pitchFamily="50" charset="-128"/>
              <a:ea typeface="游ゴシック" panose="020B0400000000000000" pitchFamily="50" charset="-128"/>
            </a:endParaRPr>
          </a:p>
          <a:p>
            <a:pPr algn="l"/>
            <a:r>
              <a:rPr lang="ja-JP" altLang="en-US" sz="1400" dirty="0">
                <a:latin typeface="游ゴシック" panose="020B0400000000000000" pitchFamily="50" charset="-128"/>
                <a:ea typeface="游ゴシック" panose="020B0400000000000000" pitchFamily="50" charset="-128"/>
              </a:rPr>
              <a:t>より抜粋</a:t>
            </a:r>
            <a:endParaRPr lang="en-US" altLang="ja-JP"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394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84971" y="247833"/>
            <a:ext cx="9348534" cy="1160941"/>
          </a:xfrm>
        </p:spPr>
        <p:txBody>
          <a:bodyPr>
            <a:normAutofit/>
          </a:bodyPr>
          <a:lstStyle/>
          <a:p>
            <a:r>
              <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クイズ第１問！</a:t>
            </a:r>
          </a:p>
        </p:txBody>
      </p:sp>
      <p:sp>
        <p:nvSpPr>
          <p:cNvPr id="3" name="コンテンツ プレースホルダー 2"/>
          <p:cNvSpPr>
            <a:spLocks noGrp="1"/>
          </p:cNvSpPr>
          <p:nvPr>
            <p:ph idx="1"/>
          </p:nvPr>
        </p:nvSpPr>
        <p:spPr>
          <a:xfrm>
            <a:off x="1320875" y="1797760"/>
            <a:ext cx="6408712" cy="4693152"/>
          </a:xfrm>
        </p:spPr>
        <p:txBody>
          <a:bodyPr>
            <a:noAutofit/>
          </a:bodyPr>
          <a:lstStyle/>
          <a:p>
            <a:pPr marL="0" indent="0">
              <a:buNone/>
            </a:pPr>
            <a:r>
              <a:rPr kumimoji="1" lang="ja-JP" altLang="en-US" dirty="0">
                <a:latin typeface="HGMaruGothicMPRO" panose="020F0600000000000000" pitchFamily="34" charset="-128"/>
                <a:ea typeface="HGMaruGothicMPRO" panose="020F0600000000000000" pitchFamily="34" charset="-128"/>
              </a:rPr>
              <a:t>物理学だと</a:t>
            </a:r>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　　　　　　</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・ニュートンの法則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・慣性の法則</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・作用反作用の法則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・万有引力の法則</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・運動量保存の法則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・フレミング左手の法則</a:t>
            </a:r>
          </a:p>
        </p:txBody>
      </p:sp>
      <p:sp>
        <p:nvSpPr>
          <p:cNvPr id="4" name="コンテンツ プレースホルダー 2">
            <a:extLst>
              <a:ext uri="{FF2B5EF4-FFF2-40B4-BE49-F238E27FC236}">
                <a16:creationId xmlns:a16="http://schemas.microsoft.com/office/drawing/2014/main" id="{85E6F09A-F54E-4AB7-0A75-6192DC840ED5}"/>
              </a:ext>
            </a:extLst>
          </p:cNvPr>
          <p:cNvSpPr txBox="1">
            <a:spLocks/>
          </p:cNvSpPr>
          <p:nvPr/>
        </p:nvSpPr>
        <p:spPr>
          <a:xfrm>
            <a:off x="7081515" y="1797760"/>
            <a:ext cx="5760640" cy="5289937"/>
          </a:xfrm>
          <a:prstGeom prst="rect">
            <a:avLst/>
          </a:prstGeom>
        </p:spPr>
        <p:txBody>
          <a:bodyPr vert="horz" lIns="104304" tIns="52151" rIns="104304" bIns="52151" rtlCol="0">
            <a:noAutofit/>
          </a:bodyPr>
          <a:lstStyle>
            <a:lvl1pPr marL="391136" indent="-391136" algn="l" defTabSz="104303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47463" indent="-325948" algn="l" defTabSz="104303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788" indent="-260758" algn="l" defTabSz="104303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82530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346817"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86833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389850"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911365"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432879"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a:lstStyle>
          <a:p>
            <a:pPr marL="0" indent="0">
              <a:buNone/>
            </a:pP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・右ねじの法則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・ケプラーの法則</a:t>
            </a:r>
            <a:br>
              <a:rPr lang="en-US" altLang="ja-JP" dirty="0">
                <a:latin typeface="HGMaruGothicMPRO" panose="020F0600000000000000" pitchFamily="34" charset="-128"/>
                <a:ea typeface="HGMaruGothicMPRO" panose="020F0600000000000000" pitchFamily="34" charset="-128"/>
              </a:rPr>
            </a:br>
            <a:r>
              <a:rPr lang="ja-JP" altLang="en-US" dirty="0">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（第１法則，第２法則</a:t>
            </a:r>
            <a:r>
              <a:rPr lang="en-US" altLang="ja-JP" sz="3200" dirty="0">
                <a:latin typeface="HGMaruGothicMPRO" panose="020F0600000000000000" pitchFamily="34" charset="-128"/>
                <a:ea typeface="HGMaruGothicMPRO" panose="020F0600000000000000" pitchFamily="34" charset="-128"/>
              </a:rPr>
              <a:t>…</a:t>
            </a:r>
            <a:r>
              <a:rPr lang="ja-JP" altLang="en-US" sz="3200" dirty="0">
                <a:latin typeface="HGMaruGothicMPRO" panose="020F0600000000000000" pitchFamily="34" charset="-128"/>
                <a:ea typeface="HGMaruGothicMPRO" panose="020F0600000000000000" pitchFamily="34" charset="-128"/>
              </a:rPr>
              <a:t>）</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・オームの法則　</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・キルヒホッフの法則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・ファラデーの法則</a:t>
            </a:r>
            <a:r>
              <a:rPr lang="en-US" altLang="ja-JP" dirty="0">
                <a:latin typeface="HGMaruGothicMPRO" panose="020F0600000000000000" pitchFamily="34" charset="-128"/>
                <a:ea typeface="HGMaruGothicMPRO" panose="020F0600000000000000" pitchFamily="34" charset="-128"/>
              </a:rPr>
              <a:t>  </a:t>
            </a:r>
            <a:r>
              <a:rPr lang="ja-JP" altLang="en-US" dirty="0">
                <a:latin typeface="HGMaruGothicMPRO" panose="020F0600000000000000" pitchFamily="34" charset="-128"/>
                <a:ea typeface="HGMaruGothicMPRO" panose="020F0600000000000000" pitchFamily="34" charset="-128"/>
              </a:rPr>
              <a:t>　</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など</a:t>
            </a:r>
          </a:p>
        </p:txBody>
      </p:sp>
    </p:spTree>
    <p:extLst>
      <p:ext uri="{BB962C8B-B14F-4D97-AF65-F5344CB8AC3E}">
        <p14:creationId xmlns:p14="http://schemas.microsoft.com/office/powerpoint/2010/main" val="386466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3A8F-3683-8C59-BC3E-50E67ABB1A1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F54EE62-22EC-37F4-2671-A30524A0F510}"/>
              </a:ext>
            </a:extLst>
          </p:cNvPr>
          <p:cNvSpPr>
            <a:spLocks noGrp="1"/>
          </p:cNvSpPr>
          <p:nvPr>
            <p:ph idx="1"/>
          </p:nvPr>
        </p:nvSpPr>
        <p:spPr>
          <a:xfrm>
            <a:off x="1896939" y="2091094"/>
            <a:ext cx="6408712" cy="4693152"/>
          </a:xfrm>
        </p:spPr>
        <p:txBody>
          <a:bodyPr>
            <a:noAutofit/>
          </a:bodyPr>
          <a:lstStyle/>
          <a:p>
            <a:pPr marL="0" indent="0">
              <a:buNone/>
            </a:pPr>
            <a:r>
              <a:rPr lang="ja-JP" altLang="en-US" dirty="0">
                <a:latin typeface="HGMaruGothicMPRO" panose="020F0600000000000000" pitchFamily="34" charset="-128"/>
                <a:ea typeface="HGMaruGothicMPRO" panose="020F0600000000000000" pitchFamily="34" charset="-128"/>
              </a:rPr>
              <a:t>化学だと</a:t>
            </a:r>
            <a:r>
              <a:rPr lang="en-US" altLang="ja-JP" dirty="0">
                <a:latin typeface="HGMaruGothicMPRO" panose="020F0600000000000000" pitchFamily="34" charset="-128"/>
                <a:ea typeface="HGMaruGothicMPRO" panose="020F0600000000000000" pitchFamily="34" charset="-128"/>
              </a:rPr>
              <a:t>…</a:t>
            </a:r>
            <a:r>
              <a:rPr lang="ja-JP" altLang="en-US" dirty="0">
                <a:latin typeface="HGMaruGothicMPRO" panose="020F0600000000000000" pitchFamily="34" charset="-128"/>
                <a:ea typeface="HGMaruGothicMPRO" panose="020F0600000000000000" pitchFamily="34" charset="-128"/>
              </a:rPr>
              <a:t>　　　　　　</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・ボイルの法則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・シャルルの法則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・ヘスの法則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・質量保存の法則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・定比例の法則</a:t>
            </a:r>
            <a:endParaRPr lang="en-US" altLang="ja-JP" dirty="0">
              <a:latin typeface="HGMaruGothicMPRO" panose="020F0600000000000000" pitchFamily="34" charset="-128"/>
              <a:ea typeface="HGMaruGothicMPRO" panose="020F0600000000000000" pitchFamily="34" charset="-128"/>
            </a:endParaRPr>
          </a:p>
          <a:p>
            <a:pPr marL="0" indent="0">
              <a:buNone/>
            </a:pPr>
            <a:endParaRPr kumimoji="1" lang="ja-JP" altLang="en-US" dirty="0">
              <a:latin typeface="HGMaruGothicMPRO" panose="020F0600000000000000" pitchFamily="34" charset="-128"/>
              <a:ea typeface="HGMaruGothicMPRO" panose="020F0600000000000000" pitchFamily="34" charset="-128"/>
            </a:endParaRPr>
          </a:p>
        </p:txBody>
      </p:sp>
      <p:sp>
        <p:nvSpPr>
          <p:cNvPr id="4" name="コンテンツ プレースホルダー 2">
            <a:extLst>
              <a:ext uri="{FF2B5EF4-FFF2-40B4-BE49-F238E27FC236}">
                <a16:creationId xmlns:a16="http://schemas.microsoft.com/office/drawing/2014/main" id="{EC911854-020E-D139-8B44-B199785F79F5}"/>
              </a:ext>
            </a:extLst>
          </p:cNvPr>
          <p:cNvSpPr txBox="1">
            <a:spLocks/>
          </p:cNvSpPr>
          <p:nvPr/>
        </p:nvSpPr>
        <p:spPr>
          <a:xfrm>
            <a:off x="7297539" y="2091094"/>
            <a:ext cx="5760640" cy="5289937"/>
          </a:xfrm>
          <a:prstGeom prst="rect">
            <a:avLst/>
          </a:prstGeom>
        </p:spPr>
        <p:txBody>
          <a:bodyPr vert="horz" lIns="104304" tIns="52151" rIns="104304" bIns="52151" rtlCol="0">
            <a:noAutofit/>
          </a:bodyPr>
          <a:lstStyle>
            <a:lvl1pPr marL="391136" indent="-391136" algn="l" defTabSz="104303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47463" indent="-325948" algn="l" defTabSz="104303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788" indent="-260758" algn="l" defTabSz="104303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82530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346817"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86833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389850"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911365"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432879"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a:lstStyle>
          <a:p>
            <a:pPr marL="0" indent="0">
              <a:buNone/>
            </a:pP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・気体反応の法則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・倍数比例の法則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・アボガドロの法則　　　</a:t>
            </a:r>
            <a:endParaRPr lang="en-US" altLang="ja-JP" dirty="0">
              <a:latin typeface="HGMaruGothicMPRO" panose="020F0600000000000000" pitchFamily="34" charset="-128"/>
              <a:ea typeface="HGMaruGothicMPRO" panose="020F0600000000000000" pitchFamily="34" charset="-128"/>
            </a:endParaRPr>
          </a:p>
          <a:p>
            <a:pPr marL="0" indent="0">
              <a:buNone/>
            </a:pPr>
            <a:endParaRPr lang="en-US" altLang="ja-JP" dirty="0">
              <a:latin typeface="HGMaruGothicMPRO" panose="020F0600000000000000" pitchFamily="34" charset="-128"/>
              <a:ea typeface="HGMaruGothicMPRO" panose="020F0600000000000000" pitchFamily="34" charset="-128"/>
            </a:endParaRPr>
          </a:p>
          <a:p>
            <a:pPr marL="0" indent="0">
              <a:buNone/>
            </a:pP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などなど</a:t>
            </a:r>
          </a:p>
        </p:txBody>
      </p:sp>
      <p:sp>
        <p:nvSpPr>
          <p:cNvPr id="8" name="タイトル 1">
            <a:extLst>
              <a:ext uri="{FF2B5EF4-FFF2-40B4-BE49-F238E27FC236}">
                <a16:creationId xmlns:a16="http://schemas.microsoft.com/office/drawing/2014/main" id="{0953EB53-443F-BD6D-D8CB-3AFB9F80C1BC}"/>
              </a:ext>
            </a:extLst>
          </p:cNvPr>
          <p:cNvSpPr txBox="1">
            <a:spLocks/>
          </p:cNvSpPr>
          <p:nvPr/>
        </p:nvSpPr>
        <p:spPr>
          <a:xfrm>
            <a:off x="2184971" y="247833"/>
            <a:ext cx="9348534" cy="1160941"/>
          </a:xfrm>
          <a:prstGeom prst="rect">
            <a:avLst/>
          </a:prstGeom>
        </p:spPr>
        <p:txBody>
          <a:bodyPr vert="horz" lIns="104304" tIns="52151" rIns="104304" bIns="52151" rtlCol="0" anchor="ctr">
            <a:normAutofit/>
          </a:bodyPr>
          <a:lstStyle>
            <a:lvl1pPr algn="ctr" defTabSz="1043030" rtl="0" eaLnBrk="1" latinLnBrk="0" hangingPunct="1">
              <a:spcBef>
                <a:spcPct val="0"/>
              </a:spcBef>
              <a:buNone/>
              <a:defRPr kumimoji="1" sz="3600" kern="1200">
                <a:solidFill>
                  <a:schemeClr val="tx1"/>
                </a:solidFill>
                <a:latin typeface="+mj-lt"/>
                <a:ea typeface="+mj-ea"/>
                <a:cs typeface="+mj-cs"/>
              </a:defRPr>
            </a:lvl1pPr>
          </a:lstStyle>
          <a:p>
            <a:r>
              <a:rPr lang="ja-JP" altLang="en-US" sz="4800" b="1">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クイズ第１問！</a:t>
            </a:r>
            <a:endPar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07753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C2AFF-AB1E-7F81-4F3B-FEF564C54E74}"/>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91CF2CF-98F9-3890-FA02-27E0508A4A42}"/>
              </a:ext>
            </a:extLst>
          </p:cNvPr>
          <p:cNvSpPr>
            <a:spLocks noGrp="1"/>
          </p:cNvSpPr>
          <p:nvPr>
            <p:ph idx="1"/>
          </p:nvPr>
        </p:nvSpPr>
        <p:spPr>
          <a:xfrm>
            <a:off x="2328987" y="2052439"/>
            <a:ext cx="10009112" cy="4659646"/>
          </a:xfrm>
        </p:spPr>
        <p:txBody>
          <a:bodyPr>
            <a:normAutofit/>
          </a:bodyPr>
          <a:lstStyle/>
          <a:p>
            <a:pPr marL="0" indent="0">
              <a:buNone/>
            </a:pPr>
            <a:r>
              <a:rPr kumimoji="1" lang="ja-JP" altLang="en-US" dirty="0">
                <a:latin typeface="HGMaruGothicMPRO" panose="020F0600000000000000" pitchFamily="34" charset="-128"/>
                <a:ea typeface="HGMaruGothicMPRO" panose="020F0600000000000000" pitchFamily="34" charset="-128"/>
              </a:rPr>
              <a:t>生物学だと</a:t>
            </a:r>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　　　　　　</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・メンデルの法則</a:t>
            </a:r>
            <a:br>
              <a:rPr lang="en-US" altLang="ja-JP" dirty="0">
                <a:latin typeface="HGMaruGothicMPRO" panose="020F0600000000000000" pitchFamily="34" charset="-128"/>
                <a:ea typeface="HGMaruGothicMPRO" panose="020F0600000000000000" pitchFamily="34" charset="-128"/>
              </a:rPr>
            </a:br>
            <a:r>
              <a:rPr lang="ja-JP" altLang="en-US" dirty="0">
                <a:latin typeface="HGMaruGothicMPRO" panose="020F0600000000000000" pitchFamily="34" charset="-128"/>
                <a:ea typeface="HGMaruGothicMPRO" panose="020F0600000000000000" pitchFamily="34" charset="-128"/>
              </a:rPr>
              <a:t>　 （</a:t>
            </a:r>
            <a:r>
              <a:rPr lang="ja-JP" altLang="en-US" sz="3200" dirty="0">
                <a:latin typeface="HGMaruGothicMPRO" panose="020F0600000000000000" pitchFamily="34" charset="-128"/>
                <a:ea typeface="HGMaruGothicMPRO" panose="020F0600000000000000" pitchFamily="34" charset="-128"/>
              </a:rPr>
              <a:t>優性の法則、分離の法則、独立の法則）</a:t>
            </a:r>
            <a:endParaRPr lang="en-US" altLang="ja-JP" sz="3200"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・アレンの法則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・ベルクマンの法則</a:t>
            </a:r>
            <a:r>
              <a:rPr lang="ja-JP" altLang="en-US" dirty="0">
                <a:latin typeface="HGMaruGothicMPRO" panose="020F0600000000000000" pitchFamily="34" charset="-128"/>
                <a:ea typeface="HGMaruGothicMPRO" panose="020F0600000000000000" pitchFamily="34" charset="-128"/>
              </a:rPr>
              <a:t>　　　　</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などなど</a:t>
            </a:r>
            <a:endParaRPr kumimoji="1" lang="ja-JP" altLang="en-US" dirty="0">
              <a:latin typeface="HGMaruGothicMPRO" panose="020F0600000000000000" pitchFamily="34" charset="-128"/>
              <a:ea typeface="HGMaruGothicMPRO" panose="020F0600000000000000" pitchFamily="34" charset="-128"/>
            </a:endParaRPr>
          </a:p>
        </p:txBody>
      </p:sp>
      <p:sp>
        <p:nvSpPr>
          <p:cNvPr id="6" name="タイトル 1">
            <a:extLst>
              <a:ext uri="{FF2B5EF4-FFF2-40B4-BE49-F238E27FC236}">
                <a16:creationId xmlns:a16="http://schemas.microsoft.com/office/drawing/2014/main" id="{FEA1B6B7-5BEE-C402-4BB5-AB3516558D79}"/>
              </a:ext>
            </a:extLst>
          </p:cNvPr>
          <p:cNvSpPr txBox="1">
            <a:spLocks/>
          </p:cNvSpPr>
          <p:nvPr/>
        </p:nvSpPr>
        <p:spPr>
          <a:xfrm>
            <a:off x="2184971" y="247833"/>
            <a:ext cx="9348534" cy="1160941"/>
          </a:xfrm>
          <a:prstGeom prst="rect">
            <a:avLst/>
          </a:prstGeom>
        </p:spPr>
        <p:txBody>
          <a:bodyPr vert="horz" lIns="104304" tIns="52151" rIns="104304" bIns="52151" rtlCol="0" anchor="ctr">
            <a:normAutofit/>
          </a:bodyPr>
          <a:lstStyle>
            <a:lvl1pPr algn="ctr" defTabSz="1043030" rtl="0" eaLnBrk="1" latinLnBrk="0" hangingPunct="1">
              <a:spcBef>
                <a:spcPct val="0"/>
              </a:spcBef>
              <a:buNone/>
              <a:defRPr kumimoji="1" sz="3600" kern="1200">
                <a:solidFill>
                  <a:schemeClr val="tx1"/>
                </a:solidFill>
                <a:latin typeface="+mj-lt"/>
                <a:ea typeface="+mj-ea"/>
                <a:cs typeface="+mj-cs"/>
              </a:defRPr>
            </a:lvl1pPr>
          </a:lstStyle>
          <a:p>
            <a:r>
              <a:rPr lang="ja-JP" altLang="en-US" sz="4800" b="1">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クイズ第１問！</a:t>
            </a:r>
            <a:endPar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16252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5BFD6-DC9F-63E4-C998-86F3E025A42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6BC425-427D-4C4A-703E-EA19EA783D29}"/>
              </a:ext>
            </a:extLst>
          </p:cNvPr>
          <p:cNvSpPr>
            <a:spLocks noGrp="1"/>
          </p:cNvSpPr>
          <p:nvPr>
            <p:ph idx="1"/>
          </p:nvPr>
        </p:nvSpPr>
        <p:spPr>
          <a:xfrm>
            <a:off x="2388489" y="1980431"/>
            <a:ext cx="9145016" cy="4299605"/>
          </a:xfrm>
        </p:spPr>
        <p:txBody>
          <a:bodyPr>
            <a:normAutofit/>
          </a:bodyPr>
          <a:lstStyle/>
          <a:p>
            <a:pPr marL="0" indent="0">
              <a:buNone/>
            </a:pPr>
            <a:r>
              <a:rPr lang="ja-JP" altLang="en-US" dirty="0">
                <a:latin typeface="HGMaruGothicMPRO" panose="020F0600000000000000" pitchFamily="34" charset="-128"/>
                <a:ea typeface="HGMaruGothicMPRO" panose="020F0600000000000000" pitchFamily="34" charset="-128"/>
              </a:rPr>
              <a:t>心理</a:t>
            </a:r>
            <a:r>
              <a:rPr kumimoji="1" lang="ja-JP" altLang="en-US" dirty="0">
                <a:latin typeface="HGMaruGothicMPRO" panose="020F0600000000000000" pitchFamily="34" charset="-128"/>
                <a:ea typeface="HGMaruGothicMPRO" panose="020F0600000000000000" pitchFamily="34" charset="-128"/>
              </a:rPr>
              <a:t>学や行動科学だと</a:t>
            </a:r>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　　　　　　</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・マーフィーの法則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・ハインリッヒの法則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・パレートの法則</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・パーキンソンの法則　　　　</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などなど</a:t>
            </a:r>
            <a:endParaRPr kumimoji="1" lang="ja-JP" altLang="en-US" dirty="0">
              <a:latin typeface="HGMaruGothicMPRO" panose="020F0600000000000000" pitchFamily="34" charset="-128"/>
              <a:ea typeface="HGMaruGothicMPRO" panose="020F0600000000000000" pitchFamily="34" charset="-128"/>
            </a:endParaRPr>
          </a:p>
        </p:txBody>
      </p:sp>
      <p:sp>
        <p:nvSpPr>
          <p:cNvPr id="7" name="タイトル 1">
            <a:extLst>
              <a:ext uri="{FF2B5EF4-FFF2-40B4-BE49-F238E27FC236}">
                <a16:creationId xmlns:a16="http://schemas.microsoft.com/office/drawing/2014/main" id="{018BAE01-51AD-49D7-64F2-265CECCD5EFE}"/>
              </a:ext>
            </a:extLst>
          </p:cNvPr>
          <p:cNvSpPr txBox="1">
            <a:spLocks/>
          </p:cNvSpPr>
          <p:nvPr/>
        </p:nvSpPr>
        <p:spPr>
          <a:xfrm>
            <a:off x="2184971" y="247833"/>
            <a:ext cx="9348534" cy="1160941"/>
          </a:xfrm>
          <a:prstGeom prst="rect">
            <a:avLst/>
          </a:prstGeom>
        </p:spPr>
        <p:txBody>
          <a:bodyPr vert="horz" lIns="104304" tIns="52151" rIns="104304" bIns="52151" rtlCol="0" anchor="ctr">
            <a:normAutofit/>
          </a:bodyPr>
          <a:lstStyle>
            <a:lvl1pPr algn="ctr" defTabSz="1043030" rtl="0" eaLnBrk="1" latinLnBrk="0" hangingPunct="1">
              <a:spcBef>
                <a:spcPct val="0"/>
              </a:spcBef>
              <a:buNone/>
              <a:defRPr kumimoji="1" sz="3600" kern="1200">
                <a:solidFill>
                  <a:schemeClr val="tx1"/>
                </a:solidFill>
                <a:latin typeface="+mj-lt"/>
                <a:ea typeface="+mj-ea"/>
                <a:cs typeface="+mj-cs"/>
              </a:defRPr>
            </a:lvl1pPr>
          </a:lstStyle>
          <a:p>
            <a:r>
              <a:rPr lang="ja-JP" altLang="en-US" sz="4800" b="1">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クイズ第１問！</a:t>
            </a:r>
            <a:endPar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9234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FA8BB-AA3E-BB64-5248-07F0BBD1886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545E05-321E-16C3-465C-5640A3449BDA}"/>
              </a:ext>
            </a:extLst>
          </p:cNvPr>
          <p:cNvSpPr>
            <a:spLocks noGrp="1"/>
          </p:cNvSpPr>
          <p:nvPr>
            <p:ph idx="1"/>
          </p:nvPr>
        </p:nvSpPr>
        <p:spPr>
          <a:xfrm>
            <a:off x="2977059" y="1908423"/>
            <a:ext cx="8424936" cy="5019685"/>
          </a:xfrm>
        </p:spPr>
        <p:txBody>
          <a:bodyPr>
            <a:noAutofit/>
          </a:bodyPr>
          <a:lstStyle/>
          <a:p>
            <a:pPr marL="0" indent="0">
              <a:buNone/>
            </a:pPr>
            <a:r>
              <a:rPr kumimoji="1" lang="ja-JP" altLang="en-US" dirty="0">
                <a:latin typeface="HGMaruGothicMPRO" panose="020F0600000000000000" pitchFamily="34" charset="-128"/>
                <a:ea typeface="HGMaruGothicMPRO" panose="020F0600000000000000" pitchFamily="34" charset="-128"/>
              </a:rPr>
              <a:t>数学だと</a:t>
            </a:r>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　　　　　　</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・交換法則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・結合法則</a:t>
            </a:r>
            <a:endParaRPr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・分配法則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a:t>
            </a:r>
            <a:r>
              <a:rPr lang="ja-JP" altLang="en-US" dirty="0">
                <a:latin typeface="HGMaruGothicMPRO" panose="020F0600000000000000" pitchFamily="34" charset="-128"/>
                <a:ea typeface="HGMaruGothicMPRO" panose="020F0600000000000000" pitchFamily="34" charset="-128"/>
              </a:rPr>
              <a:t>ド･モルガン</a:t>
            </a:r>
            <a:r>
              <a:rPr kumimoji="1" lang="ja-JP" altLang="en-US" dirty="0">
                <a:latin typeface="HGMaruGothicMPRO" panose="020F0600000000000000" pitchFamily="34" charset="-128"/>
                <a:ea typeface="HGMaruGothicMPRO" panose="020F0600000000000000" pitchFamily="34" charset="-128"/>
              </a:rPr>
              <a:t>の法則</a:t>
            </a:r>
            <a:endParaRPr lang="en-US" altLang="ja-JP" dirty="0">
              <a:latin typeface="HGMaruGothicMPRO" panose="020F0600000000000000" pitchFamily="34" charset="-128"/>
              <a:ea typeface="HGMaruGothicMPRO" panose="020F0600000000000000" pitchFamily="34" charset="-128"/>
            </a:endParaRPr>
          </a:p>
          <a:p>
            <a:pPr marL="0" indent="0">
              <a:buNone/>
            </a:pPr>
            <a:r>
              <a:rPr kumimoji="1" lang="ja-JP" altLang="en-US" dirty="0">
                <a:latin typeface="HGMaruGothicMPRO" panose="020F0600000000000000" pitchFamily="34" charset="-128"/>
                <a:ea typeface="HGMaruGothicMPRO" panose="020F0600000000000000" pitchFamily="34" charset="-128"/>
              </a:rPr>
              <a:t>　・</a:t>
            </a:r>
            <a:r>
              <a:rPr lang="ja-JP" altLang="en-US" dirty="0">
                <a:latin typeface="HGMaruGothicMPRO" panose="020F0600000000000000" pitchFamily="34" charset="-128"/>
                <a:ea typeface="HGMaruGothicMPRO" panose="020F0600000000000000" pitchFamily="34" charset="-128"/>
              </a:rPr>
              <a:t>大数</a:t>
            </a:r>
            <a:r>
              <a:rPr kumimoji="1" lang="ja-JP" altLang="en-US" dirty="0">
                <a:latin typeface="HGMaruGothicMPRO" panose="020F0600000000000000" pitchFamily="34" charset="-128"/>
                <a:ea typeface="HGMaruGothicMPRO" panose="020F0600000000000000" pitchFamily="34" charset="-128"/>
              </a:rPr>
              <a:t>の法則</a:t>
            </a:r>
            <a:endParaRPr kumimoji="1" lang="en-US" altLang="ja-JP" dirty="0">
              <a:latin typeface="HGMaruGothicMPRO" panose="020F0600000000000000" pitchFamily="34" charset="-128"/>
              <a:ea typeface="HGMaruGothicMPRO" panose="020F0600000000000000" pitchFamily="34" charset="-128"/>
            </a:endParaRPr>
          </a:p>
          <a:p>
            <a:pPr marL="0" indent="0">
              <a:buNone/>
            </a:pPr>
            <a:r>
              <a:rPr lang="ja-JP" altLang="en-US" dirty="0">
                <a:latin typeface="HGMaruGothicMPRO" panose="020F0600000000000000" pitchFamily="34" charset="-128"/>
                <a:ea typeface="HGMaruGothicMPRO" panose="020F0600000000000000" pitchFamily="34" charset="-128"/>
              </a:rPr>
              <a:t>　　　　　　　　　　　　などなど</a:t>
            </a:r>
            <a:endParaRPr kumimoji="1" lang="ja-JP" altLang="en-US" dirty="0">
              <a:latin typeface="HGMaruGothicMPRO" panose="020F0600000000000000" pitchFamily="34" charset="-128"/>
              <a:ea typeface="HGMaruGothicMPRO" panose="020F0600000000000000" pitchFamily="34" charset="-128"/>
            </a:endParaRPr>
          </a:p>
        </p:txBody>
      </p:sp>
      <p:sp>
        <p:nvSpPr>
          <p:cNvPr id="6" name="タイトル 1">
            <a:extLst>
              <a:ext uri="{FF2B5EF4-FFF2-40B4-BE49-F238E27FC236}">
                <a16:creationId xmlns:a16="http://schemas.microsoft.com/office/drawing/2014/main" id="{CEB9DB05-8582-9D63-30DF-17AF4AC6055D}"/>
              </a:ext>
            </a:extLst>
          </p:cNvPr>
          <p:cNvSpPr txBox="1">
            <a:spLocks/>
          </p:cNvSpPr>
          <p:nvPr/>
        </p:nvSpPr>
        <p:spPr>
          <a:xfrm>
            <a:off x="2184971" y="247833"/>
            <a:ext cx="9348534" cy="1160941"/>
          </a:xfrm>
          <a:prstGeom prst="rect">
            <a:avLst/>
          </a:prstGeom>
        </p:spPr>
        <p:txBody>
          <a:bodyPr vert="horz" lIns="104304" tIns="52151" rIns="104304" bIns="52151" rtlCol="0" anchor="ctr">
            <a:normAutofit/>
          </a:bodyPr>
          <a:lstStyle>
            <a:lvl1pPr algn="ctr" defTabSz="1043030" rtl="0" eaLnBrk="1" latinLnBrk="0" hangingPunct="1">
              <a:spcBef>
                <a:spcPct val="0"/>
              </a:spcBef>
              <a:buNone/>
              <a:defRPr kumimoji="1" sz="3600" kern="1200">
                <a:solidFill>
                  <a:schemeClr val="tx1"/>
                </a:solidFill>
                <a:latin typeface="+mj-lt"/>
                <a:ea typeface="+mj-ea"/>
                <a:cs typeface="+mj-cs"/>
              </a:defRPr>
            </a:lvl1pPr>
          </a:lstStyle>
          <a:p>
            <a:r>
              <a:rPr lang="ja-JP" altLang="en-US" sz="4800" b="1">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クイズ第１問！</a:t>
            </a:r>
            <a:endPar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28604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E995-9253-4DA9-C09C-9231A30862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EF76E2-A9F2-BB2E-84C0-243C6D21CFB4}"/>
              </a:ext>
            </a:extLst>
          </p:cNvPr>
          <p:cNvSpPr>
            <a:spLocks noGrp="1"/>
          </p:cNvSpPr>
          <p:nvPr>
            <p:ph type="title"/>
          </p:nvPr>
        </p:nvSpPr>
        <p:spPr>
          <a:xfrm>
            <a:off x="2047208" y="324247"/>
            <a:ext cx="9348534" cy="1160941"/>
          </a:xfrm>
        </p:spPr>
        <p:txBody>
          <a:bodyPr>
            <a:normAutofit/>
          </a:bodyPr>
          <a:lstStyle/>
          <a:p>
            <a:r>
              <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今日のテーマ</a:t>
            </a:r>
          </a:p>
        </p:txBody>
      </p:sp>
      <p:sp>
        <p:nvSpPr>
          <p:cNvPr id="3" name="コンテンツ プレースホルダー 2">
            <a:extLst>
              <a:ext uri="{FF2B5EF4-FFF2-40B4-BE49-F238E27FC236}">
                <a16:creationId xmlns:a16="http://schemas.microsoft.com/office/drawing/2014/main" id="{CD5B5542-371F-B9DB-80B6-920375564A95}"/>
              </a:ext>
            </a:extLst>
          </p:cNvPr>
          <p:cNvSpPr>
            <a:spLocks noGrp="1"/>
          </p:cNvSpPr>
          <p:nvPr>
            <p:ph idx="1"/>
          </p:nvPr>
        </p:nvSpPr>
        <p:spPr>
          <a:xfrm>
            <a:off x="1086849" y="2340471"/>
            <a:ext cx="11269252" cy="4608512"/>
          </a:xfrm>
        </p:spPr>
        <p:txBody>
          <a:bodyPr>
            <a:normAutofit/>
          </a:bodyPr>
          <a:lstStyle/>
          <a:p>
            <a:pPr marL="0" indent="0" algn="ctr">
              <a:lnSpc>
                <a:spcPct val="150000"/>
              </a:lnSpc>
              <a:buNone/>
            </a:pPr>
            <a:r>
              <a:rPr lang="ja-JP" altLang="en-US" sz="4400" dirty="0">
                <a:latin typeface="HGMaruGothicMPRO" panose="020F0600000000000000" pitchFamily="34" charset="-128"/>
                <a:ea typeface="HGMaruGothicMPRO" panose="020F0600000000000000" pitchFamily="34" charset="-128"/>
              </a:rPr>
              <a:t>他にも生活の中に隠れている</a:t>
            </a:r>
            <a:br>
              <a:rPr lang="en-US" altLang="ja-JP" sz="4400" dirty="0">
                <a:latin typeface="HGMaruGothicMPRO" panose="020F0600000000000000" pitchFamily="34" charset="-128"/>
                <a:ea typeface="HGMaruGothicMPRO" panose="020F0600000000000000" pitchFamily="34" charset="-128"/>
              </a:rPr>
            </a:br>
            <a:r>
              <a:rPr lang="ja-JP" altLang="en-US" sz="7200" dirty="0">
                <a:latin typeface="HGMaruGothicMPRO" panose="020F0600000000000000" pitchFamily="34" charset="-128"/>
                <a:ea typeface="HGMaruGothicMPRO" panose="020F0600000000000000" pitchFamily="34" charset="-128"/>
              </a:rPr>
              <a:t>「○○の法則」</a:t>
            </a:r>
            <a:endParaRPr lang="en-US" altLang="ja-JP" sz="7200" dirty="0">
              <a:latin typeface="HGMaruGothicMPRO" panose="020F0600000000000000" pitchFamily="34" charset="-128"/>
              <a:ea typeface="HGMaruGothicMPRO" panose="020F0600000000000000" pitchFamily="34" charset="-128"/>
            </a:endParaRPr>
          </a:p>
          <a:p>
            <a:pPr marL="0" indent="0" algn="ctr">
              <a:lnSpc>
                <a:spcPct val="150000"/>
              </a:lnSpc>
              <a:buNone/>
            </a:pPr>
            <a:r>
              <a:rPr lang="ja-JP" altLang="en-US" sz="4400" dirty="0">
                <a:latin typeface="HGMaruGothicMPRO" panose="020F0600000000000000" pitchFamily="34" charset="-128"/>
                <a:ea typeface="HGMaruGothicMPRO" panose="020F0600000000000000" pitchFamily="34" charset="-128"/>
              </a:rPr>
              <a:t>を自分たちで作ってみよう！</a:t>
            </a:r>
          </a:p>
        </p:txBody>
      </p:sp>
    </p:spTree>
    <p:extLst>
      <p:ext uri="{BB962C8B-B14F-4D97-AF65-F5344CB8AC3E}">
        <p14:creationId xmlns:p14="http://schemas.microsoft.com/office/powerpoint/2010/main" val="328996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64EAC-9928-0186-94FC-0853AC07AA8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739A0C6-6396-90B8-A690-E6F831FE91E7}"/>
              </a:ext>
            </a:extLst>
          </p:cNvPr>
          <p:cNvSpPr>
            <a:spLocks noGrp="1"/>
          </p:cNvSpPr>
          <p:nvPr>
            <p:ph type="title"/>
          </p:nvPr>
        </p:nvSpPr>
        <p:spPr>
          <a:xfrm>
            <a:off x="2184971" y="180231"/>
            <a:ext cx="9348534" cy="1160941"/>
          </a:xfrm>
        </p:spPr>
        <p:txBody>
          <a:bodyPr>
            <a:normAutofit/>
          </a:bodyPr>
          <a:lstStyle/>
          <a:p>
            <a:r>
              <a:rPr lang="ja-JP" altLang="en-US" sz="4800" b="1" dirty="0">
                <a:effectLst>
                  <a:outerShdw blurRad="38100" dist="38100" dir="2700000" algn="tl">
                    <a:srgbClr val="000000">
                      <a:alpha val="43137"/>
                    </a:srgbClr>
                  </a:outerShdw>
                </a:effectLst>
                <a:latin typeface="HGMaruGothicMPRO" panose="020F0600000000000000" pitchFamily="34" charset="-128"/>
                <a:ea typeface="HGMaruGothicMPRO" panose="020F0600000000000000" pitchFamily="34" charset="-128"/>
              </a:rPr>
              <a:t>複利って知ってる？</a:t>
            </a:r>
          </a:p>
        </p:txBody>
      </p:sp>
      <p:graphicFrame>
        <p:nvGraphicFramePr>
          <p:cNvPr id="4" name="コンテンツ プレースホルダー 3">
            <a:extLst>
              <a:ext uri="{FF2B5EF4-FFF2-40B4-BE49-F238E27FC236}">
                <a16:creationId xmlns:a16="http://schemas.microsoft.com/office/drawing/2014/main" id="{816E416E-01BD-3D69-AE3C-497E85BCC289}"/>
              </a:ext>
            </a:extLst>
          </p:cNvPr>
          <p:cNvGraphicFramePr>
            <a:graphicFrameLocks noGrp="1"/>
          </p:cNvGraphicFramePr>
          <p:nvPr>
            <p:ph idx="1"/>
            <p:extLst>
              <p:ext uri="{D42A27DB-BD31-4B8C-83A1-F6EECF244321}">
                <p14:modId xmlns:p14="http://schemas.microsoft.com/office/powerpoint/2010/main" val="3506128486"/>
              </p:ext>
            </p:extLst>
          </p:nvPr>
        </p:nvGraphicFramePr>
        <p:xfrm>
          <a:off x="1762043" y="1692399"/>
          <a:ext cx="10432040" cy="54879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a:extLst>
              <a:ext uri="{FF2B5EF4-FFF2-40B4-BE49-F238E27FC236}">
                <a16:creationId xmlns:a16="http://schemas.microsoft.com/office/drawing/2014/main" id="{5BCC2610-A15A-7934-7876-2A412DFB8D1C}"/>
              </a:ext>
            </a:extLst>
          </p:cNvPr>
          <p:cNvCxnSpPr>
            <a:cxnSpLocks/>
          </p:cNvCxnSpPr>
          <p:nvPr/>
        </p:nvCxnSpPr>
        <p:spPr>
          <a:xfrm>
            <a:off x="3193083" y="4991012"/>
            <a:ext cx="659096"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線コネクタ 7">
            <a:extLst>
              <a:ext uri="{FF2B5EF4-FFF2-40B4-BE49-F238E27FC236}">
                <a16:creationId xmlns:a16="http://schemas.microsoft.com/office/drawing/2014/main" id="{B07A06DB-FB9B-60E6-2E17-B892D894CA4D}"/>
              </a:ext>
            </a:extLst>
          </p:cNvPr>
          <p:cNvCxnSpPr>
            <a:cxnSpLocks/>
          </p:cNvCxnSpPr>
          <p:nvPr/>
        </p:nvCxnSpPr>
        <p:spPr>
          <a:xfrm>
            <a:off x="4417219" y="4846996"/>
            <a:ext cx="659096"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線コネクタ 8">
            <a:extLst>
              <a:ext uri="{FF2B5EF4-FFF2-40B4-BE49-F238E27FC236}">
                <a16:creationId xmlns:a16="http://schemas.microsoft.com/office/drawing/2014/main" id="{1CCCADCA-865A-8AB5-4DEB-3A2D9E989241}"/>
              </a:ext>
            </a:extLst>
          </p:cNvPr>
          <p:cNvCxnSpPr>
            <a:cxnSpLocks/>
          </p:cNvCxnSpPr>
          <p:nvPr/>
        </p:nvCxnSpPr>
        <p:spPr>
          <a:xfrm>
            <a:off x="5641355" y="4644727"/>
            <a:ext cx="648072"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コネクタ 9">
            <a:extLst>
              <a:ext uri="{FF2B5EF4-FFF2-40B4-BE49-F238E27FC236}">
                <a16:creationId xmlns:a16="http://schemas.microsoft.com/office/drawing/2014/main" id="{D0B75C6D-17CC-CA40-9E7B-B1F5C456728F}"/>
              </a:ext>
            </a:extLst>
          </p:cNvPr>
          <p:cNvCxnSpPr>
            <a:cxnSpLocks/>
          </p:cNvCxnSpPr>
          <p:nvPr/>
        </p:nvCxnSpPr>
        <p:spPr>
          <a:xfrm>
            <a:off x="6863587" y="4500711"/>
            <a:ext cx="659096"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15864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17537</TotalTime>
  <Words>1853</Words>
  <Application>Microsoft Office PowerPoint</Application>
  <PresentationFormat>ユーザー設定</PresentationFormat>
  <Paragraphs>295</Paragraphs>
  <Slides>24</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BIZ UDPゴシック</vt:lpstr>
      <vt:lpstr>HGP明朝E</vt:lpstr>
      <vt:lpstr>HGMaruGothicMPRO</vt:lpstr>
      <vt:lpstr>游ゴシック</vt:lpstr>
      <vt:lpstr>Arial</vt:lpstr>
      <vt:lpstr>Calibri</vt:lpstr>
      <vt:lpstr>Cambria Math</vt:lpstr>
      <vt:lpstr>Office ​​テーマ</vt:lpstr>
      <vt:lpstr>教科探究プログラム  ○○の法則！？</vt:lpstr>
      <vt:lpstr>アイスブレークを兼ねて クイズ 第１問！</vt:lpstr>
      <vt:lpstr>クイズ第１問！</vt:lpstr>
      <vt:lpstr>PowerPoint プレゼンテーション</vt:lpstr>
      <vt:lpstr>PowerPoint プレゼンテーション</vt:lpstr>
      <vt:lpstr>PowerPoint プレゼンテーション</vt:lpstr>
      <vt:lpstr>PowerPoint プレゼンテーション</vt:lpstr>
      <vt:lpstr>今日のテーマ</vt:lpstr>
      <vt:lpstr>複利って知ってる？</vt:lpstr>
      <vt:lpstr>複利って知ってる？</vt:lpstr>
      <vt:lpstr>複利って知ってる？</vt:lpstr>
      <vt:lpstr>複利って知ってる？</vt:lpstr>
      <vt:lpstr>複利って知ってる？</vt:lpstr>
      <vt:lpstr>複利のすごさ</vt:lpstr>
      <vt:lpstr>元本が成長するために かかる年数と年利の関係</vt:lpstr>
      <vt:lpstr>【Mission1】  「元本が２倍になるまでにかかる 　　　　　　　　　　　年数と年利との関係」 　　　　　　　　 　　　　　を考察してみよう。</vt:lpstr>
      <vt:lpstr>【Mission1】  「元本が２倍になるまでにかかる 　　　　　　　　　　　年数と年利との関係」 　　　　　　　　 　　　　　を考察してみよう。</vt:lpstr>
      <vt:lpstr>【Mission1】  「元本が２倍になるまでにかかる 　　　　　　　　　　　年数と年利との関係」 　　　　　　　　 　　　　　を考察してみよう。</vt:lpstr>
      <vt:lpstr>【Mission1】  「元本が２倍になるまでにかかる年数と年利との関係」 　　　　　　　　　　　　　　　　　　　を考察してみよう。</vt:lpstr>
      <vt:lpstr>【Mission1】  「元本が２倍になるまでにかかる 　　　　　　　　　　　年数と年利との関係」 　　　　　　　　 　　　　を考察してみよう。</vt:lpstr>
      <vt:lpstr>条件設定の目線合わせ  　　年利 r の金融商品を元本 A 円で購入して，    n 年後の元利合計が元本の2倍になった。  〔 年利 r の銀行口座に元本 A 円を預け入れて,  　  n 年後の元利合計が元本の2倍になった。〕</vt:lpstr>
      <vt:lpstr>【Mission1】  「元本が２倍になるまでにかかる 　　　　　　　　　　　年数と年利との関係」 　　　　　　　　 　　　　を考察してみよう。</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安心院高等学校 令和５年度第１回授業研究会 授業の振り返り</dc:title>
  <dc:creator>瓜生田　浩司</dc:creator>
  <cp:lastModifiedBy>20240821 ソリューション室</cp:lastModifiedBy>
  <cp:revision>102</cp:revision>
  <cp:lastPrinted>2023-07-25T23:22:08Z</cp:lastPrinted>
  <dcterms:created xsi:type="dcterms:W3CDTF">2014-05-16T04:00:01Z</dcterms:created>
  <dcterms:modified xsi:type="dcterms:W3CDTF">2026-03-10T02:53:14Z</dcterms:modified>
</cp:coreProperties>
</file>