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7" r:id="rId2"/>
    <p:sldId id="266" r:id="rId3"/>
    <p:sldId id="293" r:id="rId4"/>
    <p:sldId id="294" r:id="rId5"/>
    <p:sldId id="281" r:id="rId6"/>
    <p:sldId id="295" r:id="rId7"/>
    <p:sldId id="318" r:id="rId8"/>
    <p:sldId id="320" r:id="rId9"/>
    <p:sldId id="321" r:id="rId10"/>
    <p:sldId id="299" r:id="rId11"/>
    <p:sldId id="329" r:id="rId12"/>
    <p:sldId id="289" r:id="rId13"/>
    <p:sldId id="269" r:id="rId14"/>
    <p:sldId id="331" r:id="rId15"/>
    <p:sldId id="332" r:id="rId16"/>
    <p:sldId id="334" r:id="rId17"/>
    <p:sldId id="336" r:id="rId18"/>
    <p:sldId id="337" r:id="rId19"/>
    <p:sldId id="335" r:id="rId20"/>
    <p:sldId id="291" r:id="rId21"/>
    <p:sldId id="282" r:id="rId22"/>
    <p:sldId id="283" r:id="rId23"/>
    <p:sldId id="284" r:id="rId24"/>
    <p:sldId id="285" r:id="rId25"/>
    <p:sldId id="286" r:id="rId26"/>
    <p:sldId id="287" r:id="rId27"/>
    <p:sldId id="290" r:id="rId28"/>
    <p:sldId id="276" r:id="rId29"/>
    <p:sldId id="277" r:id="rId30"/>
    <p:sldId id="279" r:id="rId31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FFFCC"/>
    <a:srgbClr val="EA0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501-D207-480A-B2D5-DFF25196265D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7D47-CBE0-404D-9A18-CE90B4874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95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501-D207-480A-B2D5-DFF25196265D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7D47-CBE0-404D-9A18-CE90B4874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0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501-D207-480A-B2D5-DFF25196265D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7D47-CBE0-404D-9A18-CE90B4874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94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501-D207-480A-B2D5-DFF25196265D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7D47-CBE0-404D-9A18-CE90B4874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89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501-D207-480A-B2D5-DFF25196265D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7D47-CBE0-404D-9A18-CE90B4874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2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501-D207-480A-B2D5-DFF25196265D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7D47-CBE0-404D-9A18-CE90B4874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77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501-D207-480A-B2D5-DFF25196265D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7D47-CBE0-404D-9A18-CE90B4874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3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501-D207-480A-B2D5-DFF25196265D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7D47-CBE0-404D-9A18-CE90B4874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30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501-D207-480A-B2D5-DFF25196265D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7D47-CBE0-404D-9A18-CE90B4874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55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9573501-D207-480A-B2D5-DFF25196265D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A17D47-CBE0-404D-9A18-CE90B4874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2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3501-D207-480A-B2D5-DFF25196265D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7D47-CBE0-404D-9A18-CE90B4874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7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9573501-D207-480A-B2D5-DFF25196265D}" type="datetimeFigureOut">
              <a:rPr kumimoji="1" lang="ja-JP" altLang="en-US" smtClean="0"/>
              <a:t>2026/3/10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EA17D47-CBE0-404D-9A18-CE90B4874EA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09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5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11" Type="http://schemas.openxmlformats.org/officeDocument/2006/relationships/image" Target="../media/image53.png"/><Relationship Id="rId5" Type="http://schemas.openxmlformats.org/officeDocument/2006/relationships/image" Target="../media/image500.png"/><Relationship Id="rId10" Type="http://schemas.openxmlformats.org/officeDocument/2006/relationships/image" Target="../media/image49.png"/><Relationship Id="rId4" Type="http://schemas.openxmlformats.org/officeDocument/2006/relationships/image" Target="../media/image51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70.png"/><Relationship Id="rId3" Type="http://schemas.openxmlformats.org/officeDocument/2006/relationships/image" Target="../media/image19.png"/><Relationship Id="rId7" Type="http://schemas.openxmlformats.org/officeDocument/2006/relationships/image" Target="../media/image62.png"/><Relationship Id="rId12" Type="http://schemas.openxmlformats.org/officeDocument/2006/relationships/image" Target="../media/image6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50.png"/><Relationship Id="rId7" Type="http://schemas.openxmlformats.org/officeDocument/2006/relationships/image" Target="../media/image4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22.emf"/><Relationship Id="rId7" Type="http://schemas.openxmlformats.org/officeDocument/2006/relationships/image" Target="../media/image6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2.emf"/><Relationship Id="rId7" Type="http://schemas.openxmlformats.org/officeDocument/2006/relationships/image" Target="../media/image7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2.emf"/><Relationship Id="rId7" Type="http://schemas.openxmlformats.org/officeDocument/2006/relationships/image" Target="../media/image8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3.png"/><Relationship Id="rId3" Type="http://schemas.openxmlformats.org/officeDocument/2006/relationships/image" Target="../media/image22.emf"/><Relationship Id="rId7" Type="http://schemas.openxmlformats.org/officeDocument/2006/relationships/image" Target="../media/image89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34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38.png"/><Relationship Id="rId5" Type="http://schemas.openxmlformats.org/officeDocument/2006/relationships/image" Target="../media/image86.png"/><Relationship Id="rId15" Type="http://schemas.openxmlformats.org/officeDocument/2006/relationships/image" Target="../media/image42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9.png"/><Relationship Id="rId7" Type="http://schemas.openxmlformats.org/officeDocument/2006/relationships/image" Target="../media/image16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57.emf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72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5.png"/><Relationship Id="rId7" Type="http://schemas.openxmlformats.org/officeDocument/2006/relationships/image" Target="../media/image137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11" Type="http://schemas.openxmlformats.org/officeDocument/2006/relationships/image" Target="../media/image142.png"/><Relationship Id="rId5" Type="http://schemas.openxmlformats.org/officeDocument/2006/relationships/image" Target="../media/image72.png"/><Relationship Id="rId10" Type="http://schemas.openxmlformats.org/officeDocument/2006/relationships/image" Target="../media/image141.png"/><Relationship Id="rId4" Type="http://schemas.openxmlformats.org/officeDocument/2006/relationships/image" Target="../media/image68.png"/><Relationship Id="rId9" Type="http://schemas.openxmlformats.org/officeDocument/2006/relationships/image" Target="../media/image1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png"/><Relationship Id="rId4" Type="http://schemas.openxmlformats.org/officeDocument/2006/relationships/image" Target="../media/image1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emf"/><Relationship Id="rId7" Type="http://schemas.openxmlformats.org/officeDocument/2006/relationships/image" Target="../media/image2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6.emf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5.png"/><Relationship Id="rId5" Type="http://schemas.openxmlformats.org/officeDocument/2006/relationships/image" Target="../media/image28.png"/><Relationship Id="rId15" Type="http://schemas.openxmlformats.org/officeDocument/2006/relationships/image" Target="../media/image41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3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0.png"/><Relationship Id="rId3" Type="http://schemas.openxmlformats.org/officeDocument/2006/relationships/image" Target="../media/image6.emf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4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5.png"/><Relationship Id="rId5" Type="http://schemas.openxmlformats.org/officeDocument/2006/relationships/image" Target="../media/image28.png"/><Relationship Id="rId15" Type="http://schemas.openxmlformats.org/officeDocument/2006/relationships/image" Target="../media/image43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3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3.png"/><Relationship Id="rId3" Type="http://schemas.openxmlformats.org/officeDocument/2006/relationships/image" Target="../media/image6.emf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5.png"/><Relationship Id="rId5" Type="http://schemas.openxmlformats.org/officeDocument/2006/relationships/image" Target="../media/image28.png"/><Relationship Id="rId15" Type="http://schemas.openxmlformats.org/officeDocument/2006/relationships/image" Target="../media/image45.png"/><Relationship Id="rId10" Type="http://schemas.openxmlformats.org/officeDocument/2006/relationships/image" Target="../media/image10.png"/><Relationship Id="rId19" Type="http://schemas.openxmlformats.org/officeDocument/2006/relationships/image" Target="../media/image44.png"/><Relationship Id="rId4" Type="http://schemas.openxmlformats.org/officeDocument/2006/relationships/image" Target="../media/image9.png"/><Relationship Id="rId9" Type="http://schemas.openxmlformats.org/officeDocument/2006/relationships/image" Target="../media/image33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53F7D-2F1A-46D1-B80D-B3647CCAACB7}"/>
              </a:ext>
            </a:extLst>
          </p:cNvPr>
          <p:cNvSpPr txBox="1">
            <a:spLocks/>
          </p:cNvSpPr>
          <p:nvPr/>
        </p:nvSpPr>
        <p:spPr>
          <a:xfrm>
            <a:off x="2634916" y="755771"/>
            <a:ext cx="6922169" cy="118294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72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令和７年度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A5A6600B-BC50-458C-BAB0-E338F7CE328E}"/>
              </a:ext>
            </a:extLst>
          </p:cNvPr>
          <p:cNvSpPr txBox="1">
            <a:spLocks/>
          </p:cNvSpPr>
          <p:nvPr/>
        </p:nvSpPr>
        <p:spPr>
          <a:xfrm>
            <a:off x="573505" y="1920252"/>
            <a:ext cx="11044990" cy="285364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72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教科探究特別プログラム</a:t>
            </a:r>
            <a:br>
              <a:rPr lang="en-US" altLang="ja-JP" sz="72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en-US" altLang="ja-JP" sz="98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【</a:t>
            </a:r>
            <a:r>
              <a:rPr lang="ja-JP" altLang="en-US" sz="98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数学</a:t>
            </a:r>
            <a:r>
              <a:rPr lang="en-US" altLang="ja-JP" sz="98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】</a:t>
            </a:r>
            <a:endParaRPr lang="ja-JP" altLang="en-US" sz="72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8F048A7-EF09-47D9-A35B-2E4533EE1E40}"/>
              </a:ext>
            </a:extLst>
          </p:cNvPr>
          <p:cNvSpPr txBox="1">
            <a:spLocks/>
          </p:cNvSpPr>
          <p:nvPr/>
        </p:nvSpPr>
        <p:spPr>
          <a:xfrm>
            <a:off x="5269831" y="5188093"/>
            <a:ext cx="6922169" cy="1075406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２０２５年度 １１月１５日（土）</a:t>
            </a:r>
          </a:p>
        </p:txBody>
      </p:sp>
    </p:spTree>
    <p:extLst>
      <p:ext uri="{BB962C8B-B14F-4D97-AF65-F5344CB8AC3E}">
        <p14:creationId xmlns:p14="http://schemas.microsoft.com/office/powerpoint/2010/main" val="603704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C2C88-A580-FEB4-1108-98802F1BB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884A74-68B4-E8F4-2095-CD22E51ED2D2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0603C95-7A02-07AC-1A35-3D311B600FBC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653E7C2-495D-0672-7695-EB2E0525854A}"/>
              </a:ext>
            </a:extLst>
          </p:cNvPr>
          <p:cNvSpPr txBox="1"/>
          <p:nvPr/>
        </p:nvSpPr>
        <p:spPr>
          <a:xfrm>
            <a:off x="176365" y="1096262"/>
            <a:ext cx="11225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以下の図を参考に円錐台の側面積　　を考えよう。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B525391-0DFD-B157-CE93-BA3E307F9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4569" y="1973475"/>
            <a:ext cx="2577320" cy="3803118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4BD3CF2-EAA9-6F03-3802-D0866C86CD1B}"/>
              </a:ext>
            </a:extLst>
          </p:cNvPr>
          <p:cNvGrpSpPr/>
          <p:nvPr/>
        </p:nvGrpSpPr>
        <p:grpSpPr>
          <a:xfrm>
            <a:off x="5389428" y="2506369"/>
            <a:ext cx="5879575" cy="2529388"/>
            <a:chOff x="5948630" y="2281780"/>
            <a:chExt cx="5879575" cy="25293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CDBEA964-1EE8-DF50-122C-6D85E5331F0A}"/>
                    </a:ext>
                  </a:extLst>
                </p:cNvPr>
                <p:cNvSpPr txBox="1"/>
                <p:nvPr/>
              </p:nvSpPr>
              <p:spPr>
                <a:xfrm>
                  <a:off x="5948630" y="2281780"/>
                  <a:ext cx="417070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kumimoji="1"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1" lang="ja-JP" altLang="en-US" sz="40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 と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kumimoji="1" lang="en-US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ja-JP" alt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kumimoji="1" lang="ja-JP" altLang="en-US" sz="40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を</a:t>
                  </a:r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CDBEA964-1EE8-DF50-122C-6D85E5331F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8630" y="2281780"/>
                  <a:ext cx="4170703" cy="707886"/>
                </a:xfrm>
                <a:prstGeom prst="rect">
                  <a:avLst/>
                </a:prstGeom>
                <a:blipFill>
                  <a:blip r:embed="rId3"/>
                  <a:stretch>
                    <a:fillRect t="-18966" b="-3275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71EA20B4-AF43-16CC-E5CF-921A7FA0D4CA}"/>
                    </a:ext>
                  </a:extLst>
                </p:cNvPr>
                <p:cNvSpPr txBox="1"/>
                <p:nvPr/>
              </p:nvSpPr>
              <p:spPr>
                <a:xfrm>
                  <a:off x="6053078" y="3192531"/>
                  <a:ext cx="516487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4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kumimoji="1" lang="ja-JP" altLang="en-US" sz="40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，</a:t>
                  </a:r>
                  <a:r>
                    <a:rPr kumimoji="1" lang="en-US" altLang="ja-JP" sz="4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4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4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kumimoji="1" lang="ja-JP" altLang="en-US" sz="40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，</a:t>
                  </a:r>
                  <a14:m>
                    <m:oMath xmlns:m="http://schemas.openxmlformats.org/officeDocument/2006/math">
                      <m:r>
                        <a:rPr kumimoji="1" lang="en-US" altLang="ja-JP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a14:m>
                  <a:r>
                    <a:rPr kumimoji="1" lang="ja-JP" altLang="en-US" sz="4000" i="1" dirty="0">
                      <a:latin typeface="Cambria Math" panose="02040503050406030204" pitchFamily="18" charset="0"/>
                      <a:ea typeface="HGP創英角ｺﾞｼｯｸUB" panose="020B0900000000000000" pitchFamily="50" charset="-128"/>
                    </a:rPr>
                    <a:t>   </a:t>
                  </a:r>
                  <a:r>
                    <a:rPr kumimoji="1" lang="ja-JP" altLang="en-US" sz="40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を</a:t>
                  </a:r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71EA20B4-AF43-16CC-E5CF-921A7FA0D4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078" y="3192531"/>
                  <a:ext cx="5164874" cy="707886"/>
                </a:xfrm>
                <a:prstGeom prst="rect">
                  <a:avLst/>
                </a:prstGeom>
                <a:blipFill>
                  <a:blip r:embed="rId4"/>
                  <a:stretch>
                    <a:fillRect t="-20690" b="-3103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C3F8F3E9-138C-F8D8-E5E8-E63372D2A4DD}"/>
                </a:ext>
              </a:extLst>
            </p:cNvPr>
            <p:cNvSpPr txBox="1"/>
            <p:nvPr/>
          </p:nvSpPr>
          <p:spPr>
            <a:xfrm>
              <a:off x="7657502" y="4103282"/>
              <a:ext cx="41707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用いて表そう。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B1ABED6-5C18-8A59-D3A4-C61D59BA193F}"/>
                  </a:ext>
                </a:extLst>
              </p:cNvPr>
              <p:cNvSpPr txBox="1"/>
              <p:nvPr/>
            </p:nvSpPr>
            <p:spPr>
              <a:xfrm flipH="1">
                <a:off x="2601957" y="3737038"/>
                <a:ext cx="292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B1ABED6-5C18-8A59-D3A4-C61D59BA1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01957" y="3737038"/>
                <a:ext cx="292212" cy="461665"/>
              </a:xfrm>
              <a:prstGeom prst="rect">
                <a:avLst/>
              </a:prstGeom>
              <a:blipFill>
                <a:blip r:embed="rId5"/>
                <a:stretch>
                  <a:fillRect r="-37500"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AA38691-57DA-49E8-F893-002A5B38065F}"/>
                  </a:ext>
                </a:extLst>
              </p:cNvPr>
              <p:cNvSpPr txBox="1"/>
              <p:nvPr/>
            </p:nvSpPr>
            <p:spPr>
              <a:xfrm flipH="1">
                <a:off x="3018989" y="5016686"/>
                <a:ext cx="292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AA38691-57DA-49E8-F893-002A5B380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18989" y="5016686"/>
                <a:ext cx="292212" cy="461665"/>
              </a:xfrm>
              <a:prstGeom prst="rect">
                <a:avLst/>
              </a:prstGeom>
              <a:blipFill>
                <a:blip r:embed="rId6"/>
                <a:stretch>
                  <a:fillRect r="-39583"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40EF019-6778-9E6A-A826-ADA61863FA7C}"/>
                  </a:ext>
                </a:extLst>
              </p:cNvPr>
              <p:cNvSpPr txBox="1"/>
              <p:nvPr/>
            </p:nvSpPr>
            <p:spPr>
              <a:xfrm flipH="1">
                <a:off x="1864569" y="4681814"/>
                <a:ext cx="292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40EF019-6778-9E6A-A826-ADA61863F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64569" y="4681814"/>
                <a:ext cx="292212" cy="461665"/>
              </a:xfrm>
              <a:prstGeom prst="rect">
                <a:avLst/>
              </a:prstGeom>
              <a:blipFill>
                <a:blip r:embed="rId7"/>
                <a:stretch>
                  <a:fillRect l="-6250" r="-270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14FEDF8-F6E5-8C1C-4169-D2CAA48A9B71}"/>
                  </a:ext>
                </a:extLst>
              </p:cNvPr>
              <p:cNvSpPr txBox="1"/>
              <p:nvPr/>
            </p:nvSpPr>
            <p:spPr>
              <a:xfrm flipH="1">
                <a:off x="3891673" y="3133378"/>
                <a:ext cx="292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14FEDF8-F6E5-8C1C-4169-D2CAA48A9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91673" y="3133378"/>
                <a:ext cx="292212" cy="461665"/>
              </a:xfrm>
              <a:prstGeom prst="rect">
                <a:avLst/>
              </a:prstGeom>
              <a:blipFill>
                <a:blip r:embed="rId8"/>
                <a:stretch>
                  <a:fillRect l="-6250" r="-33333"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1B448FD-FB76-2B48-723B-D33B0D076A33}"/>
                  </a:ext>
                </a:extLst>
              </p:cNvPr>
              <p:cNvSpPr txBox="1"/>
              <p:nvPr/>
            </p:nvSpPr>
            <p:spPr>
              <a:xfrm flipH="1">
                <a:off x="2894169" y="2792929"/>
                <a:ext cx="468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1B448FD-FB76-2B48-723B-D33B0D076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94169" y="2792929"/>
                <a:ext cx="468155" cy="461665"/>
              </a:xfrm>
              <a:prstGeom prst="rect">
                <a:avLst/>
              </a:prstGeom>
              <a:blipFill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FE4331D-2E2E-7066-120D-BC1A7ED5EFEF}"/>
                  </a:ext>
                </a:extLst>
              </p:cNvPr>
              <p:cNvSpPr txBox="1"/>
              <p:nvPr/>
            </p:nvSpPr>
            <p:spPr>
              <a:xfrm flipH="1">
                <a:off x="3891673" y="4524113"/>
                <a:ext cx="292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FE4331D-2E2E-7066-120D-BC1A7ED5E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91673" y="4524113"/>
                <a:ext cx="292212" cy="461665"/>
              </a:xfrm>
              <a:prstGeom prst="rect">
                <a:avLst/>
              </a:prstGeom>
              <a:blipFill>
                <a:blip r:embed="rId10"/>
                <a:stretch>
                  <a:fillRect l="-6250" r="-20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BDAB5EA-BD6F-1376-C979-09C76FDFD198}"/>
                  </a:ext>
                </a:extLst>
              </p:cNvPr>
              <p:cNvSpPr txBox="1"/>
              <p:nvPr/>
            </p:nvSpPr>
            <p:spPr>
              <a:xfrm flipH="1">
                <a:off x="3510053" y="5684015"/>
                <a:ext cx="10554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  <m:t>ｰ</m:t>
                          </m:r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BDAB5EA-BD6F-1376-C979-09C76FDFD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10053" y="5684015"/>
                <a:ext cx="1055452" cy="461665"/>
              </a:xfrm>
              <a:prstGeom prst="rect">
                <a:avLst/>
              </a:prstGeom>
              <a:blipFill>
                <a:blip r:embed="rId11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3131E1C-C035-8877-AD6D-77405F6B9137}"/>
                  </a:ext>
                </a:extLst>
              </p:cNvPr>
              <p:cNvSpPr txBox="1"/>
              <p:nvPr/>
            </p:nvSpPr>
            <p:spPr>
              <a:xfrm flipH="1">
                <a:off x="7900771" y="1059144"/>
                <a:ext cx="4541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1" lang="ja-JP" altLang="en-US" sz="4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3131E1C-C035-8877-AD6D-77405F6B9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00771" y="1059144"/>
                <a:ext cx="454137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43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BFD1C-60BE-B8E1-5829-0D29D14D6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8B7A974-DF2D-8082-9292-4AC6831669A3}"/>
              </a:ext>
            </a:extLst>
          </p:cNvPr>
          <p:cNvSpPr/>
          <p:nvPr/>
        </p:nvSpPr>
        <p:spPr>
          <a:xfrm>
            <a:off x="342403" y="1083825"/>
            <a:ext cx="11552817" cy="5120925"/>
          </a:xfrm>
          <a:prstGeom prst="roundRect">
            <a:avLst>
              <a:gd name="adj" fmla="val 5917"/>
            </a:avLst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0D1F4E3-5660-AB37-E8FB-126AAFF9712E}"/>
              </a:ext>
            </a:extLst>
          </p:cNvPr>
          <p:cNvSpPr/>
          <p:nvPr/>
        </p:nvSpPr>
        <p:spPr>
          <a:xfrm>
            <a:off x="6964915" y="3038920"/>
            <a:ext cx="1160776" cy="997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A41E415-E11F-BB7D-DACD-1C40A8AC0897}"/>
              </a:ext>
            </a:extLst>
          </p:cNvPr>
          <p:cNvSpPr/>
          <p:nvPr/>
        </p:nvSpPr>
        <p:spPr>
          <a:xfrm>
            <a:off x="9766337" y="3054670"/>
            <a:ext cx="1160776" cy="9819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069E8DD-AF66-5850-0821-ABBA3235C9BE}"/>
              </a:ext>
            </a:extLst>
          </p:cNvPr>
          <p:cNvSpPr/>
          <p:nvPr/>
        </p:nvSpPr>
        <p:spPr>
          <a:xfrm>
            <a:off x="8796083" y="2272429"/>
            <a:ext cx="486747" cy="6073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B9C4F07-0697-7F34-B872-A45EABB8EFE1}"/>
              </a:ext>
            </a:extLst>
          </p:cNvPr>
          <p:cNvSpPr/>
          <p:nvPr/>
        </p:nvSpPr>
        <p:spPr>
          <a:xfrm>
            <a:off x="6808674" y="2272429"/>
            <a:ext cx="486747" cy="6073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4A50267-2A79-ECBD-236C-AF0C9D40E6A6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A28E6BC-CB83-5162-419B-BA741EF9297B}"/>
                  </a:ext>
                </a:extLst>
              </p:cNvPr>
              <p:cNvSpPr txBox="1"/>
              <p:nvPr/>
            </p:nvSpPr>
            <p:spPr>
              <a:xfrm>
                <a:off x="624745" y="1185663"/>
                <a:ext cx="34616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solidFill>
                      <a:schemeClr val="bg2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80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HGS創英角ｺﾞｼｯｸUB" panose="020B0900000000000000" pitchFamily="50" charset="-128"/>
                          </a:rPr>
                          <m:t>と</m:t>
                        </m:r>
                        <m:r>
                          <a:rPr kumimoji="1" lang="ja-JP" altLang="en-US" sz="2800" i="1" dirty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HGS創英角ｺﾞｼｯｸUB" panose="020B0900000000000000" pitchFamily="50" charset="-128"/>
                          </a:rPr>
                          <m:t> </m:t>
                        </m:r>
                        <m:r>
                          <a:rPr kumimoji="1" lang="en-US" altLang="ja-JP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800" dirty="0">
                    <a:solidFill>
                      <a:schemeClr val="bg2">
                        <a:lumMod val="50000"/>
                      </a:schemeClr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を、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A28E6BC-CB83-5162-419B-BA741EF92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45" y="1185663"/>
                <a:ext cx="3461674" cy="523220"/>
              </a:xfrm>
              <a:prstGeom prst="rect">
                <a:avLst/>
              </a:prstGeom>
              <a:blipFill>
                <a:blip r:embed="rId2"/>
                <a:stretch>
                  <a:fillRect t="-16279" b="-26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B4CB7A3-3250-3366-6B20-D91A3D60210A}"/>
              </a:ext>
            </a:extLst>
          </p:cNvPr>
          <p:cNvGrpSpPr/>
          <p:nvPr/>
        </p:nvGrpSpPr>
        <p:grpSpPr>
          <a:xfrm>
            <a:off x="624744" y="2701136"/>
            <a:ext cx="3672710" cy="2878208"/>
            <a:chOff x="2773282" y="2380325"/>
            <a:chExt cx="3672710" cy="287820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B2188C9-DE05-D747-0E50-8733CEA2D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73282" y="2380325"/>
              <a:ext cx="3672710" cy="25038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0A33F099-6681-9ADE-AEBC-EE4980A291C4}"/>
                    </a:ext>
                  </a:extLst>
                </p:cNvPr>
                <p:cNvSpPr txBox="1"/>
                <p:nvPr/>
              </p:nvSpPr>
              <p:spPr>
                <a:xfrm flipH="1">
                  <a:off x="5652585" y="2503026"/>
                  <a:ext cx="268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i="1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0A33F099-6681-9ADE-AEBC-EE4980A291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652585" y="2503026"/>
                  <a:ext cx="26800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6818" r="-45455" b="-3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B637736C-ABA9-311A-EC50-130FB56E4E90}"/>
                    </a:ext>
                  </a:extLst>
                </p:cNvPr>
                <p:cNvSpPr txBox="1"/>
                <p:nvPr/>
              </p:nvSpPr>
              <p:spPr>
                <a:xfrm flipH="1">
                  <a:off x="4776793" y="2880180"/>
                  <a:ext cx="4293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i="1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B637736C-ABA9-311A-EC50-130FB56E4E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776793" y="2880180"/>
                  <a:ext cx="42936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817" b="-3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19504A94-AEED-7355-F141-22013EE7E725}"/>
                    </a:ext>
                  </a:extLst>
                </p:cNvPr>
                <p:cNvSpPr txBox="1"/>
                <p:nvPr/>
              </p:nvSpPr>
              <p:spPr>
                <a:xfrm flipH="1">
                  <a:off x="4277851" y="3519076"/>
                  <a:ext cx="6635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ja-JP" altLang="en-US" sz="240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i="1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19504A94-AEED-7355-F141-22013EE7E7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277851" y="3519076"/>
                  <a:ext cx="663572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835" r="-12844" b="-26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7D8CDFE-7ACC-82C9-97B5-10ECB33142F1}"/>
                    </a:ext>
                  </a:extLst>
                </p:cNvPr>
                <p:cNvSpPr txBox="1"/>
                <p:nvPr/>
              </p:nvSpPr>
              <p:spPr>
                <a:xfrm flipH="1">
                  <a:off x="4277851" y="4796868"/>
                  <a:ext cx="6635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ja-JP" altLang="en-US" sz="240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i="1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7D8CDFE-7ACC-82C9-97B5-10ECB33142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277851" y="4796868"/>
                  <a:ext cx="663572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835" r="-14679" b="-4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E0F94B9-565F-BFD9-2129-A49AA7034CB0}"/>
                  </a:ext>
                </a:extLst>
              </p:cNvPr>
              <p:cNvSpPr txBox="1"/>
              <p:nvPr/>
            </p:nvSpPr>
            <p:spPr>
              <a:xfrm flipH="1">
                <a:off x="4907401" y="1106526"/>
                <a:ext cx="7548926" cy="961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40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=</a:t>
                </a:r>
                <a:r>
                  <a:rPr kumimoji="1" lang="ja-JP" altLang="en-US" sz="40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kumimoji="1" lang="ja-JP" alt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kumimoji="1" lang="ja-JP" alt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kumimoji="1" lang="ja-JP" alt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･</m:t>
                    </m:r>
                    <m:r>
                      <a:rPr kumimoji="1" lang="en-US" altLang="ja-JP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kumimoji="1" lang="ja-JP" alt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ja-JP" alt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･</m:t>
                    </m:r>
                    <m:sSub>
                      <m:sSubPr>
                        <m:ctrlPr>
                          <a:rPr kumimoji="1" lang="en-US" altLang="ja-JP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kumimoji="1" lang="ja-JP" alt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kumimoji="1" lang="ja-JP" alt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kumimoji="1" lang="ja-JP" alt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･</m:t>
                    </m:r>
                    <m:r>
                      <a:rPr kumimoji="1" lang="en-US" altLang="ja-JP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kumimoji="1" lang="ja-JP" alt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kumimoji="1" lang="en-US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ja-JP" alt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･</m:t>
                    </m:r>
                    <m:sSub>
                      <m:sSubPr>
                        <m:ctrlPr>
                          <a:rPr kumimoji="1" lang="en-US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en-US" altLang="ja-JP" sz="40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E0F94B9-565F-BFD9-2129-A49AA7034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07401" y="1106526"/>
                <a:ext cx="7548926" cy="961738"/>
              </a:xfrm>
              <a:prstGeom prst="rect">
                <a:avLst/>
              </a:prstGeom>
              <a:blipFill>
                <a:blip r:embed="rId8"/>
                <a:stretch>
                  <a:fillRect b="-121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D564DA4-19A8-8C2A-8633-D6625B7DDA16}"/>
                  </a:ext>
                </a:extLst>
              </p:cNvPr>
              <p:cNvSpPr txBox="1"/>
              <p:nvPr/>
            </p:nvSpPr>
            <p:spPr>
              <a:xfrm>
                <a:off x="624744" y="1688446"/>
                <a:ext cx="37970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8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ja-JP" altLang="en-US" sz="28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sz="28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8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ja-JP" altLang="en-US" sz="28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kumimoji="1" lang="ja-JP" altLang="en-US" sz="2800" dirty="0">
                    <a:solidFill>
                      <a:schemeClr val="bg2">
                        <a:lumMod val="50000"/>
                      </a:schemeClr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を用いて表そう。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D564DA4-19A8-8C2A-8633-D6625B7DD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44" y="1688446"/>
                <a:ext cx="3797075" cy="523220"/>
              </a:xfrm>
              <a:prstGeom prst="rect">
                <a:avLst/>
              </a:prstGeom>
              <a:blipFill>
                <a:blip r:embed="rId9"/>
                <a:stretch>
                  <a:fillRect t="-15116" r="-12841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96AE42B-4C89-9087-43FA-684942EF5F7F}"/>
                  </a:ext>
                </a:extLst>
              </p:cNvPr>
              <p:cNvSpPr txBox="1"/>
              <p:nvPr/>
            </p:nvSpPr>
            <p:spPr>
              <a:xfrm flipH="1">
                <a:off x="4743881" y="2185509"/>
                <a:ext cx="5391295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40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　  </a:t>
                </a:r>
                <a:r>
                  <a:rPr kumimoji="1" lang="en-US" altLang="ja-JP" sz="40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=</a:t>
                </a:r>
                <a:r>
                  <a:rPr kumimoji="1" lang="ja-JP" altLang="en-US" sz="40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ja-JP" alt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･</m:t>
                    </m:r>
                    <m:sSub>
                      <m:sSubPr>
                        <m:ctrlPr>
                          <a:rPr kumimoji="1" lang="en-US" altLang="ja-JP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kumimoji="1" lang="ja-JP" alt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kumimoji="1" lang="en-US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ja-JP" alt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･</m:t>
                    </m:r>
                    <m:sSub>
                      <m:sSubPr>
                        <m:ctrlPr>
                          <a:rPr kumimoji="1" lang="en-US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en-US" altLang="ja-JP" sz="40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96AE42B-4C89-9087-43FA-684942EF5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43881" y="2185509"/>
                <a:ext cx="5391295" cy="707886"/>
              </a:xfrm>
              <a:prstGeom prst="rect">
                <a:avLst/>
              </a:prstGeom>
              <a:blipFill>
                <a:blip r:embed="rId10"/>
                <a:stretch>
                  <a:fillRect t="-14655" b="-37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B9645A4-E972-348A-D756-1C142A8B2E86}"/>
                  </a:ext>
                </a:extLst>
              </p:cNvPr>
              <p:cNvSpPr txBox="1"/>
              <p:nvPr/>
            </p:nvSpPr>
            <p:spPr>
              <a:xfrm flipH="1">
                <a:off x="4743881" y="2984495"/>
                <a:ext cx="6371118" cy="10521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40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　  </a:t>
                </a:r>
                <a:r>
                  <a:rPr kumimoji="1" lang="en-US" altLang="ja-JP" sz="40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=</a:t>
                </a:r>
                <a:r>
                  <a:rPr kumimoji="1" lang="ja-JP" altLang="en-US" sz="40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ja-JP" alt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･</m:t>
                    </m:r>
                    <m:f>
                      <m:fPr>
                        <m:ctrlP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sSub>
                          <m:sSubPr>
                            <m:ctrlPr>
                              <a:rPr kumimoji="1" lang="en-US" altLang="ja-JP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</m:den>
                    </m:f>
                    <m:r>
                      <a:rPr kumimoji="1" lang="en-US" altLang="ja-JP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kumimoji="1" lang="ja-JP" alt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kumimoji="1" lang="en-US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ja-JP" alt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･</m:t>
                    </m:r>
                    <m:f>
                      <m:fPr>
                        <m:ctrlPr>
                          <a:rPr kumimoji="1" lang="en-US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4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sSub>
                          <m:sSubPr>
                            <m:ctrlPr>
                              <a:rPr kumimoji="1" lang="en-US" altLang="ja-JP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4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4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4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4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</m:den>
                    </m:f>
                  </m:oMath>
                </a14:m>
                <a:endParaRPr kumimoji="1" lang="en-US" altLang="ja-JP" sz="40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B9645A4-E972-348A-D756-1C142A8B2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43881" y="2984495"/>
                <a:ext cx="6371118" cy="1052148"/>
              </a:xfrm>
              <a:prstGeom prst="rect">
                <a:avLst/>
              </a:prstGeom>
              <a:blipFill>
                <a:blip r:embed="rId11"/>
                <a:stretch>
                  <a:fillRect b="-4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4D3CC62-3DED-E173-1F49-38142DFC5B0C}"/>
                  </a:ext>
                </a:extLst>
              </p:cNvPr>
              <p:cNvSpPr txBox="1"/>
              <p:nvPr/>
            </p:nvSpPr>
            <p:spPr>
              <a:xfrm flipH="1">
                <a:off x="4743881" y="4179719"/>
                <a:ext cx="5974477" cy="124405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44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　  </a:t>
                </a:r>
                <a:r>
                  <a:rPr kumimoji="1" lang="en-US" altLang="ja-JP" sz="40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=</a:t>
                </a:r>
                <a:r>
                  <a:rPr kumimoji="1" lang="ja-JP" altLang="en-US" sz="44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kumimoji="1" lang="ja-JP" alt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kumimoji="1" lang="en-US" altLang="ja-JP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kumimoji="1" lang="en-US" altLang="ja-JP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 </m:t>
                        </m:r>
                        <m:sSubSup>
                          <m:sSubSupPr>
                            <m:ctrlPr>
                              <a:rPr kumimoji="1" lang="en-US" altLang="ja-JP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4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kumimoji="1" lang="en-US" altLang="ja-JP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ja-JP" sz="4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kumimoji="1" lang="en-US" altLang="ja-JP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4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ja-JP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ja-JP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)  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</m:den>
                    </m:f>
                  </m:oMath>
                </a14:m>
                <a:endParaRPr kumimoji="1" lang="en-US" altLang="ja-JP" sz="44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4D3CC62-3DED-E173-1F49-38142DFC5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43881" y="4179719"/>
                <a:ext cx="5974477" cy="1244059"/>
              </a:xfrm>
              <a:prstGeom prst="rect">
                <a:avLst/>
              </a:prstGeom>
              <a:blipFill>
                <a:blip r:embed="rId12"/>
                <a:stretch>
                  <a:fillRect b="-4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7C8D940-5AE9-A903-C345-9B30FCC4DE65}"/>
                  </a:ext>
                </a:extLst>
              </p:cNvPr>
              <p:cNvSpPr txBox="1"/>
              <p:nvPr/>
            </p:nvSpPr>
            <p:spPr>
              <a:xfrm flipH="1">
                <a:off x="4766499" y="5336596"/>
                <a:ext cx="5391295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40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　  </a:t>
                </a:r>
                <a:r>
                  <a:rPr kumimoji="1" lang="en-US" altLang="ja-JP" sz="40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=</a:t>
                </a:r>
                <a:r>
                  <a:rPr kumimoji="1" lang="ja-JP" altLang="en-US" sz="40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kumimoji="1" lang="en-US" altLang="ja-JP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kumimoji="1" lang="en-US" altLang="ja-JP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 </m:t>
                    </m:r>
                    <m:sSub>
                      <m:sSubPr>
                        <m:ctrlP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endParaRPr kumimoji="1" lang="en-US" altLang="ja-JP" sz="40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7C8D940-5AE9-A903-C345-9B30FCC4D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66499" y="5336596"/>
                <a:ext cx="5391295" cy="707886"/>
              </a:xfrm>
              <a:prstGeom prst="rect">
                <a:avLst/>
              </a:prstGeom>
              <a:blipFill>
                <a:blip r:embed="rId13"/>
                <a:stretch>
                  <a:fillRect t="-13675" b="-36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6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53F7D-2F1A-46D1-B80D-B3647CCAACB7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CDEDA1-6A20-44F0-A695-296AEFBAAD20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D6E044-6D21-46BA-B78B-F00DE5F66CB8}"/>
              </a:ext>
            </a:extLst>
          </p:cNvPr>
          <p:cNvSpPr txBox="1"/>
          <p:nvPr/>
        </p:nvSpPr>
        <p:spPr>
          <a:xfrm>
            <a:off x="176365" y="1096262"/>
            <a:ext cx="805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 以下の円錐台の側面積 </a:t>
            </a:r>
            <a:r>
              <a:rPr kumimoji="1" lang="ja-JP" altLang="en-US" sz="3600" i="1" dirty="0">
                <a:latin typeface="Suken Roman" panose="00000400000000000000" pitchFamily="2" charset="2"/>
                <a:ea typeface="HGP創英角ｺﾞｼｯｸUB" panose="020B0900000000000000" pitchFamily="50" charset="-128"/>
              </a:rPr>
              <a:t>　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を求めよ。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B0E087D-EF93-063F-D95A-BA32F2FC9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2433594"/>
            <a:ext cx="4795587" cy="2974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6E37FEC-ABFC-742A-1C0B-57D88808D980}"/>
                  </a:ext>
                </a:extLst>
              </p:cNvPr>
              <p:cNvSpPr txBox="1"/>
              <p:nvPr/>
            </p:nvSpPr>
            <p:spPr>
              <a:xfrm flipH="1">
                <a:off x="3497056" y="2397479"/>
                <a:ext cx="292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6E37FEC-ABFC-742A-1C0B-57D88808D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97056" y="2397479"/>
                <a:ext cx="292212" cy="461665"/>
              </a:xfrm>
              <a:prstGeom prst="rect">
                <a:avLst/>
              </a:prstGeom>
              <a:blipFill>
                <a:blip r:embed="rId3"/>
                <a:stretch>
                  <a:fillRect r="-37500"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EE1E681-7422-14F7-A164-03BCB8479941}"/>
                  </a:ext>
                </a:extLst>
              </p:cNvPr>
              <p:cNvSpPr txBox="1"/>
              <p:nvPr/>
            </p:nvSpPr>
            <p:spPr>
              <a:xfrm flipH="1">
                <a:off x="3910770" y="4425803"/>
                <a:ext cx="292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EE1E681-7422-14F7-A164-03BCB8479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10770" y="4425803"/>
                <a:ext cx="292212" cy="461665"/>
              </a:xfrm>
              <a:prstGeom prst="rect">
                <a:avLst/>
              </a:prstGeom>
              <a:blipFill>
                <a:blip r:embed="rId4"/>
                <a:stretch>
                  <a:fillRect r="-42553"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2B2FEC1-C6B0-51CA-A390-BBEE26798DFD}"/>
                  </a:ext>
                </a:extLst>
              </p:cNvPr>
              <p:cNvSpPr txBox="1"/>
              <p:nvPr/>
            </p:nvSpPr>
            <p:spPr>
              <a:xfrm flipH="1">
                <a:off x="2401681" y="3589196"/>
                <a:ext cx="292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2B2FEC1-C6B0-51CA-A390-BBEE26798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01681" y="3589196"/>
                <a:ext cx="292212" cy="461665"/>
              </a:xfrm>
              <a:prstGeom prst="rect">
                <a:avLst/>
              </a:prstGeom>
              <a:blipFill>
                <a:blip r:embed="rId5"/>
                <a:stretch>
                  <a:fillRect l="-6250" r="-270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C25B8B2-C143-CAF1-FB2F-95AA2AD552BB}"/>
                  </a:ext>
                </a:extLst>
              </p:cNvPr>
              <p:cNvSpPr txBox="1"/>
              <p:nvPr/>
            </p:nvSpPr>
            <p:spPr>
              <a:xfrm flipH="1">
                <a:off x="4915165" y="3381878"/>
                <a:ext cx="5236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  <a:ea typeface="+mj-ea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C25B8B2-C143-CAF1-FB2F-95AA2AD55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15165" y="3381878"/>
                <a:ext cx="52360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3077E01-2E6E-EB76-045D-27E612CC46DA}"/>
                  </a:ext>
                </a:extLst>
              </p:cNvPr>
              <p:cNvSpPr txBox="1"/>
              <p:nvPr/>
            </p:nvSpPr>
            <p:spPr>
              <a:xfrm flipH="1">
                <a:off x="5567146" y="1011519"/>
                <a:ext cx="4541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1" lang="ja-JP" altLang="en-US" sz="4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3077E01-2E6E-EB76-045D-27E612CC4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7146" y="1011519"/>
                <a:ext cx="4541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DC06E70-FCF0-BDDF-1790-5A3A470408A5}"/>
                  </a:ext>
                </a:extLst>
              </p:cNvPr>
              <p:cNvSpPr txBox="1"/>
              <p:nvPr/>
            </p:nvSpPr>
            <p:spPr>
              <a:xfrm>
                <a:off x="6021283" y="3035198"/>
                <a:ext cx="53801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54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1" lang="ja-JP" altLang="en-US" sz="5400" i="1">
                          <a:latin typeface="Cambria Math" panose="02040503050406030204" pitchFamily="18" charset="0"/>
                        </a:rPr>
                        <m:t>＝</m:t>
                      </m:r>
                      <m:box>
                        <m:boxPr>
                          <m:ctrlPr>
                            <a:rPr kumimoji="1" lang="ja-JP" altLang="en-US" sz="54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kumimoji="1" lang="ja-JP" altLang="en-US" sz="5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ja-JP" sz="5400" i="1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m:rPr>
                              <m:brk m:alnAt="63"/>
                            </m:rPr>
                            <a:rPr kumimoji="1" lang="ja-JP" altLang="en-US" sz="5400" i="1" smtClean="0">
                              <a:latin typeface="Cambria Math" panose="02040503050406030204" pitchFamily="18" charset="0"/>
                            </a:rPr>
                            <m:t>（</m:t>
                          </m:r>
                        </m:e>
                      </m:box>
                      <m:sSub>
                        <m:sSubPr>
                          <m:ctrlPr>
                            <a:rPr kumimoji="1" lang="en-US" altLang="ja-JP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5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5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5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5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5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5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ja-JP" altLang="en-US" sz="5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ja-JP" altLang="en-US" sz="5400" i="1">
                          <a:latin typeface="Cambria Math" panose="02040503050406030204" pitchFamily="18" charset="0"/>
                        </a:rPr>
                        <m:t>）</m:t>
                      </m:r>
                      <m:r>
                        <a:rPr kumimoji="1" lang="en-US" altLang="ja-JP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1" lang="ja-JP" altLang="en-US" sz="5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DC06E70-FCF0-BDDF-1790-5A3A47040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283" y="3035198"/>
                <a:ext cx="5380142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823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53F7D-2F1A-46D1-B80D-B3647CCAACB7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CDEDA1-6A20-44F0-A695-296AEFBAAD20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480AEC2-0ED7-4EE8-A770-4B0AA8F99EDB}"/>
              </a:ext>
            </a:extLst>
          </p:cNvPr>
          <p:cNvSpPr txBox="1"/>
          <p:nvPr/>
        </p:nvSpPr>
        <p:spPr>
          <a:xfrm>
            <a:off x="5536726" y="2031207"/>
            <a:ext cx="436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円錐台の側面積は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D6E044-6D21-46BA-B78B-F00DE5F66CB8}"/>
              </a:ext>
            </a:extLst>
          </p:cNvPr>
          <p:cNvSpPr txBox="1"/>
          <p:nvPr/>
        </p:nvSpPr>
        <p:spPr>
          <a:xfrm>
            <a:off x="176365" y="1096262"/>
            <a:ext cx="805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 以下の円錐台の側面積 　</a:t>
            </a:r>
            <a:r>
              <a:rPr kumimoji="1" lang="ja-JP" altLang="en-US" sz="3600" i="1" dirty="0">
                <a:latin typeface="Suken Roman" panose="00000400000000000000" pitchFamily="2" charset="2"/>
                <a:ea typeface="HGP創英角ｺﾞｼｯｸUB" panose="020B0900000000000000" pitchFamily="50" charset="-128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を求めよ。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F7E8104-FD24-4872-959D-CC859393012A}"/>
              </a:ext>
            </a:extLst>
          </p:cNvPr>
          <p:cNvGrpSpPr/>
          <p:nvPr/>
        </p:nvGrpSpPr>
        <p:grpSpPr>
          <a:xfrm>
            <a:off x="8031037" y="4135761"/>
            <a:ext cx="3851150" cy="746446"/>
            <a:chOff x="8031037" y="4145286"/>
            <a:chExt cx="3851150" cy="746446"/>
          </a:xfrm>
        </p:grpSpPr>
        <p:sp>
          <p:nvSpPr>
            <p:cNvPr id="14" name="右中かっこ 13">
              <a:extLst>
                <a:ext uri="{FF2B5EF4-FFF2-40B4-BE49-F238E27FC236}">
                  <a16:creationId xmlns:a16="http://schemas.microsoft.com/office/drawing/2014/main" id="{64E375BD-66E3-45C1-BBFB-DA3D8EC76AF8}"/>
                </a:ext>
              </a:extLst>
            </p:cNvPr>
            <p:cNvSpPr/>
            <p:nvPr/>
          </p:nvSpPr>
          <p:spPr>
            <a:xfrm rot="5400000">
              <a:off x="8352775" y="3842486"/>
              <a:ext cx="284780" cy="912482"/>
            </a:xfrm>
            <a:prstGeom prst="rightBrac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79C76B9-54A9-4B93-AF80-CF94F609A0F8}"/>
                </a:ext>
              </a:extLst>
            </p:cNvPr>
            <p:cNvSpPr txBox="1"/>
            <p:nvPr/>
          </p:nvSpPr>
          <p:spPr>
            <a:xfrm>
              <a:off x="8031037" y="4430066"/>
              <a:ext cx="928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上底</a:t>
              </a:r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266E035E-613D-4114-A982-2648DFE1FD86}"/>
                </a:ext>
              </a:extLst>
            </p:cNvPr>
            <p:cNvGrpSpPr/>
            <p:nvPr/>
          </p:nvGrpSpPr>
          <p:grpSpPr>
            <a:xfrm>
              <a:off x="10953932" y="4145287"/>
              <a:ext cx="928255" cy="746445"/>
              <a:chOff x="10655648" y="4634836"/>
              <a:chExt cx="928255" cy="746445"/>
            </a:xfrm>
          </p:grpSpPr>
          <p:sp>
            <p:nvSpPr>
              <p:cNvPr id="15" name="右中かっこ 14">
                <a:extLst>
                  <a:ext uri="{FF2B5EF4-FFF2-40B4-BE49-F238E27FC236}">
                    <a16:creationId xmlns:a16="http://schemas.microsoft.com/office/drawing/2014/main" id="{DFCB9B2A-DABC-42C7-A004-7D5328B19CA5}"/>
                  </a:ext>
                </a:extLst>
              </p:cNvPr>
              <p:cNvSpPr/>
              <p:nvPr/>
            </p:nvSpPr>
            <p:spPr>
              <a:xfrm rot="5400000">
                <a:off x="10977385" y="4567044"/>
                <a:ext cx="284779" cy="420363"/>
              </a:xfrm>
              <a:prstGeom prst="rightBrac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B181748-87C4-4F01-AD8F-62C8130305B7}"/>
                  </a:ext>
                </a:extLst>
              </p:cNvPr>
              <p:cNvSpPr txBox="1"/>
              <p:nvPr/>
            </p:nvSpPr>
            <p:spPr>
              <a:xfrm>
                <a:off x="10655648" y="4919616"/>
                <a:ext cx="928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高さ</a:t>
                </a:r>
              </a:p>
            </p:txBody>
          </p:sp>
        </p:grpSp>
        <p:sp>
          <p:nvSpPr>
            <p:cNvPr id="18" name="右中かっこ 17">
              <a:extLst>
                <a:ext uri="{FF2B5EF4-FFF2-40B4-BE49-F238E27FC236}">
                  <a16:creationId xmlns:a16="http://schemas.microsoft.com/office/drawing/2014/main" id="{1DCED6B1-E392-45C1-9082-377AB0C36F1D}"/>
                </a:ext>
              </a:extLst>
            </p:cNvPr>
            <p:cNvSpPr/>
            <p:nvPr/>
          </p:nvSpPr>
          <p:spPr>
            <a:xfrm rot="5400000">
              <a:off x="9818471" y="3831435"/>
              <a:ext cx="284780" cy="912482"/>
            </a:xfrm>
            <a:prstGeom prst="rightBrac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34FEF4B-79A5-48DA-B9D6-6458B047B7F8}"/>
                </a:ext>
              </a:extLst>
            </p:cNvPr>
            <p:cNvSpPr txBox="1"/>
            <p:nvPr/>
          </p:nvSpPr>
          <p:spPr>
            <a:xfrm>
              <a:off x="9488847" y="4430065"/>
              <a:ext cx="928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下底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9F88C60-08DE-43B2-BBAA-C53EE427BA70}"/>
              </a:ext>
            </a:extLst>
          </p:cNvPr>
          <p:cNvGrpSpPr/>
          <p:nvPr/>
        </p:nvGrpSpPr>
        <p:grpSpPr>
          <a:xfrm>
            <a:off x="561043" y="1898505"/>
            <a:ext cx="4836319" cy="3112108"/>
            <a:chOff x="623677" y="1880417"/>
            <a:chExt cx="4836319" cy="3112108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F1F0E0B2-F31C-49F8-A478-CAA3AA4AC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3677" y="2562630"/>
              <a:ext cx="4836319" cy="2252360"/>
            </a:xfrm>
            <a:prstGeom prst="rect">
              <a:avLst/>
            </a:prstGeom>
          </p:spPr>
        </p:pic>
        <p:sp>
          <p:nvSpPr>
            <p:cNvPr id="6" name="吹き出し: 線 5">
              <a:extLst>
                <a:ext uri="{FF2B5EF4-FFF2-40B4-BE49-F238E27FC236}">
                  <a16:creationId xmlns:a16="http://schemas.microsoft.com/office/drawing/2014/main" id="{39D49517-5745-494E-9098-72519B08CCD5}"/>
                </a:ext>
              </a:extLst>
            </p:cNvPr>
            <p:cNvSpPr/>
            <p:nvPr/>
          </p:nvSpPr>
          <p:spPr>
            <a:xfrm>
              <a:off x="2425517" y="2428735"/>
              <a:ext cx="1232638" cy="349716"/>
            </a:xfrm>
            <a:prstGeom prst="borderCallout1">
              <a:avLst>
                <a:gd name="adj1" fmla="val 71611"/>
                <a:gd name="adj2" fmla="val -6250"/>
                <a:gd name="adj3" fmla="val 142460"/>
                <a:gd name="adj4" fmla="val -3756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上底</a:t>
              </a:r>
            </a:p>
          </p:txBody>
        </p:sp>
        <p:sp>
          <p:nvSpPr>
            <p:cNvPr id="23" name="吹き出し: 線 22">
              <a:extLst>
                <a:ext uri="{FF2B5EF4-FFF2-40B4-BE49-F238E27FC236}">
                  <a16:creationId xmlns:a16="http://schemas.microsoft.com/office/drawing/2014/main" id="{DD36CD3B-7500-4430-8F90-F53BA5CA2C9B}"/>
                </a:ext>
              </a:extLst>
            </p:cNvPr>
            <p:cNvSpPr/>
            <p:nvPr/>
          </p:nvSpPr>
          <p:spPr>
            <a:xfrm>
              <a:off x="4073456" y="4642809"/>
              <a:ext cx="1232638" cy="349716"/>
            </a:xfrm>
            <a:prstGeom prst="borderCallout1">
              <a:avLst>
                <a:gd name="adj1" fmla="val 49822"/>
                <a:gd name="adj2" fmla="val -1614"/>
                <a:gd name="adj3" fmla="val -10064"/>
                <a:gd name="adj4" fmla="val -3601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下底</a:t>
              </a:r>
            </a:p>
          </p:txBody>
        </p:sp>
        <p:sp>
          <p:nvSpPr>
            <p:cNvPr id="24" name="吹き出し: 線 23">
              <a:extLst>
                <a:ext uri="{FF2B5EF4-FFF2-40B4-BE49-F238E27FC236}">
                  <a16:creationId xmlns:a16="http://schemas.microsoft.com/office/drawing/2014/main" id="{0B4A6AB9-BB10-4EAC-82D5-A3DB321E827F}"/>
                </a:ext>
              </a:extLst>
            </p:cNvPr>
            <p:cNvSpPr/>
            <p:nvPr/>
          </p:nvSpPr>
          <p:spPr>
            <a:xfrm>
              <a:off x="3457137" y="1880417"/>
              <a:ext cx="1232638" cy="349716"/>
            </a:xfrm>
            <a:prstGeom prst="borderCallout1">
              <a:avLst>
                <a:gd name="adj1" fmla="val 57993"/>
                <a:gd name="adj2" fmla="val 101933"/>
                <a:gd name="adj3" fmla="val 161526"/>
                <a:gd name="adj4" fmla="val 10848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高さ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C957D9CB-2B16-4C3C-99CB-8083A81D4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43" y="5322148"/>
            <a:ext cx="5366084" cy="75760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FB1D28F-143C-45C6-8ADC-CF7FF1D7ED5B}"/>
              </a:ext>
            </a:extLst>
          </p:cNvPr>
          <p:cNvSpPr txBox="1"/>
          <p:nvPr/>
        </p:nvSpPr>
        <p:spPr>
          <a:xfrm>
            <a:off x="8495164" y="5220299"/>
            <a:ext cx="337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と変形できます。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435D249-0E03-44EB-B7D2-84F0A3F42133}"/>
              </a:ext>
            </a:extLst>
          </p:cNvPr>
          <p:cNvSpPr/>
          <p:nvPr/>
        </p:nvSpPr>
        <p:spPr>
          <a:xfrm>
            <a:off x="5667375" y="2827963"/>
            <a:ext cx="6362700" cy="22874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EAA0893-63AA-EF1D-730F-74A0134A5AA8}"/>
                  </a:ext>
                </a:extLst>
              </p:cNvPr>
              <p:cNvSpPr txBox="1"/>
              <p:nvPr/>
            </p:nvSpPr>
            <p:spPr>
              <a:xfrm flipH="1">
                <a:off x="5567146" y="1011519"/>
                <a:ext cx="4541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1" lang="ja-JP" altLang="en-US" sz="4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EAA0893-63AA-EF1D-730F-74A0134A5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7146" y="1011519"/>
                <a:ext cx="45413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729528F-4BCE-A2D7-509A-180E3CF1455F}"/>
                  </a:ext>
                </a:extLst>
              </p:cNvPr>
              <p:cNvSpPr txBox="1"/>
              <p:nvPr/>
            </p:nvSpPr>
            <p:spPr>
              <a:xfrm flipH="1">
                <a:off x="2632078" y="2886485"/>
                <a:ext cx="762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729528F-4BCE-A2D7-509A-180E3CF14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32078" y="2886485"/>
                <a:ext cx="762425" cy="461665"/>
              </a:xfrm>
              <a:prstGeom prst="rect">
                <a:avLst/>
              </a:prstGeom>
              <a:blipFill>
                <a:blip r:embed="rId5"/>
                <a:stretch>
                  <a:fillRect l="-2400"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EA3B9BA-65BD-FE12-C54F-5C0A9B6CEE4D}"/>
                  </a:ext>
                </a:extLst>
              </p:cNvPr>
              <p:cNvSpPr txBox="1"/>
              <p:nvPr/>
            </p:nvSpPr>
            <p:spPr>
              <a:xfrm flipH="1">
                <a:off x="2597989" y="4715853"/>
                <a:ext cx="762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EA3B9BA-65BD-FE12-C54F-5C0A9B6CE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97989" y="4715853"/>
                <a:ext cx="762425" cy="461665"/>
              </a:xfrm>
              <a:prstGeom prst="rect">
                <a:avLst/>
              </a:prstGeom>
              <a:blipFill>
                <a:blip r:embed="rId6"/>
                <a:stretch>
                  <a:fillRect l="-1600"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B76DCB5-4CFA-F33C-9ABF-0081D9D1CDA5}"/>
                  </a:ext>
                </a:extLst>
              </p:cNvPr>
              <p:cNvSpPr txBox="1"/>
              <p:nvPr/>
            </p:nvSpPr>
            <p:spPr>
              <a:xfrm flipH="1">
                <a:off x="4627141" y="2403183"/>
                <a:ext cx="292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B76DCB5-4CFA-F33C-9ABF-0081D9D1C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27141" y="2403183"/>
                <a:ext cx="292212" cy="461665"/>
              </a:xfrm>
              <a:prstGeom prst="rect">
                <a:avLst/>
              </a:prstGeom>
              <a:blipFill>
                <a:blip r:embed="rId7"/>
                <a:stretch>
                  <a:fillRect l="-6250" r="-20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B31A40B-F246-0F15-ACFE-5E42C86F0A62}"/>
                  </a:ext>
                </a:extLst>
              </p:cNvPr>
              <p:cNvSpPr txBox="1"/>
              <p:nvPr/>
            </p:nvSpPr>
            <p:spPr>
              <a:xfrm>
                <a:off x="5893708" y="3250139"/>
                <a:ext cx="5973306" cy="1630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48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1" lang="ja-JP" altLang="en-US" sz="4800" i="1">
                          <a:latin typeface="Cambria Math" panose="02040503050406030204" pitchFamily="18" charset="0"/>
                        </a:rPr>
                        <m:t>＝</m:t>
                      </m:r>
                      <m:box>
                        <m:boxPr>
                          <m:ctrlPr>
                            <a:rPr kumimoji="1" lang="ja-JP" altLang="en-US" sz="48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kumimoji="1" lang="ja-JP" alt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kumimoji="1" lang="en-US" altLang="ja-JP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4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ja-JP" alt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4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ja-JP" alt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kumimoji="1" lang="en-US" altLang="ja-JP" sz="4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48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kumimoji="1" lang="en-US" altLang="ja-JP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ja-JP" altLang="en-US" sz="48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kumimoji="1" lang="en-US" altLang="ja-JP" sz="4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ja-JP" sz="4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ja-JP" altLang="en-US" sz="4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ja-JP" sz="4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4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ja-JP" altLang="en-US" sz="48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kumimoji="1" lang="en-US" altLang="ja-JP" sz="4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ja-JP" sz="4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ja-JP" altLang="en-US" sz="4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kumimoji="1" lang="ja-JP" alt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4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ja-JP" altLang="en-US" sz="4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4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box>
                      <m:r>
                        <a:rPr kumimoji="1" lang="en-US" altLang="ja-JP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1" lang="ja-JP" altLang="en-US" sz="4800" dirty="0">
                  <a:latin typeface="Cambria Math" panose="02040503050406030204" pitchFamily="18" charset="0"/>
                </a:endParaRPr>
              </a:p>
              <a:p>
                <a:endParaRPr kumimoji="1" lang="ja-JP" altLang="en-US" sz="4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B31A40B-F246-0F15-ACFE-5E42C86F0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708" y="3250139"/>
                <a:ext cx="5973306" cy="16309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126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8E5EB-6DFA-90F0-B438-4548D25EB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16C416-C9F5-BD38-776F-B1B87969F02E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7A5172B-0DE9-5666-332C-62B1D0820D74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28E42E3-7AA0-D1F5-6911-0CCB9D1BE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043" y="2091383"/>
            <a:ext cx="4836318" cy="225236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786CF70-C155-7442-6CA4-1FDDB0C29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43" y="5322148"/>
            <a:ext cx="5366084" cy="75760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82883D-3268-CE29-F3A4-24CB69038C34}"/>
              </a:ext>
            </a:extLst>
          </p:cNvPr>
          <p:cNvSpPr txBox="1"/>
          <p:nvPr/>
        </p:nvSpPr>
        <p:spPr>
          <a:xfrm>
            <a:off x="6490272" y="1611935"/>
            <a:ext cx="5140685" cy="2308324"/>
          </a:xfrm>
          <a:prstGeom prst="rect">
            <a:avLst/>
          </a:prstGeom>
          <a:noFill/>
          <a:ln w="5715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母線のちょうど中間点が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回転する弧の長さに、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母線の長さをかけることで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求めることができる。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58A6033-0CA7-B5D8-0A2C-B8EC9A242DFF}"/>
              </a:ext>
            </a:extLst>
          </p:cNvPr>
          <p:cNvSpPr txBox="1"/>
          <p:nvPr/>
        </p:nvSpPr>
        <p:spPr>
          <a:xfrm>
            <a:off x="321941" y="998335"/>
            <a:ext cx="436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円錐台の側面積は、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1C39518-A6B7-A5AB-B4DC-8BF16A61B2A5}"/>
                  </a:ext>
                </a:extLst>
              </p:cNvPr>
              <p:cNvSpPr txBox="1"/>
              <p:nvPr/>
            </p:nvSpPr>
            <p:spPr>
              <a:xfrm flipH="1">
                <a:off x="2632078" y="2403885"/>
                <a:ext cx="762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1C39518-A6B7-A5AB-B4DC-8BF16A61B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32078" y="2403885"/>
                <a:ext cx="762425" cy="461665"/>
              </a:xfrm>
              <a:prstGeom prst="rect">
                <a:avLst/>
              </a:prstGeom>
              <a:blipFill>
                <a:blip r:embed="rId4"/>
                <a:stretch>
                  <a:fillRect l="-2400"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09ABBF3-4AEA-4A73-6EF4-3D35F45DDE07}"/>
                  </a:ext>
                </a:extLst>
              </p:cNvPr>
              <p:cNvSpPr txBox="1"/>
              <p:nvPr/>
            </p:nvSpPr>
            <p:spPr>
              <a:xfrm flipH="1">
                <a:off x="2597989" y="4233253"/>
                <a:ext cx="762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09ABBF3-4AEA-4A73-6EF4-3D35F45DD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97989" y="4233253"/>
                <a:ext cx="762425" cy="461665"/>
              </a:xfrm>
              <a:prstGeom prst="rect">
                <a:avLst/>
              </a:prstGeom>
              <a:blipFill>
                <a:blip r:embed="rId5"/>
                <a:stretch>
                  <a:fillRect l="-1600"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659EBF9-2B7F-BD7B-9C9C-F8E161A57E37}"/>
                  </a:ext>
                </a:extLst>
              </p:cNvPr>
              <p:cNvSpPr txBox="1"/>
              <p:nvPr/>
            </p:nvSpPr>
            <p:spPr>
              <a:xfrm flipH="1">
                <a:off x="4627141" y="1920583"/>
                <a:ext cx="292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1" lang="ja-JP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659EBF9-2B7F-BD7B-9C9C-F8E161A57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27141" y="1920583"/>
                <a:ext cx="292212" cy="461665"/>
              </a:xfrm>
              <a:prstGeom prst="rect">
                <a:avLst/>
              </a:prstGeom>
              <a:blipFill>
                <a:blip r:embed="rId6"/>
                <a:stretch>
                  <a:fillRect l="-6250" r="-20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B6B368A-A656-156E-9701-2D9F26B0E445}"/>
                  </a:ext>
                </a:extLst>
              </p:cNvPr>
              <p:cNvSpPr txBox="1"/>
              <p:nvPr/>
            </p:nvSpPr>
            <p:spPr>
              <a:xfrm>
                <a:off x="6314592" y="4268975"/>
                <a:ext cx="5492043" cy="2106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48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1" lang="ja-JP" altLang="en-US" sz="4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ja-JP" altLang="en-US" sz="4800" i="1">
                          <a:latin typeface="Cambria Math" panose="02040503050406030204" pitchFamily="18" charset="0"/>
                        </a:rPr>
                        <m:t>＝</m:t>
                      </m:r>
                      <m:r>
                        <a:rPr kumimoji="1" lang="ja-JP" altLang="en-US" sz="4800" i="1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kumimoji="1" lang="ja-JP" altLang="en-US" sz="4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kumimoji="1" lang="ja-JP" altLang="en-US" sz="4800" i="1">
                          <a:latin typeface="Cambria Math" panose="02040503050406030204" pitchFamily="18" charset="0"/>
                        </a:rPr>
                        <m:t>･</m:t>
                      </m:r>
                      <m:f>
                        <m:fPr>
                          <m:ctrlPr>
                            <a:rPr kumimoji="1" lang="en-US" altLang="ja-JP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4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4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4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4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4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4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ja-JP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1" lang="ja-JP" altLang="en-US" sz="4800" dirty="0">
                  <a:latin typeface="Cambria Math" panose="02040503050406030204" pitchFamily="18" charset="0"/>
                </a:endParaRPr>
              </a:p>
              <a:p>
                <a:endParaRPr kumimoji="1" lang="ja-JP" altLang="en-US" sz="4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B6B368A-A656-156E-9701-2D9F26B0E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592" y="4268975"/>
                <a:ext cx="5492043" cy="21063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261246CF-A37C-BDAE-E214-3A6A4E7DFE05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4064000" y="3385055"/>
            <a:ext cx="531618" cy="75111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66E604A7-53C4-6C65-F68A-59A40FF50F97}"/>
                  </a:ext>
                </a:extLst>
              </p:cNvPr>
              <p:cNvSpPr txBox="1"/>
              <p:nvPr/>
            </p:nvSpPr>
            <p:spPr>
              <a:xfrm flipH="1">
                <a:off x="3689172" y="4136168"/>
                <a:ext cx="1812893" cy="760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ja-JP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kumimoji="1" lang="ja-JP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･</m:t>
                      </m:r>
                      <m:f>
                        <m:fPr>
                          <m:ctrlP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sz="2400" i="1" dirty="0">
                  <a:solidFill>
                    <a:srgbClr val="FF0000"/>
                  </a:solidFill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66E604A7-53C4-6C65-F68A-59A40FF50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89172" y="4136168"/>
                <a:ext cx="1812893" cy="7607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6FA45B80-7858-8207-0DB6-D6B625B36897}"/>
              </a:ext>
            </a:extLst>
          </p:cNvPr>
          <p:cNvCxnSpPr/>
          <p:nvPr/>
        </p:nvCxnSpPr>
        <p:spPr>
          <a:xfrm>
            <a:off x="939800" y="5638800"/>
            <a:ext cx="4562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80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12963-F33D-ECB7-FC01-4A9DF546F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5BE9DD2-DC2B-7CCE-3E06-1D7516482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045" y="787269"/>
            <a:ext cx="3943287" cy="204306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D350E45-2792-93F7-E6E5-DEB985C81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868" y="1418663"/>
            <a:ext cx="5366084" cy="954440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4F1350E-150C-A392-0B7C-C72A5638CCAE}"/>
              </a:ext>
            </a:extLst>
          </p:cNvPr>
          <p:cNvCxnSpPr>
            <a:cxnSpLocks/>
          </p:cNvCxnSpPr>
          <p:nvPr/>
        </p:nvCxnSpPr>
        <p:spPr>
          <a:xfrm>
            <a:off x="4463888" y="1895883"/>
            <a:ext cx="1930693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FDC474A-9646-5F96-86AD-3D3597C4214D}"/>
                  </a:ext>
                </a:extLst>
              </p:cNvPr>
              <p:cNvSpPr txBox="1"/>
              <p:nvPr/>
            </p:nvSpPr>
            <p:spPr>
              <a:xfrm flipH="1">
                <a:off x="4634062" y="1023336"/>
                <a:ext cx="1568747" cy="9140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  <a:ea typeface="HGP創英角ｺﾞｼｯｸUB" panose="020B0900000000000000" pitchFamily="50" charset="-128"/>
                        </a:rPr>
                        <m:t>台形に</m:t>
                      </m:r>
                    </m:oMath>
                  </m:oMathPara>
                </a14:m>
                <a:endParaRPr kumimoji="1" lang="en-US" altLang="ja-JP" sz="24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  <a:p>
                <a:pPr algn="ctr"/>
                <a:r>
                  <a:rPr kumimoji="1" lang="ja-JP" altLang="en-US" sz="24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見立てる</a:t>
                </a:r>
                <a:endParaRPr kumimoji="1" lang="en-US" altLang="ja-JP" sz="24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FDC474A-9646-5F96-86AD-3D3597C42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34062" y="1023336"/>
                <a:ext cx="1568747" cy="91409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798912B-0D1E-E892-4D81-00941D27CF52}"/>
                  </a:ext>
                </a:extLst>
              </p:cNvPr>
              <p:cNvSpPr txBox="1"/>
              <p:nvPr/>
            </p:nvSpPr>
            <p:spPr>
              <a:xfrm flipH="1">
                <a:off x="11353658" y="1285580"/>
                <a:ext cx="292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798912B-0D1E-E892-4D81-00941D27C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353658" y="1285580"/>
                <a:ext cx="2922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07BF1C-000B-5704-7191-1604E367A82B}"/>
                  </a:ext>
                </a:extLst>
              </p:cNvPr>
              <p:cNvSpPr txBox="1"/>
              <p:nvPr/>
            </p:nvSpPr>
            <p:spPr>
              <a:xfrm flipH="1">
                <a:off x="8655697" y="912034"/>
                <a:ext cx="7624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07BF1C-000B-5704-7191-1604E367A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55697" y="912034"/>
                <a:ext cx="76242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2E718A7-1A05-8044-4B55-4C8FA6AAB79D}"/>
                  </a:ext>
                </a:extLst>
              </p:cNvPr>
              <p:cNvSpPr txBox="1"/>
              <p:nvPr/>
            </p:nvSpPr>
            <p:spPr>
              <a:xfrm flipH="1">
                <a:off x="8705123" y="2280594"/>
                <a:ext cx="6635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2E718A7-1A05-8044-4B55-4C8FA6AAB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05123" y="2280594"/>
                <a:ext cx="663572" cy="523220"/>
              </a:xfrm>
              <a:prstGeom prst="rect">
                <a:avLst/>
              </a:prstGeom>
              <a:blipFill>
                <a:blip r:embed="rId7"/>
                <a:stretch>
                  <a:fillRect r="-146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ECE01B05-33D8-F16A-D7F3-D74EE6442C7C}"/>
                  </a:ext>
                </a:extLst>
              </p:cNvPr>
              <p:cNvSpPr txBox="1"/>
              <p:nvPr/>
            </p:nvSpPr>
            <p:spPr>
              <a:xfrm flipH="1">
                <a:off x="3778216" y="581716"/>
                <a:ext cx="292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ECE01B05-33D8-F16A-D7F3-D74EE6442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78216" y="581716"/>
                <a:ext cx="29221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2E8D370-5AF2-ABD5-E4EF-95030A0A4740}"/>
                  </a:ext>
                </a:extLst>
              </p:cNvPr>
              <p:cNvSpPr txBox="1"/>
              <p:nvPr/>
            </p:nvSpPr>
            <p:spPr>
              <a:xfrm flipH="1">
                <a:off x="2081559" y="1023970"/>
                <a:ext cx="7624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2E8D370-5AF2-ABD5-E4EF-95030A0A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081559" y="1023970"/>
                <a:ext cx="76242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6932BBB-06F1-4491-78A2-EDE7CBEDCCBB}"/>
                  </a:ext>
                </a:extLst>
              </p:cNvPr>
              <p:cNvSpPr txBox="1"/>
              <p:nvPr/>
            </p:nvSpPr>
            <p:spPr>
              <a:xfrm flipH="1">
                <a:off x="2122775" y="2599970"/>
                <a:ext cx="6635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6932BBB-06F1-4491-78A2-EDE7CBEDC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22775" y="2599970"/>
                <a:ext cx="663572" cy="523220"/>
              </a:xfrm>
              <a:prstGeom prst="rect">
                <a:avLst/>
              </a:prstGeom>
              <a:blipFill>
                <a:blip r:embed="rId10"/>
                <a:stretch>
                  <a:fillRect r="-146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966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AF151-B98E-2B33-B738-F605D1C6B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202CB3B-1164-2398-59ED-C37560DBE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045" y="787269"/>
            <a:ext cx="3943287" cy="204306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68F6CBC-6A78-A7CA-B8DA-A0339C4D3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868" y="1418663"/>
            <a:ext cx="5366084" cy="954440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E83DE62-1D75-D69C-C75E-40C66AF73759}"/>
              </a:ext>
            </a:extLst>
          </p:cNvPr>
          <p:cNvCxnSpPr>
            <a:cxnSpLocks/>
          </p:cNvCxnSpPr>
          <p:nvPr/>
        </p:nvCxnSpPr>
        <p:spPr>
          <a:xfrm>
            <a:off x="4463888" y="1895883"/>
            <a:ext cx="1930693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CC9E2A4-6812-457B-6671-8DC7253D1FD4}"/>
                  </a:ext>
                </a:extLst>
              </p:cNvPr>
              <p:cNvSpPr txBox="1"/>
              <p:nvPr/>
            </p:nvSpPr>
            <p:spPr>
              <a:xfrm flipH="1">
                <a:off x="4634062" y="1023336"/>
                <a:ext cx="1568747" cy="9140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  <a:ea typeface="HGP創英角ｺﾞｼｯｸUB" panose="020B0900000000000000" pitchFamily="50" charset="-128"/>
                        </a:rPr>
                        <m:t>台形に</m:t>
                      </m:r>
                    </m:oMath>
                  </m:oMathPara>
                </a14:m>
                <a:endParaRPr kumimoji="1" lang="en-US" altLang="ja-JP" sz="24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  <a:p>
                <a:pPr algn="ctr"/>
                <a:r>
                  <a:rPr kumimoji="1" lang="ja-JP" altLang="en-US" sz="24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見立てる</a:t>
                </a:r>
                <a:endParaRPr kumimoji="1" lang="en-US" altLang="ja-JP" sz="24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CC9E2A4-6812-457B-6671-8DC7253D1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34062" y="1023336"/>
                <a:ext cx="1568747" cy="91409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0262012-B30F-C8C7-02E0-178F6769B709}"/>
                  </a:ext>
                </a:extLst>
              </p:cNvPr>
              <p:cNvSpPr txBox="1"/>
              <p:nvPr/>
            </p:nvSpPr>
            <p:spPr>
              <a:xfrm flipH="1">
                <a:off x="3778216" y="581716"/>
                <a:ext cx="292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0262012-B30F-C8C7-02E0-178F6769B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78216" y="581716"/>
                <a:ext cx="2922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0F06CF6-CA5C-C261-17D0-5DC8FCA9B71D}"/>
                  </a:ext>
                </a:extLst>
              </p:cNvPr>
              <p:cNvSpPr txBox="1"/>
              <p:nvPr/>
            </p:nvSpPr>
            <p:spPr>
              <a:xfrm flipH="1">
                <a:off x="11353658" y="1285580"/>
                <a:ext cx="292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0F06CF6-CA5C-C261-17D0-5DC8FCA9B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353658" y="1285580"/>
                <a:ext cx="2922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F855ECC-2853-EB4B-06EB-C5F734853EB2}"/>
                  </a:ext>
                </a:extLst>
              </p:cNvPr>
              <p:cNvSpPr txBox="1"/>
              <p:nvPr/>
            </p:nvSpPr>
            <p:spPr>
              <a:xfrm flipH="1">
                <a:off x="8655697" y="945284"/>
                <a:ext cx="7624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F855ECC-2853-EB4B-06EB-C5F734853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55697" y="945284"/>
                <a:ext cx="76242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B58062E-8DAE-1FAA-538E-6BCA8353EC0D}"/>
                  </a:ext>
                </a:extLst>
              </p:cNvPr>
              <p:cNvSpPr txBox="1"/>
              <p:nvPr/>
            </p:nvSpPr>
            <p:spPr>
              <a:xfrm flipH="1">
                <a:off x="8705123" y="2280594"/>
                <a:ext cx="6635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B58062E-8DAE-1FAA-538E-6BCA8353E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05123" y="2280594"/>
                <a:ext cx="663572" cy="523220"/>
              </a:xfrm>
              <a:prstGeom prst="rect">
                <a:avLst/>
              </a:prstGeom>
              <a:blipFill>
                <a:blip r:embed="rId8"/>
                <a:stretch>
                  <a:fillRect r="-146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E2EBA10-107D-A9FB-05C9-8B73EC7F9D3C}"/>
                  </a:ext>
                </a:extLst>
              </p:cNvPr>
              <p:cNvSpPr txBox="1"/>
              <p:nvPr/>
            </p:nvSpPr>
            <p:spPr>
              <a:xfrm flipH="1">
                <a:off x="2081559" y="1023970"/>
                <a:ext cx="7624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E2EBA10-107D-A9FB-05C9-8B73EC7F9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081559" y="1023970"/>
                <a:ext cx="76242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A959B793-0CEC-F42D-32AB-B2F261BF462F}"/>
                  </a:ext>
                </a:extLst>
              </p:cNvPr>
              <p:cNvSpPr txBox="1"/>
              <p:nvPr/>
            </p:nvSpPr>
            <p:spPr>
              <a:xfrm flipH="1">
                <a:off x="2122775" y="2599970"/>
                <a:ext cx="6635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A959B793-0CEC-F42D-32AB-B2F261BF4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22775" y="2599970"/>
                <a:ext cx="663572" cy="523220"/>
              </a:xfrm>
              <a:prstGeom prst="rect">
                <a:avLst/>
              </a:prstGeom>
              <a:blipFill>
                <a:blip r:embed="rId10"/>
                <a:stretch>
                  <a:fillRect r="-146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6E8D4663-2DA6-C410-8B70-1B52099DB1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370" y="3438516"/>
            <a:ext cx="3587841" cy="2447689"/>
          </a:xfrm>
          <a:prstGeom prst="rect">
            <a:avLst/>
          </a:prstGeom>
        </p:spPr>
      </p:pic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32F7C38F-4EEF-560A-5EA9-0D49B714BCFF}"/>
              </a:ext>
            </a:extLst>
          </p:cNvPr>
          <p:cNvCxnSpPr>
            <a:cxnSpLocks/>
          </p:cNvCxnSpPr>
          <p:nvPr/>
        </p:nvCxnSpPr>
        <p:spPr>
          <a:xfrm>
            <a:off x="4355206" y="5009199"/>
            <a:ext cx="3291649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227279C-C98E-013B-56FE-09D63836168F}"/>
                  </a:ext>
                </a:extLst>
              </p:cNvPr>
              <p:cNvSpPr txBox="1"/>
              <p:nvPr/>
            </p:nvSpPr>
            <p:spPr>
              <a:xfrm flipH="1">
                <a:off x="4750177" y="4136652"/>
                <a:ext cx="1568747" cy="9140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ja-JP" altLang="en-US" sz="2400" i="1">
                          <a:latin typeface="Cambria Math" panose="02040503050406030204" pitchFamily="18" charset="0"/>
                          <a:ea typeface="HGP創英角ｺﾞｼｯｸUB" panose="020B0900000000000000" pitchFamily="50" charset="-128"/>
                        </a:rPr>
                        <m:t>三角形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  <a:ea typeface="HGP創英角ｺﾞｼｯｸUB" panose="020B0900000000000000" pitchFamily="50" charset="-128"/>
                        </a:rPr>
                        <m:t>に</m:t>
                      </m:r>
                    </m:oMath>
                  </m:oMathPara>
                </a14:m>
                <a:endParaRPr kumimoji="1" lang="en-US" altLang="ja-JP" sz="24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  <a:p>
                <a:pPr algn="ctr"/>
                <a:r>
                  <a:rPr kumimoji="1" lang="ja-JP" altLang="en-US" sz="24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見立てる</a:t>
                </a:r>
                <a:endParaRPr kumimoji="1" lang="en-US" altLang="ja-JP" sz="24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227279C-C98E-013B-56FE-09D638361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50177" y="4136652"/>
                <a:ext cx="1568747" cy="914097"/>
              </a:xfrm>
              <a:prstGeom prst="rect">
                <a:avLst/>
              </a:prstGeom>
              <a:blipFill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2EBA537-5B41-FCBB-27A5-5B2B3C93B7F4}"/>
                  </a:ext>
                </a:extLst>
              </p:cNvPr>
              <p:cNvSpPr txBox="1"/>
              <p:nvPr/>
            </p:nvSpPr>
            <p:spPr>
              <a:xfrm flipH="1">
                <a:off x="3339039" y="5709047"/>
                <a:ext cx="292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2EBA537-5B41-FCBB-27A5-5B2B3C93B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39039" y="5709047"/>
                <a:ext cx="29221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A088A04-772F-7EC4-41B7-2CC4216D72C8}"/>
                  </a:ext>
                </a:extLst>
              </p:cNvPr>
              <p:cNvSpPr txBox="1"/>
              <p:nvPr/>
            </p:nvSpPr>
            <p:spPr>
              <a:xfrm flipH="1">
                <a:off x="2564720" y="4505393"/>
                <a:ext cx="443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A088A04-772F-7EC4-41B7-2CC4216D7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64720" y="4505393"/>
                <a:ext cx="44325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extLst>
              <a:ext uri="{FF2B5EF4-FFF2-40B4-BE49-F238E27FC236}">
                <a16:creationId xmlns:a16="http://schemas.microsoft.com/office/drawing/2014/main" id="{D094B98E-662A-51ED-68AD-87C1347946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6238" y="3446717"/>
            <a:ext cx="3313571" cy="2267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287079D-FFDC-2A61-40AB-C868593B11E5}"/>
                  </a:ext>
                </a:extLst>
              </p:cNvPr>
              <p:cNvSpPr txBox="1"/>
              <p:nvPr/>
            </p:nvSpPr>
            <p:spPr>
              <a:xfrm flipH="1">
                <a:off x="9184026" y="4505393"/>
                <a:ext cx="4432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8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287079D-FFDC-2A61-40AB-C868593B1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84026" y="4505393"/>
                <a:ext cx="44325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B23D12A-7BB1-73AA-DEB5-0C1211610CE2}"/>
                  </a:ext>
                </a:extLst>
              </p:cNvPr>
              <p:cNvSpPr txBox="1"/>
              <p:nvPr/>
            </p:nvSpPr>
            <p:spPr>
              <a:xfrm flipH="1">
                <a:off x="9006917" y="5759847"/>
                <a:ext cx="292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1" lang="ja-JP" altLang="en-US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B23D12A-7BB1-73AA-DEB5-0C1211610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006917" y="5759847"/>
                <a:ext cx="292212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14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2962C-3751-CDC9-D9DB-554685B3C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4EDE2D-C8BE-B244-DE96-CCC465FFCAAF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8910E0E-3063-2D1C-08D4-89069EB70E29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D4EB42A-CED5-DF9D-5F38-C9B6D64680E0}"/>
              </a:ext>
            </a:extLst>
          </p:cNvPr>
          <p:cNvSpPr txBox="1"/>
          <p:nvPr/>
        </p:nvSpPr>
        <p:spPr>
          <a:xfrm>
            <a:off x="176365" y="1096262"/>
            <a:ext cx="744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 問題　３　 ４　を解いてみよう。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096A3C-3D04-1245-4748-BD280391F62B}"/>
              </a:ext>
            </a:extLst>
          </p:cNvPr>
          <p:cNvSpPr/>
          <p:nvPr/>
        </p:nvSpPr>
        <p:spPr>
          <a:xfrm>
            <a:off x="2162175" y="1200910"/>
            <a:ext cx="485775" cy="4945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5D296B9-8CB5-F022-55E6-9BF755A3C775}"/>
              </a:ext>
            </a:extLst>
          </p:cNvPr>
          <p:cNvSpPr txBox="1"/>
          <p:nvPr/>
        </p:nvSpPr>
        <p:spPr>
          <a:xfrm>
            <a:off x="1185862" y="2347961"/>
            <a:ext cx="9820275" cy="769441"/>
          </a:xfrm>
          <a:prstGeom prst="rect">
            <a:avLst/>
          </a:prstGeom>
          <a:solidFill>
            <a:srgbClr val="FFC000"/>
          </a:solidFill>
          <a:ln w="698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円錐台の側面積の求め方を利用しよう。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36FEB5-63B0-1C4F-2403-800C31D077C0}"/>
              </a:ext>
            </a:extLst>
          </p:cNvPr>
          <p:cNvSpPr/>
          <p:nvPr/>
        </p:nvSpPr>
        <p:spPr>
          <a:xfrm>
            <a:off x="2986086" y="1197946"/>
            <a:ext cx="485775" cy="4945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70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37361-66C0-FAC6-621A-34EE82B02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F11020-9841-6A6E-BE77-7DD76EC13027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B9DBFF38-38CA-4555-5BCF-6AD8CEDDD2A3}"/>
              </a:ext>
            </a:extLst>
          </p:cNvPr>
          <p:cNvGrpSpPr/>
          <p:nvPr/>
        </p:nvGrpSpPr>
        <p:grpSpPr>
          <a:xfrm>
            <a:off x="665747" y="345714"/>
            <a:ext cx="6257454" cy="5737082"/>
            <a:chOff x="644282" y="49131"/>
            <a:chExt cx="6257454" cy="5737082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8647B742-79C0-6CE1-EB21-12E018943030}"/>
                </a:ext>
              </a:extLst>
            </p:cNvPr>
            <p:cNvGrpSpPr/>
            <p:nvPr/>
          </p:nvGrpSpPr>
          <p:grpSpPr>
            <a:xfrm>
              <a:off x="644282" y="642296"/>
              <a:ext cx="5838348" cy="5143917"/>
              <a:chOff x="1077841" y="848335"/>
              <a:chExt cx="5838348" cy="5143917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AB2A78C2-2649-A32A-A521-B04ED68D3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96785" y="848335"/>
                <a:ext cx="5619404" cy="514391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テキスト ボックス 7">
                    <a:extLst>
                      <a:ext uri="{FF2B5EF4-FFF2-40B4-BE49-F238E27FC236}">
                        <a16:creationId xmlns:a16="http://schemas.microsoft.com/office/drawing/2014/main" id="{AB5AE385-4C6A-1D00-23F5-B2141FF5779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073058" y="2160244"/>
                    <a:ext cx="4432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kumimoji="1" lang="ja-JP" altLang="en-US" sz="2800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8" name="テキスト ボックス 7">
                    <a:extLst>
                      <a:ext uri="{FF2B5EF4-FFF2-40B4-BE49-F238E27FC236}">
                        <a16:creationId xmlns:a16="http://schemas.microsoft.com/office/drawing/2014/main" id="{AB5AE385-4C6A-1D00-23F5-B2141FF57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073058" y="2160244"/>
                    <a:ext cx="443254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テキスト ボックス 9">
                    <a:extLst>
                      <a:ext uri="{FF2B5EF4-FFF2-40B4-BE49-F238E27FC236}">
                        <a16:creationId xmlns:a16="http://schemas.microsoft.com/office/drawing/2014/main" id="{3633A8AC-235B-92AD-7EAE-4D4B193983CE}"/>
                      </a:ext>
                    </a:extLst>
                  </p:cNvPr>
                  <p:cNvSpPr txBox="1"/>
                  <p:nvPr/>
                </p:nvSpPr>
                <p:spPr>
                  <a:xfrm>
                    <a:off x="4542089" y="2034666"/>
                    <a:ext cx="1401976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 </m:t>
                          </m:r>
                          <m:r>
                            <a:rPr kumimoji="1" lang="en-US" altLang="ja-JP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kumimoji="1" lang="en-US" altLang="ja-JP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)</m:t>
                          </m:r>
                        </m:oMath>
                      </m:oMathPara>
                    </a14:m>
                    <a:endParaRPr kumimoji="1" lang="ja-JP" altLang="en-US" sz="5400" dirty="0">
                      <a:solidFill>
                        <a:srgbClr val="FF0000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テキスト ボックス 9">
                    <a:extLst>
                      <a:ext uri="{FF2B5EF4-FFF2-40B4-BE49-F238E27FC236}">
                        <a16:creationId xmlns:a16="http://schemas.microsoft.com/office/drawing/2014/main" id="{3633A8AC-235B-92AD-7EAE-4D4B193983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2089" y="2034666"/>
                    <a:ext cx="1401976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テキスト ボックス 10">
                    <a:extLst>
                      <a:ext uri="{FF2B5EF4-FFF2-40B4-BE49-F238E27FC236}">
                        <a16:creationId xmlns:a16="http://schemas.microsoft.com/office/drawing/2014/main" id="{B48F9FD2-48A3-2708-EADF-7C950C126476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5121488" y="3751849"/>
                    <a:ext cx="44325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kumimoji="1" lang="ja-JP" altLang="en-US" sz="2800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1" name="テキスト ボックス 10">
                    <a:extLst>
                      <a:ext uri="{FF2B5EF4-FFF2-40B4-BE49-F238E27FC236}">
                        <a16:creationId xmlns:a16="http://schemas.microsoft.com/office/drawing/2014/main" id="{B48F9FD2-48A3-2708-EADF-7C950C1264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5121488" y="3751849"/>
                    <a:ext cx="443254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テキスト ボックス 13">
                    <a:extLst>
                      <a:ext uri="{FF2B5EF4-FFF2-40B4-BE49-F238E27FC236}">
                        <a16:creationId xmlns:a16="http://schemas.microsoft.com/office/drawing/2014/main" id="{B666C000-E0AB-D207-2DE3-344AB4004231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077841" y="3751849"/>
                    <a:ext cx="68656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1"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kumimoji="1" lang="ja-JP" altLang="en-US" sz="2800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4" name="テキスト ボックス 13">
                    <a:extLst>
                      <a:ext uri="{FF2B5EF4-FFF2-40B4-BE49-F238E27FC236}">
                        <a16:creationId xmlns:a16="http://schemas.microsoft.com/office/drawing/2014/main" id="{B666C000-E0AB-D207-2DE3-344AB40042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1077841" y="3751849"/>
                    <a:ext cx="68656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テキスト ボックス 14">
                    <a:extLst>
                      <a:ext uri="{FF2B5EF4-FFF2-40B4-BE49-F238E27FC236}">
                        <a16:creationId xmlns:a16="http://schemas.microsoft.com/office/drawing/2014/main" id="{ED67BD64-A027-C507-3A1B-BC1F260B8AFA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829751" y="5469032"/>
                    <a:ext cx="68656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1" lang="en-US" altLang="ja-JP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kumimoji="1" lang="ja-JP" altLang="en-US" sz="2800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15" name="テキスト ボックス 14">
                    <a:extLst>
                      <a:ext uri="{FF2B5EF4-FFF2-40B4-BE49-F238E27FC236}">
                        <a16:creationId xmlns:a16="http://schemas.microsoft.com/office/drawing/2014/main" id="{ED67BD64-A027-C507-3A1B-BC1F260B8A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2829751" y="5469032"/>
                    <a:ext cx="68656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テキスト ボックス 16">
                    <a:extLst>
                      <a:ext uri="{FF2B5EF4-FFF2-40B4-BE49-F238E27FC236}">
                        <a16:creationId xmlns:a16="http://schemas.microsoft.com/office/drawing/2014/main" id="{CC3B23C8-D288-A08F-F51D-647068645951}"/>
                      </a:ext>
                    </a:extLst>
                  </p:cNvPr>
                  <p:cNvSpPr txBox="1"/>
                  <p:nvPr/>
                </p:nvSpPr>
                <p:spPr>
                  <a:xfrm>
                    <a:off x="3049071" y="3899865"/>
                    <a:ext cx="24791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ja-JP" altLang="en-US" sz="2800" dirty="0"/>
                  </a:p>
                </p:txBody>
              </p:sp>
            </mc:Choice>
            <mc:Fallback xmlns="">
              <p:sp>
                <p:nvSpPr>
                  <p:cNvPr id="17" name="テキスト ボックス 16">
                    <a:extLst>
                      <a:ext uri="{FF2B5EF4-FFF2-40B4-BE49-F238E27FC236}">
                        <a16:creationId xmlns:a16="http://schemas.microsoft.com/office/drawing/2014/main" id="{CC3B23C8-D288-A08F-F51D-6470686459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9071" y="3899865"/>
                    <a:ext cx="247919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A79DD4AF-05B2-033A-9DCF-02D5183114BC}"/>
                    </a:ext>
                  </a:extLst>
                </p:cNvPr>
                <p:cNvSpPr txBox="1"/>
                <p:nvPr/>
              </p:nvSpPr>
              <p:spPr>
                <a:xfrm flipH="1">
                  <a:off x="2795689" y="49131"/>
                  <a:ext cx="44325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A79DD4AF-05B2-033A-9DCF-02D5183114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95689" y="49131"/>
                  <a:ext cx="443254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380B7BBB-7C3B-6835-3740-73FA9A511F9E}"/>
                    </a:ext>
                  </a:extLst>
                </p:cNvPr>
                <p:cNvSpPr txBox="1"/>
                <p:nvPr/>
              </p:nvSpPr>
              <p:spPr>
                <a:xfrm flipH="1">
                  <a:off x="6458482" y="3301540"/>
                  <a:ext cx="44325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3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380B7BBB-7C3B-6835-3740-73FA9A511F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458482" y="3301540"/>
                  <a:ext cx="443254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CF89475C-A7B9-4CC7-F63D-E11B99FA3E43}"/>
                  </a:ext>
                </a:extLst>
              </p:cNvPr>
              <p:cNvSpPr txBox="1"/>
              <p:nvPr/>
            </p:nvSpPr>
            <p:spPr>
              <a:xfrm>
                <a:off x="6436956" y="1275756"/>
                <a:ext cx="5089297" cy="178510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400" dirty="0"/>
                  <a:t> 接線</a:t>
                </a:r>
                <a:endParaRPr kumimoji="1" lang="en-US" altLang="ja-JP" sz="4400" i="1" dirty="0">
                  <a:latin typeface="Cambria Math" panose="02040503050406030204" pitchFamily="18" charset="0"/>
                </a:endParaRPr>
              </a:p>
              <a:p>
                <a:r>
                  <a:rPr kumimoji="1" lang="en-US" altLang="ja-JP" sz="6600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66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kumimoji="1" lang="en-US" altLang="ja-JP" sz="6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66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kumimoji="1" lang="ja-JP" altLang="en-US" sz="6600" i="1">
                        <a:latin typeface="Cambria Math" panose="02040503050406030204" pitchFamily="18" charset="0"/>
                      </a:rPr>
                      <m:t>＝</m:t>
                    </m:r>
                    <m:sSup>
                      <m:sSupPr>
                        <m:ctrlPr>
                          <a:rPr kumimoji="1" lang="en-US" altLang="ja-JP" sz="6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6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6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6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ja-JP" altLang="en-US" sz="6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CF89475C-A7B9-4CC7-F63D-E11B99FA3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956" y="1275756"/>
                <a:ext cx="5089297" cy="1785104"/>
              </a:xfrm>
              <a:prstGeom prst="rect">
                <a:avLst/>
              </a:prstGeom>
              <a:blipFill>
                <a:blip r:embed="rId11"/>
                <a:stretch>
                  <a:fillRect l="-2021" t="-769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422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047ED-8A06-A53A-4F14-0C26335FF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0BD51C-4339-7F8E-7F6C-3A4D3F282368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C675DC9-3943-704F-A24E-06410F1699C2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4F0CC0D-F7F4-5D8D-7375-FB2C268F8174}"/>
              </a:ext>
            </a:extLst>
          </p:cNvPr>
          <p:cNvSpPr txBox="1"/>
          <p:nvPr/>
        </p:nvSpPr>
        <p:spPr>
          <a:xfrm>
            <a:off x="176365" y="1096262"/>
            <a:ext cx="744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 問題　３　 ４　を解いてみよう。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896964-8E86-AB74-B05B-765EE60C01EF}"/>
              </a:ext>
            </a:extLst>
          </p:cNvPr>
          <p:cNvSpPr/>
          <p:nvPr/>
        </p:nvSpPr>
        <p:spPr>
          <a:xfrm>
            <a:off x="2162175" y="1200910"/>
            <a:ext cx="485775" cy="4945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24F4623-81DA-1446-6126-E796BC423198}"/>
              </a:ext>
            </a:extLst>
          </p:cNvPr>
          <p:cNvSpPr txBox="1"/>
          <p:nvPr/>
        </p:nvSpPr>
        <p:spPr>
          <a:xfrm>
            <a:off x="1185862" y="2347961"/>
            <a:ext cx="9820275" cy="769441"/>
          </a:xfrm>
          <a:prstGeom prst="rect">
            <a:avLst/>
          </a:prstGeom>
          <a:solidFill>
            <a:srgbClr val="FFC000"/>
          </a:solidFill>
          <a:ln w="698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円錐台の側面積の求め方を利用しよう。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47A38F3-405D-1C02-3A57-90D4DF48ED9E}"/>
              </a:ext>
            </a:extLst>
          </p:cNvPr>
          <p:cNvSpPr txBox="1"/>
          <p:nvPr/>
        </p:nvSpPr>
        <p:spPr>
          <a:xfrm>
            <a:off x="3014661" y="4171950"/>
            <a:ext cx="6162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側面積は</a:t>
            </a:r>
            <a:r>
              <a:rPr kumimoji="1" lang="en-US" altLang="ja-JP" sz="66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40</a:t>
            </a:r>
            <a:r>
              <a:rPr kumimoji="1" lang="en-US" altLang="ja-JP" sz="6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endParaRPr kumimoji="1" lang="ja-JP" altLang="en-US" sz="6600" dirty="0">
              <a:solidFill>
                <a:srgbClr val="FF0000"/>
              </a:solidFill>
              <a:latin typeface="Cambria Math" panose="02040503050406030204" pitchFamily="18" charset="0"/>
              <a:ea typeface="HGS創英角ｺﾞｼｯｸUB" panose="020B09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79548F-50D9-095D-30A0-F2FD62CB3CDC}"/>
              </a:ext>
            </a:extLst>
          </p:cNvPr>
          <p:cNvSpPr/>
          <p:nvPr/>
        </p:nvSpPr>
        <p:spPr>
          <a:xfrm>
            <a:off x="2986086" y="1197946"/>
            <a:ext cx="485775" cy="4945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1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53F7D-2F1A-46D1-B80D-B3647CCAACB7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397100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547FAC-0C30-4214-BE85-335F41695692}"/>
              </a:ext>
            </a:extLst>
          </p:cNvPr>
          <p:cNvSpPr txBox="1"/>
          <p:nvPr/>
        </p:nvSpPr>
        <p:spPr>
          <a:xfrm>
            <a:off x="144379" y="1122362"/>
            <a:ext cx="4507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臼杵高校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CDEDA1-6A20-44F0-A695-296AEFBAAD20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講師自己紹介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72CA40-10FE-4337-A487-6D69B2432BDF}"/>
              </a:ext>
            </a:extLst>
          </p:cNvPr>
          <p:cNvSpPr txBox="1"/>
          <p:nvPr/>
        </p:nvSpPr>
        <p:spPr>
          <a:xfrm>
            <a:off x="3003884" y="1931489"/>
            <a:ext cx="61842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小平　翔太</a:t>
            </a:r>
            <a:endParaRPr kumimoji="1" lang="en-US" altLang="ja-JP" sz="5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（こひら　しょうた）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C2D5818-F566-4609-ADEF-9F6EF0A5A459}"/>
              </a:ext>
            </a:extLst>
          </p:cNvPr>
          <p:cNvSpPr txBox="1"/>
          <p:nvPr/>
        </p:nvSpPr>
        <p:spPr>
          <a:xfrm>
            <a:off x="3003884" y="4053591"/>
            <a:ext cx="61842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城戸﨑　寿</a:t>
            </a:r>
            <a:endParaRPr kumimoji="1" lang="en-US" altLang="ja-JP" sz="5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（きどさき　ひさし）</a:t>
            </a:r>
          </a:p>
        </p:txBody>
      </p:sp>
    </p:spTree>
    <p:extLst>
      <p:ext uri="{BB962C8B-B14F-4D97-AF65-F5344CB8AC3E}">
        <p14:creationId xmlns:p14="http://schemas.microsoft.com/office/powerpoint/2010/main" val="3280232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53F7D-2F1A-46D1-B80D-B3647CCAACB7}"/>
              </a:ext>
            </a:extLst>
          </p:cNvPr>
          <p:cNvSpPr txBox="1">
            <a:spLocks/>
          </p:cNvSpPr>
          <p:nvPr/>
        </p:nvSpPr>
        <p:spPr>
          <a:xfrm>
            <a:off x="7372225" y="2664979"/>
            <a:ext cx="4627270" cy="696328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CDEDA1-6A20-44F0-A695-296AEFBAAD20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D6E044-6D21-46BA-B78B-F00DE5F66CB8}"/>
              </a:ext>
            </a:extLst>
          </p:cNvPr>
          <p:cNvSpPr txBox="1"/>
          <p:nvPr/>
        </p:nvSpPr>
        <p:spPr>
          <a:xfrm>
            <a:off x="176365" y="1096262"/>
            <a:ext cx="102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以下の球の表面積と円柱の側面積は等しい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C269F46-948B-49D8-B904-0C71DAF00529}"/>
                  </a:ext>
                </a:extLst>
              </p:cNvPr>
              <p:cNvSpPr txBox="1"/>
              <p:nvPr/>
            </p:nvSpPr>
            <p:spPr>
              <a:xfrm>
                <a:off x="7589520" y="2291148"/>
                <a:ext cx="3777916" cy="1126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赤色部分の高さを</a:t>
                </a:r>
                <a:endParaRPr kumimoji="1" lang="en-US" altLang="ja-JP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3600" i="1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3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32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とすると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C269F46-948B-49D8-B904-0C71DAF00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520" y="2291148"/>
                <a:ext cx="3777916" cy="1126014"/>
              </a:xfrm>
              <a:prstGeom prst="rect">
                <a:avLst/>
              </a:prstGeom>
              <a:blipFill>
                <a:blip r:embed="rId2"/>
                <a:stretch>
                  <a:fillRect l="-4032" t="-7027" b="-13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FBD3393-2236-4374-A1E1-86A81E821C61}"/>
                  </a:ext>
                </a:extLst>
              </p:cNvPr>
              <p:cNvSpPr txBox="1"/>
              <p:nvPr/>
            </p:nvSpPr>
            <p:spPr>
              <a:xfrm>
                <a:off x="7589520" y="3557772"/>
                <a:ext cx="3777916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円柱の赤色部分の側面積は </a:t>
                </a:r>
                <a14:m>
                  <m:oMath xmlns:m="http://schemas.openxmlformats.org/officeDocument/2006/math">
                    <m:r>
                      <a:rPr kumimoji="1" lang="en-US" altLang="ja-JP" sz="3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kumimoji="1" lang="en-US" altLang="ja-JP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kumimoji="1" lang="en-US" altLang="ja-JP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3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FBD3393-2236-4374-A1E1-86A81E821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520" y="3557772"/>
                <a:ext cx="3777916" cy="1138773"/>
              </a:xfrm>
              <a:prstGeom prst="rect">
                <a:avLst/>
              </a:prstGeom>
              <a:blipFill>
                <a:blip r:embed="rId3"/>
                <a:stretch>
                  <a:fillRect l="-4032" t="-6989" b="-145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3CB542E-8812-4E37-A9CF-798338C4693C}"/>
              </a:ext>
            </a:extLst>
          </p:cNvPr>
          <p:cNvSpPr txBox="1"/>
          <p:nvPr/>
        </p:nvSpPr>
        <p:spPr>
          <a:xfrm>
            <a:off x="7661478" y="4931047"/>
            <a:ext cx="377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一般化してみよう</a:t>
            </a:r>
            <a:r>
              <a:rPr kumimoji="1" lang="en-US" altLang="ja-JP" sz="3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32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500843B-76D0-D57A-2F84-7CC645896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387" y="2083119"/>
            <a:ext cx="5631199" cy="2959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B920581-E2E4-542D-9BB3-CE858BE56812}"/>
                  </a:ext>
                </a:extLst>
              </p:cNvPr>
              <p:cNvSpPr txBox="1"/>
              <p:nvPr/>
            </p:nvSpPr>
            <p:spPr>
              <a:xfrm flipH="1">
                <a:off x="2477009" y="3173820"/>
                <a:ext cx="270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B920581-E2E4-542D-9BB3-CE858BE56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77009" y="3173820"/>
                <a:ext cx="270472" cy="461665"/>
              </a:xfrm>
              <a:prstGeom prst="rect">
                <a:avLst/>
              </a:prstGeom>
              <a:blipFill>
                <a:blip r:embed="rId5"/>
                <a:stretch>
                  <a:fillRect r="-1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F76B29B-FFD4-7469-8291-C8978E842E6C}"/>
                  </a:ext>
                </a:extLst>
              </p:cNvPr>
              <p:cNvSpPr txBox="1"/>
              <p:nvPr/>
            </p:nvSpPr>
            <p:spPr>
              <a:xfrm flipH="1">
                <a:off x="5700020" y="4358114"/>
                <a:ext cx="270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F76B29B-FFD4-7469-8291-C8978E842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00020" y="4358114"/>
                <a:ext cx="270472" cy="461665"/>
              </a:xfrm>
              <a:prstGeom prst="rect">
                <a:avLst/>
              </a:prstGeom>
              <a:blipFill>
                <a:blip r:embed="rId6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E410950-08D5-4A76-821B-6A35A8BA7A42}"/>
                  </a:ext>
                </a:extLst>
              </p:cNvPr>
              <p:cNvSpPr txBox="1"/>
              <p:nvPr/>
            </p:nvSpPr>
            <p:spPr>
              <a:xfrm flipH="1">
                <a:off x="4822254" y="3479551"/>
                <a:ext cx="4131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E410950-08D5-4A76-821B-6A35A8BA7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22254" y="3479551"/>
                <a:ext cx="413133" cy="461665"/>
              </a:xfrm>
              <a:prstGeom prst="rect">
                <a:avLst/>
              </a:prstGeom>
              <a:blipFill>
                <a:blip r:embed="rId7"/>
                <a:stretch>
                  <a:fillRect l="-2941" r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4D71130-69CA-3AAC-4A05-99C805A4E02D}"/>
                  </a:ext>
                </a:extLst>
              </p:cNvPr>
              <p:cNvSpPr txBox="1"/>
              <p:nvPr/>
            </p:nvSpPr>
            <p:spPr>
              <a:xfrm>
                <a:off x="1321881" y="5088588"/>
                <a:ext cx="16222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kumimoji="1" lang="en-US" altLang="ja-JP" sz="3600" i="0"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32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4D71130-69CA-3AAC-4A05-99C805A4E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881" y="5088588"/>
                <a:ext cx="1622211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217679-4B1A-3E19-73AB-71751BABE8BA}"/>
                  </a:ext>
                </a:extLst>
              </p:cNvPr>
              <p:cNvSpPr txBox="1"/>
              <p:nvPr/>
            </p:nvSpPr>
            <p:spPr>
              <a:xfrm>
                <a:off x="4611923" y="5088588"/>
                <a:ext cx="16222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kumimoji="1" lang="en-US" altLang="ja-JP" sz="3600" i="0"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32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217679-4B1A-3E19-73AB-71751BABE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923" y="5088588"/>
                <a:ext cx="162221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642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53F7D-2F1A-46D1-B80D-B3647CCAACB7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CDEDA1-6A20-44F0-A695-296AEFBAAD20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D6E044-6D21-46BA-B78B-F00DE5F66CB8}"/>
              </a:ext>
            </a:extLst>
          </p:cNvPr>
          <p:cNvSpPr txBox="1"/>
          <p:nvPr/>
        </p:nvSpPr>
        <p:spPr>
          <a:xfrm>
            <a:off x="176365" y="1096262"/>
            <a:ext cx="102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円錐台の側面積を回転体として捉えよう。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8D94B02-EB0A-46A8-94FE-50D8A8BC9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509" y="2683807"/>
            <a:ext cx="2402848" cy="24010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361B29D-2858-4BC3-BBDC-710274E36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857" y="2168308"/>
            <a:ext cx="1751320" cy="2591919"/>
          </a:xfrm>
          <a:prstGeom prst="rect">
            <a:avLst/>
          </a:prstGeom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84E3F0A-EAF9-4AC8-9969-59193B469E12}"/>
              </a:ext>
            </a:extLst>
          </p:cNvPr>
          <p:cNvCxnSpPr/>
          <p:nvPr/>
        </p:nvCxnSpPr>
        <p:spPr>
          <a:xfrm>
            <a:off x="7501818" y="5196417"/>
            <a:ext cx="168795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E7709EC-3CF1-4BC7-B6D9-7B1E7F802C1E}"/>
                  </a:ext>
                </a:extLst>
              </p:cNvPr>
              <p:cNvSpPr txBox="1"/>
              <p:nvPr/>
            </p:nvSpPr>
            <p:spPr>
              <a:xfrm>
                <a:off x="9321092" y="4999580"/>
                <a:ext cx="20409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/>
                  <a:t>の長さを</a:t>
                </a:r>
                <a14:m>
                  <m:oMath xmlns:m="http://schemas.openxmlformats.org/officeDocument/2006/math">
                    <m:r>
                      <a:rPr kumimoji="1" lang="en-US" altLang="ja-JP" sz="2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E7709EC-3CF1-4BC7-B6D9-7B1E7F802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092" y="4999580"/>
                <a:ext cx="2040926" cy="523220"/>
              </a:xfrm>
              <a:prstGeom prst="rect">
                <a:avLst/>
              </a:prstGeom>
              <a:blipFill>
                <a:blip r:embed="rId4"/>
                <a:stretch>
                  <a:fillRect l="-4478" t="-5814" b="-17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B4E32DD2-B185-4C54-97A7-7F210412B2DB}"/>
              </a:ext>
            </a:extLst>
          </p:cNvPr>
          <p:cNvCxnSpPr/>
          <p:nvPr/>
        </p:nvCxnSpPr>
        <p:spPr>
          <a:xfrm>
            <a:off x="8961168" y="5514088"/>
            <a:ext cx="228600" cy="4381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E5C01A0-BD75-4290-A427-AC82D798A5D9}"/>
                  </a:ext>
                </a:extLst>
              </p:cNvPr>
              <p:cNvSpPr txBox="1"/>
              <p:nvPr/>
            </p:nvSpPr>
            <p:spPr>
              <a:xfrm>
                <a:off x="9321092" y="5548497"/>
                <a:ext cx="2841625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/>
                  <a:t>の長さを </a:t>
                </a:r>
                <a14:m>
                  <m:oMath xmlns:m="http://schemas.openxmlformats.org/officeDocument/2006/math">
                    <m:r>
                      <a:rPr kumimoji="1"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ja-JP" altLang="en-US" sz="2400" b="1" dirty="0"/>
                  <a:t>　とする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E5C01A0-BD75-4290-A427-AC82D798A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092" y="5548497"/>
                <a:ext cx="2841625" cy="513282"/>
              </a:xfrm>
              <a:prstGeom prst="rect">
                <a:avLst/>
              </a:prstGeom>
              <a:blipFill>
                <a:blip r:embed="rId5"/>
                <a:stretch>
                  <a:fillRect l="-3219" t="-5952" b="-202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AC628B9-F520-D49D-92A5-27436363192F}"/>
              </a:ext>
            </a:extLst>
          </p:cNvPr>
          <p:cNvCxnSpPr>
            <a:cxnSpLocks/>
          </p:cNvCxnSpPr>
          <p:nvPr/>
        </p:nvCxnSpPr>
        <p:spPr>
          <a:xfrm>
            <a:off x="10190140" y="3132667"/>
            <a:ext cx="11684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B3AB4E-E81F-C3A0-DA18-0808F56CAE96}"/>
              </a:ext>
            </a:extLst>
          </p:cNvPr>
          <p:cNvCxnSpPr>
            <a:cxnSpLocks/>
          </p:cNvCxnSpPr>
          <p:nvPr/>
        </p:nvCxnSpPr>
        <p:spPr>
          <a:xfrm>
            <a:off x="11289693" y="2889250"/>
            <a:ext cx="128003" cy="4325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1164C9B6-5295-A3E6-184B-46FF2F1385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4910" y="2683807"/>
            <a:ext cx="2402848" cy="2401049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F0D2F05-0079-8075-980B-6ED917E5A561}"/>
              </a:ext>
            </a:extLst>
          </p:cNvPr>
          <p:cNvCxnSpPr>
            <a:cxnSpLocks/>
          </p:cNvCxnSpPr>
          <p:nvPr/>
        </p:nvCxnSpPr>
        <p:spPr>
          <a:xfrm>
            <a:off x="2941557" y="3429000"/>
            <a:ext cx="967439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44322963-08BF-8D3D-3B99-7C571B2625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0883" y="2478854"/>
            <a:ext cx="2402848" cy="24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03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53F7D-2F1A-46D1-B80D-B3647CCAACB7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CDEDA1-6A20-44F0-A695-296AEFBAAD20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D6E044-6D21-46BA-B78B-F00DE5F66CB8}"/>
              </a:ext>
            </a:extLst>
          </p:cNvPr>
          <p:cNvSpPr txBox="1"/>
          <p:nvPr/>
        </p:nvSpPr>
        <p:spPr>
          <a:xfrm>
            <a:off x="176365" y="1096262"/>
            <a:ext cx="102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円錐台の側面積を回転体として捉えよう。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B30665D-E534-4D35-B08C-F1DBD9FF503F}"/>
                  </a:ext>
                </a:extLst>
              </p:cNvPr>
              <p:cNvSpPr txBox="1"/>
              <p:nvPr/>
            </p:nvSpPr>
            <p:spPr>
              <a:xfrm>
                <a:off x="6481512" y="2435761"/>
                <a:ext cx="4333875" cy="1307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円錐台の側面積は</a:t>
                </a:r>
                <a:endParaRPr kumimoji="1" lang="en-US" altLang="ja-JP" sz="36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  <a:p>
                <a14:m>
                  <m:oMath xmlns:m="http://schemas.openxmlformats.org/officeDocument/2006/math">
                    <m:r>
                      <a:rPr kumimoji="1" lang="ja-JP" altLang="en-US" sz="4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4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kumimoji="1" lang="en-US" altLang="ja-JP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𝑅𝐿</m:t>
                    </m:r>
                    <m:r>
                      <a:rPr kumimoji="1" lang="ja-JP" alt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36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と表せる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B30665D-E534-4D35-B08C-F1DBD9FF5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512" y="2435761"/>
                <a:ext cx="4333875" cy="1307859"/>
              </a:xfrm>
              <a:prstGeom prst="rect">
                <a:avLst/>
              </a:prstGeom>
              <a:blipFill>
                <a:blip r:embed="rId2"/>
                <a:stretch>
                  <a:fillRect l="-4219" t="-7477" b="-135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D2AFF70-4610-46FC-83A9-59272C26A96E}"/>
                  </a:ext>
                </a:extLst>
              </p:cNvPr>
              <p:cNvSpPr txBox="1"/>
              <p:nvPr/>
            </p:nvSpPr>
            <p:spPr>
              <a:xfrm>
                <a:off x="6481512" y="4212129"/>
                <a:ext cx="4230805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𝑅𝐿</m:t>
                    </m:r>
                  </m:oMath>
                </a14:m>
                <a:r>
                  <a:rPr kumimoji="1" lang="ja-JP" altLang="en-US" sz="32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 の値を考えよう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D2AFF70-4610-46FC-83A9-59272C26A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512" y="4212129"/>
                <a:ext cx="4230805" cy="753861"/>
              </a:xfrm>
              <a:prstGeom prst="rect">
                <a:avLst/>
              </a:prstGeom>
              <a:blipFill>
                <a:blip r:embed="rId3"/>
                <a:stretch>
                  <a:fillRect b="-177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18A1DF87-6C71-6455-A109-9702B44B8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747" y="2290152"/>
            <a:ext cx="2402848" cy="2401049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25BAEA9-9E26-463D-8FEC-D51588112808}"/>
              </a:ext>
            </a:extLst>
          </p:cNvPr>
          <p:cNvCxnSpPr/>
          <p:nvPr/>
        </p:nvCxnSpPr>
        <p:spPr>
          <a:xfrm>
            <a:off x="1289050" y="5056577"/>
            <a:ext cx="168795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CAA0380-E702-0085-7321-5CAA5655245A}"/>
              </a:ext>
            </a:extLst>
          </p:cNvPr>
          <p:cNvCxnSpPr/>
          <p:nvPr/>
        </p:nvCxnSpPr>
        <p:spPr>
          <a:xfrm>
            <a:off x="2748400" y="5374248"/>
            <a:ext cx="228600" cy="4381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65CC37C-701A-3088-D58A-E9F082FE663A}"/>
                  </a:ext>
                </a:extLst>
              </p:cNvPr>
              <p:cNvSpPr txBox="1"/>
              <p:nvPr/>
            </p:nvSpPr>
            <p:spPr>
              <a:xfrm>
                <a:off x="3159124" y="4822706"/>
                <a:ext cx="20409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/>
                  <a:t>の長さを</a:t>
                </a:r>
                <a14:m>
                  <m:oMath xmlns:m="http://schemas.openxmlformats.org/officeDocument/2006/math">
                    <m:r>
                      <a:rPr kumimoji="1" lang="en-US" altLang="ja-JP" sz="2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65CC37C-701A-3088-D58A-E9F082FE6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124" y="4822706"/>
                <a:ext cx="2040926" cy="523220"/>
              </a:xfrm>
              <a:prstGeom prst="rect">
                <a:avLst/>
              </a:prstGeom>
              <a:blipFill>
                <a:blip r:embed="rId5"/>
                <a:stretch>
                  <a:fillRect l="-4478" t="-5814" b="-17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EBBC6B3-514D-9854-7B45-57EF96192CF7}"/>
                  </a:ext>
                </a:extLst>
              </p:cNvPr>
              <p:cNvSpPr txBox="1"/>
              <p:nvPr/>
            </p:nvSpPr>
            <p:spPr>
              <a:xfrm>
                <a:off x="3159124" y="5371623"/>
                <a:ext cx="2841625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/>
                  <a:t>の長さを </a:t>
                </a:r>
                <a14:m>
                  <m:oMath xmlns:m="http://schemas.openxmlformats.org/officeDocument/2006/math">
                    <m:r>
                      <a:rPr kumimoji="1"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ja-JP" altLang="en-US" sz="2400" b="1" dirty="0"/>
                  <a:t>　とする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EBBC6B3-514D-9854-7B45-57EF96192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124" y="5371623"/>
                <a:ext cx="2841625" cy="513282"/>
              </a:xfrm>
              <a:prstGeom prst="rect">
                <a:avLst/>
              </a:prstGeom>
              <a:blipFill>
                <a:blip r:embed="rId6"/>
                <a:stretch>
                  <a:fillRect l="-3219" t="-5952" b="-202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図 24">
            <a:extLst>
              <a:ext uri="{FF2B5EF4-FFF2-40B4-BE49-F238E27FC236}">
                <a16:creationId xmlns:a16="http://schemas.microsoft.com/office/drawing/2014/main" id="{28212D92-9DB5-11C7-0C47-A22F87733B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5561" y="2072772"/>
            <a:ext cx="1751320" cy="2591919"/>
          </a:xfrm>
          <a:prstGeom prst="rect">
            <a:avLst/>
          </a:prstGeom>
        </p:spPr>
      </p:pic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1BD2965-6F2E-B0C3-15AC-915839FDEC67}"/>
              </a:ext>
            </a:extLst>
          </p:cNvPr>
          <p:cNvCxnSpPr>
            <a:cxnSpLocks/>
          </p:cNvCxnSpPr>
          <p:nvPr/>
        </p:nvCxnSpPr>
        <p:spPr>
          <a:xfrm>
            <a:off x="3652844" y="3037131"/>
            <a:ext cx="11684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FC649F50-91ED-3154-23BC-A6EF241D8282}"/>
              </a:ext>
            </a:extLst>
          </p:cNvPr>
          <p:cNvCxnSpPr>
            <a:cxnSpLocks/>
          </p:cNvCxnSpPr>
          <p:nvPr/>
        </p:nvCxnSpPr>
        <p:spPr>
          <a:xfrm>
            <a:off x="4752397" y="2793714"/>
            <a:ext cx="128003" cy="4325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246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53F7D-2F1A-46D1-B80D-B3647CCAACB7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CDEDA1-6A20-44F0-A695-296AEFBAAD20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D6E044-6D21-46BA-B78B-F00DE5F66CB8}"/>
              </a:ext>
            </a:extLst>
          </p:cNvPr>
          <p:cNvSpPr txBox="1"/>
          <p:nvPr/>
        </p:nvSpPr>
        <p:spPr>
          <a:xfrm>
            <a:off x="176365" y="1096262"/>
            <a:ext cx="102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円錐台の側面積を回転体として捉えよう。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D2AFF70-4610-46FC-83A9-59272C26A96E}"/>
                  </a:ext>
                </a:extLst>
              </p:cNvPr>
              <p:cNvSpPr txBox="1"/>
              <p:nvPr/>
            </p:nvSpPr>
            <p:spPr>
              <a:xfrm>
                <a:off x="778881" y="2453191"/>
                <a:ext cx="2338846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𝑅𝐿</m:t>
                    </m:r>
                  </m:oMath>
                </a14:m>
                <a:r>
                  <a:rPr kumimoji="1" lang="ja-JP" altLang="en-US" sz="32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 とは？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D2AFF70-4610-46FC-83A9-59272C26A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1" y="2453191"/>
                <a:ext cx="2338846" cy="753861"/>
              </a:xfrm>
              <a:prstGeom prst="rect">
                <a:avLst/>
              </a:prstGeom>
              <a:blipFill>
                <a:blip r:embed="rId2"/>
                <a:stretch>
                  <a:fillRect r="-1044" b="-177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1489454A-2DA9-483D-A79D-C2C0E9B24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528" y="1879536"/>
            <a:ext cx="2338847" cy="42897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A9C7DD3-FE1A-447A-B58D-06EF866B8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572" y="1853436"/>
            <a:ext cx="2338847" cy="4289739"/>
          </a:xfrm>
          <a:prstGeom prst="rect">
            <a:avLst/>
          </a:prstGeom>
        </p:spPr>
      </p:pic>
      <p:sp>
        <p:nvSpPr>
          <p:cNvPr id="10" name="吹き出し: 線 9">
            <a:extLst>
              <a:ext uri="{FF2B5EF4-FFF2-40B4-BE49-F238E27FC236}">
                <a16:creationId xmlns:a16="http://schemas.microsoft.com/office/drawing/2014/main" id="{DA7B7C37-F2DB-439F-9446-6D087072C7CC}"/>
              </a:ext>
            </a:extLst>
          </p:cNvPr>
          <p:cNvSpPr/>
          <p:nvPr/>
        </p:nvSpPr>
        <p:spPr>
          <a:xfrm>
            <a:off x="4521555" y="4417322"/>
            <a:ext cx="1476791" cy="569560"/>
          </a:xfrm>
          <a:prstGeom prst="borderCallout1">
            <a:avLst>
              <a:gd name="adj1" fmla="val -1077"/>
              <a:gd name="adj2" fmla="val 64815"/>
              <a:gd name="adj3" fmla="val -120255"/>
              <a:gd name="adj4" fmla="val 10335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FF0000"/>
                </a:solidFill>
              </a:rPr>
              <a:t>三角形①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253F03-BD7E-48A6-A551-6CE1D78D6117}"/>
              </a:ext>
            </a:extLst>
          </p:cNvPr>
          <p:cNvSpPr txBox="1"/>
          <p:nvPr/>
        </p:nvSpPr>
        <p:spPr>
          <a:xfrm>
            <a:off x="778881" y="3595265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三角形①</a:t>
            </a:r>
            <a:r>
              <a:rPr kumimoji="1"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と</a:t>
            </a:r>
            <a:r>
              <a:rPr kumimoji="1" lang="ja-JP" altLang="en-US" sz="3600" dirty="0">
                <a:solidFill>
                  <a:srgbClr val="0000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三角形②</a:t>
            </a:r>
            <a:r>
              <a:rPr kumimoji="1"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は</a:t>
            </a:r>
            <a:endParaRPr kumimoji="1" lang="en-US" altLang="ja-JP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相似である。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BA935D3-7A5D-F2FA-EC3D-146B50CECD8F}"/>
              </a:ext>
            </a:extLst>
          </p:cNvPr>
          <p:cNvCxnSpPr>
            <a:cxnSpLocks/>
          </p:cNvCxnSpPr>
          <p:nvPr/>
        </p:nvCxnSpPr>
        <p:spPr>
          <a:xfrm>
            <a:off x="4129205" y="3601169"/>
            <a:ext cx="2089116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40757A3-3B4A-242B-4ED0-13BC532EDC7E}"/>
              </a:ext>
            </a:extLst>
          </p:cNvPr>
          <p:cNvCxnSpPr>
            <a:cxnSpLocks/>
          </p:cNvCxnSpPr>
          <p:nvPr/>
        </p:nvCxnSpPr>
        <p:spPr>
          <a:xfrm>
            <a:off x="6125611" y="3207052"/>
            <a:ext cx="245579" cy="7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吹き出し: 線 19">
            <a:extLst>
              <a:ext uri="{FF2B5EF4-FFF2-40B4-BE49-F238E27FC236}">
                <a16:creationId xmlns:a16="http://schemas.microsoft.com/office/drawing/2014/main" id="{C25682CB-9F27-5DE8-CF3E-3E6A95EA8BB1}"/>
              </a:ext>
            </a:extLst>
          </p:cNvPr>
          <p:cNvSpPr/>
          <p:nvPr/>
        </p:nvSpPr>
        <p:spPr>
          <a:xfrm>
            <a:off x="8641891" y="5064811"/>
            <a:ext cx="1476791" cy="569560"/>
          </a:xfrm>
          <a:prstGeom prst="borderCallout1">
            <a:avLst>
              <a:gd name="adj1" fmla="val 1153"/>
              <a:gd name="adj2" fmla="val 25256"/>
              <a:gd name="adj3" fmla="val -169310"/>
              <a:gd name="adj4" fmla="val -285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0000FF"/>
                </a:solidFill>
              </a:rPr>
              <a:t>三角形②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282B8FB-1BC1-3FFF-27DE-1B6C7DF9C580}"/>
              </a:ext>
            </a:extLst>
          </p:cNvPr>
          <p:cNvSpPr/>
          <p:nvPr/>
        </p:nvSpPr>
        <p:spPr>
          <a:xfrm rot="20407374">
            <a:off x="9708326" y="2803511"/>
            <a:ext cx="816449" cy="10953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D15C99E-4AD9-B2C0-8607-D08F21E8D165}"/>
              </a:ext>
            </a:extLst>
          </p:cNvPr>
          <p:cNvCxnSpPr>
            <a:cxnSpLocks/>
          </p:cNvCxnSpPr>
          <p:nvPr/>
        </p:nvCxnSpPr>
        <p:spPr>
          <a:xfrm>
            <a:off x="7696276" y="3593149"/>
            <a:ext cx="2089116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6FEFE1DA-13E3-549C-AF63-9FA9E91629F7}"/>
              </a:ext>
            </a:extLst>
          </p:cNvPr>
          <p:cNvCxnSpPr>
            <a:cxnSpLocks/>
          </p:cNvCxnSpPr>
          <p:nvPr/>
        </p:nvCxnSpPr>
        <p:spPr>
          <a:xfrm>
            <a:off x="9692682" y="3207052"/>
            <a:ext cx="245579" cy="727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109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53F7D-2F1A-46D1-B80D-B3647CCAACB7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CDEDA1-6A20-44F0-A695-296AEFBAAD20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D6E044-6D21-46BA-B78B-F00DE5F66CB8}"/>
              </a:ext>
            </a:extLst>
          </p:cNvPr>
          <p:cNvSpPr txBox="1"/>
          <p:nvPr/>
        </p:nvSpPr>
        <p:spPr>
          <a:xfrm>
            <a:off x="176365" y="1096262"/>
            <a:ext cx="102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円錐台の側面積を回転体として捉えよう。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BB7F52B-1B7E-4FE6-9204-78472961C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650" y="3428999"/>
            <a:ext cx="1249123" cy="221743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9952F5A-6891-4BD8-BBFB-B8FB7BE8B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6289" y="3174189"/>
            <a:ext cx="4505596" cy="2455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E884918-34BD-F895-DBF8-E611108F7983}"/>
                  </a:ext>
                </a:extLst>
              </p:cNvPr>
              <p:cNvSpPr txBox="1"/>
              <p:nvPr/>
            </p:nvSpPr>
            <p:spPr>
              <a:xfrm>
                <a:off x="778383" y="2076500"/>
                <a:ext cx="2338846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𝑅𝐿</m:t>
                    </m:r>
                  </m:oMath>
                </a14:m>
                <a:r>
                  <a:rPr kumimoji="1" lang="ja-JP" altLang="en-US" sz="32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 とは？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E884918-34BD-F895-DBF8-E611108F7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83" y="2076500"/>
                <a:ext cx="2338846" cy="753861"/>
              </a:xfrm>
              <a:prstGeom prst="rect">
                <a:avLst/>
              </a:prstGeom>
              <a:blipFill>
                <a:blip r:embed="rId4"/>
                <a:stretch>
                  <a:fillRect r="-1044" b="-186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208906C-C8EC-F6A3-A0A2-BBA58CB7B7AB}"/>
                  </a:ext>
                </a:extLst>
              </p:cNvPr>
              <p:cNvSpPr txBox="1"/>
              <p:nvPr/>
            </p:nvSpPr>
            <p:spPr>
              <a:xfrm flipH="1">
                <a:off x="2386211" y="3967418"/>
                <a:ext cx="6662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208906C-C8EC-F6A3-A0A2-BBA58CB7B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86211" y="3967418"/>
                <a:ext cx="66624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B8B7551-55DB-F63B-8C0C-866CC76D3D14}"/>
                  </a:ext>
                </a:extLst>
              </p:cNvPr>
              <p:cNvSpPr txBox="1"/>
              <p:nvPr/>
            </p:nvSpPr>
            <p:spPr>
              <a:xfrm flipH="1">
                <a:off x="1614686" y="2950378"/>
                <a:ext cx="6662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kumimoji="1" lang="ja-JP" altLang="en-US" sz="20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B8B7551-55DB-F63B-8C0C-866CC76D3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14686" y="2950378"/>
                <a:ext cx="66624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F943455-C17B-9BED-9BAB-69ACD347F657}"/>
                  </a:ext>
                </a:extLst>
              </p:cNvPr>
              <p:cNvSpPr txBox="1"/>
              <p:nvPr/>
            </p:nvSpPr>
            <p:spPr>
              <a:xfrm flipH="1">
                <a:off x="1330081" y="5323270"/>
                <a:ext cx="6662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kumimoji="1" lang="ja-JP" altLang="en-US" sz="20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F943455-C17B-9BED-9BAB-69ACD347F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30081" y="5323270"/>
                <a:ext cx="66624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8335209-13CF-1723-5725-DEAD664E5FD9}"/>
                  </a:ext>
                </a:extLst>
              </p:cNvPr>
              <p:cNvSpPr txBox="1"/>
              <p:nvPr/>
            </p:nvSpPr>
            <p:spPr>
              <a:xfrm flipH="1">
                <a:off x="2873979" y="5323871"/>
                <a:ext cx="6662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kumimoji="1" lang="ja-JP" altLang="en-US" sz="20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8335209-13CF-1723-5725-DEAD664E5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73979" y="5323871"/>
                <a:ext cx="666241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2CC69D5-F03F-ACE0-90D4-D196EBAE2A58}"/>
                  </a:ext>
                </a:extLst>
              </p:cNvPr>
              <p:cNvSpPr txBox="1"/>
              <p:nvPr/>
            </p:nvSpPr>
            <p:spPr>
              <a:xfrm flipH="1">
                <a:off x="8510786" y="3028032"/>
                <a:ext cx="6662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kumimoji="1" lang="en-US" altLang="ja-JP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20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2CC69D5-F03F-ACE0-90D4-D196EBAE2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510786" y="3028032"/>
                <a:ext cx="66624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B4DAB43-059D-1D38-7ACE-83682D8F78E4}"/>
                  </a:ext>
                </a:extLst>
              </p:cNvPr>
              <p:cNvSpPr txBox="1"/>
              <p:nvPr/>
            </p:nvSpPr>
            <p:spPr>
              <a:xfrm flipH="1">
                <a:off x="3778478" y="3037246"/>
                <a:ext cx="6662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kumimoji="1" lang="en-US" altLang="ja-JP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20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B4DAB43-059D-1D38-7ACE-83682D8F7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78478" y="3037246"/>
                <a:ext cx="666241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2FF6794-F5EB-4E79-004B-4D8BE9FC9CD4}"/>
                  </a:ext>
                </a:extLst>
              </p:cNvPr>
              <p:cNvSpPr txBox="1"/>
              <p:nvPr/>
            </p:nvSpPr>
            <p:spPr>
              <a:xfrm flipH="1">
                <a:off x="3784910" y="5306679"/>
                <a:ext cx="6662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kumimoji="1" lang="en-US" altLang="ja-JP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20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2FF6794-F5EB-4E79-004B-4D8BE9FC9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84910" y="5306679"/>
                <a:ext cx="666241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23FE75F-0738-8A3B-A0DD-01FB284DED95}"/>
                  </a:ext>
                </a:extLst>
              </p:cNvPr>
              <p:cNvSpPr txBox="1"/>
              <p:nvPr/>
            </p:nvSpPr>
            <p:spPr>
              <a:xfrm>
                <a:off x="6466880" y="4675304"/>
                <a:ext cx="542029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6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𝑅𝐿</m:t>
                      </m:r>
                      <m:r>
                        <a:rPr kumimoji="1" lang="en-US" altLang="ja-JP" sz="6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ja-JP" sz="6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AB</m:t>
                      </m:r>
                      <m:r>
                        <a:rPr kumimoji="1" lang="en-US" altLang="ja-JP" sz="6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kumimoji="1" lang="en-US" altLang="ja-JP" sz="6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kumimoji="1" lang="en-US" altLang="ja-JP" sz="6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m:rPr>
                          <m:sty m:val="p"/>
                        </m:rPr>
                        <a:rPr kumimoji="1" lang="en-US" altLang="ja-JP" sz="6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kumimoji="1" lang="en-US" altLang="ja-JP" sz="6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32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23FE75F-0738-8A3B-A0DD-01FB284DE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880" y="4675304"/>
                <a:ext cx="5420294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61DEC7F-BD25-C9C4-B62F-5C1334E53540}"/>
                  </a:ext>
                </a:extLst>
              </p:cNvPr>
              <p:cNvSpPr txBox="1"/>
              <p:nvPr/>
            </p:nvSpPr>
            <p:spPr>
              <a:xfrm flipH="1">
                <a:off x="5855121" y="2683303"/>
                <a:ext cx="6662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61DEC7F-BD25-C9C4-B62F-5C1334E53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55121" y="2683303"/>
                <a:ext cx="666241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103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53F7D-2F1A-46D1-B80D-B3647CCAACB7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D6E044-6D21-46BA-B78B-F00DE5F66CB8}"/>
              </a:ext>
            </a:extLst>
          </p:cNvPr>
          <p:cNvSpPr txBox="1"/>
          <p:nvPr/>
        </p:nvSpPr>
        <p:spPr>
          <a:xfrm>
            <a:off x="176365" y="1096262"/>
            <a:ext cx="102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円錐台の側面積を回転体として捉えよう。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1C820EB-ED43-4AF3-9194-58D7CA96D34F}"/>
                  </a:ext>
                </a:extLst>
              </p:cNvPr>
              <p:cNvSpPr txBox="1"/>
              <p:nvPr/>
            </p:nvSpPr>
            <p:spPr>
              <a:xfrm>
                <a:off x="6665218" y="3846945"/>
                <a:ext cx="49933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5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kumimoji="1" lang="en-US" altLang="ja-JP" sz="5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m:rPr>
                        <m:sty m:val="p"/>
                      </m:rPr>
                      <a:rPr kumimoji="1" lang="en-US" altLang="ja-JP" sz="5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kumimoji="1" lang="en-US" altLang="ja-JP" sz="5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ja-JP" altLang="en-US" sz="5400" dirty="0"/>
                  <a:t> は球の半径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1C820EB-ED43-4AF3-9194-58D7CA96D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218" y="3846945"/>
                <a:ext cx="4993382" cy="923330"/>
              </a:xfrm>
              <a:prstGeom prst="rect">
                <a:avLst/>
              </a:prstGeom>
              <a:blipFill>
                <a:blip r:embed="rId2"/>
                <a:stretch>
                  <a:fillRect t="-24342" r="-5732" b="-32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91D5914-C59E-4B92-9039-EA8CE8407B76}"/>
                  </a:ext>
                </a:extLst>
              </p:cNvPr>
              <p:cNvSpPr txBox="1"/>
              <p:nvPr/>
            </p:nvSpPr>
            <p:spPr>
              <a:xfrm>
                <a:off x="6665218" y="5015508"/>
                <a:ext cx="27319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5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kumimoji="1" lang="ja-JP" altLang="en-US" sz="5400" dirty="0"/>
                  <a:t> は？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91D5914-C59E-4B92-9039-EA8CE8407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218" y="5015508"/>
                <a:ext cx="2731983" cy="923330"/>
              </a:xfrm>
              <a:prstGeom prst="rect">
                <a:avLst/>
              </a:prstGeom>
              <a:blipFill>
                <a:blip r:embed="rId3"/>
                <a:stretch>
                  <a:fillRect t="-24503" r="-5791" b="-337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extLst>
              <a:ext uri="{FF2B5EF4-FFF2-40B4-BE49-F238E27FC236}">
                <a16:creationId xmlns:a16="http://schemas.microsoft.com/office/drawing/2014/main" id="{EFA4F64D-DA30-085B-DC4B-8F4433B11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316" y="2455982"/>
            <a:ext cx="1249123" cy="221743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237F425-0985-10E5-3969-B6DFBD82B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0346" y="2231660"/>
            <a:ext cx="4505596" cy="2455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1FB1900-DE54-BA9B-08CB-C79F35FF410E}"/>
                  </a:ext>
                </a:extLst>
              </p:cNvPr>
              <p:cNvSpPr txBox="1"/>
              <p:nvPr/>
            </p:nvSpPr>
            <p:spPr>
              <a:xfrm flipH="1">
                <a:off x="950352" y="1977361"/>
                <a:ext cx="6662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kumimoji="1" lang="ja-JP" altLang="en-US" sz="20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1FB1900-DE54-BA9B-08CB-C79F35FF4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50352" y="1977361"/>
                <a:ext cx="66624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D50FBA5-0298-943A-9A46-D5B1F630F53A}"/>
                  </a:ext>
                </a:extLst>
              </p:cNvPr>
              <p:cNvSpPr txBox="1"/>
              <p:nvPr/>
            </p:nvSpPr>
            <p:spPr>
              <a:xfrm flipH="1">
                <a:off x="665747" y="4350253"/>
                <a:ext cx="6662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kumimoji="1" lang="ja-JP" altLang="en-US" sz="20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D50FBA5-0298-943A-9A46-D5B1F630F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5747" y="4350253"/>
                <a:ext cx="66624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3B0DE4D-090F-3578-CC6D-BD1C7529BFEE}"/>
                  </a:ext>
                </a:extLst>
              </p:cNvPr>
              <p:cNvSpPr txBox="1"/>
              <p:nvPr/>
            </p:nvSpPr>
            <p:spPr>
              <a:xfrm flipH="1">
                <a:off x="2209645" y="4350854"/>
                <a:ext cx="6662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kumimoji="1" lang="ja-JP" altLang="en-US" sz="20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3B0DE4D-090F-3578-CC6D-BD1C7529B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09645" y="4350854"/>
                <a:ext cx="666241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D030664-906A-E5A5-DBFA-E4477EFC1CC8}"/>
                  </a:ext>
                </a:extLst>
              </p:cNvPr>
              <p:cNvSpPr txBox="1"/>
              <p:nvPr/>
            </p:nvSpPr>
            <p:spPr>
              <a:xfrm flipH="1">
                <a:off x="7714843" y="2085503"/>
                <a:ext cx="6662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kumimoji="1" lang="en-US" altLang="ja-JP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20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D030664-906A-E5A5-DBFA-E4477EFC1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14843" y="2085503"/>
                <a:ext cx="66624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ED1CA5D-5960-01E5-81C4-14391102CE19}"/>
                  </a:ext>
                </a:extLst>
              </p:cNvPr>
              <p:cNvSpPr txBox="1"/>
              <p:nvPr/>
            </p:nvSpPr>
            <p:spPr>
              <a:xfrm flipH="1">
                <a:off x="2982535" y="2094717"/>
                <a:ext cx="6662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kumimoji="1" lang="en-US" altLang="ja-JP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20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ED1CA5D-5960-01E5-81C4-14391102C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82535" y="2094717"/>
                <a:ext cx="666241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58D55F9-BC9C-4035-EE4F-E560B9316A7F}"/>
                  </a:ext>
                </a:extLst>
              </p:cNvPr>
              <p:cNvSpPr txBox="1"/>
              <p:nvPr/>
            </p:nvSpPr>
            <p:spPr>
              <a:xfrm flipH="1">
                <a:off x="2988967" y="4364150"/>
                <a:ext cx="6662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3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kumimoji="1" lang="en-US" altLang="ja-JP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20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58D55F9-BC9C-4035-EE4F-E560B9316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88967" y="4364150"/>
                <a:ext cx="666241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0C48245-DDB6-9E25-445F-E2083C5F6EF5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219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53F7D-2F1A-46D1-B80D-B3647CCAACB7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CDEDA1-6A20-44F0-A695-296AEFBAAD20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D6E044-6D21-46BA-B78B-F00DE5F66CB8}"/>
              </a:ext>
            </a:extLst>
          </p:cNvPr>
          <p:cNvSpPr txBox="1"/>
          <p:nvPr/>
        </p:nvSpPr>
        <p:spPr>
          <a:xfrm>
            <a:off x="176365" y="1096262"/>
            <a:ext cx="102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円錐台の側面積を回転体として捉えよう。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8D03D4E-6B8A-41C7-92A8-B2D85D86A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3133" y="1968500"/>
            <a:ext cx="1983671" cy="4114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E113F61-646D-43E2-9346-43EB1C5D1BBB}"/>
                  </a:ext>
                </a:extLst>
              </p:cNvPr>
              <p:cNvSpPr txBox="1"/>
              <p:nvPr/>
            </p:nvSpPr>
            <p:spPr>
              <a:xfrm>
                <a:off x="4146688" y="3491355"/>
                <a:ext cx="7610474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4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kumimoji="1" lang="ja-JP" altLang="en-US" sz="36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をすべて足すと球の直径になる</a:t>
                </a:r>
                <a:endParaRPr kumimoji="1" lang="en-US" altLang="ja-JP" sz="36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E113F61-646D-43E2-9346-43EB1C5D1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88" y="3491355"/>
                <a:ext cx="7610474" cy="693716"/>
              </a:xfrm>
              <a:prstGeom prst="rect">
                <a:avLst/>
              </a:prstGeom>
              <a:blipFill>
                <a:blip r:embed="rId3"/>
                <a:stretch>
                  <a:fillRect t="-12281" b="-271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3F21D35-896B-43B4-8481-77E561B5DA66}"/>
              </a:ext>
            </a:extLst>
          </p:cNvPr>
          <p:cNvGrpSpPr/>
          <p:nvPr/>
        </p:nvGrpSpPr>
        <p:grpSpPr>
          <a:xfrm>
            <a:off x="5339728" y="4599661"/>
            <a:ext cx="4886325" cy="1162077"/>
            <a:chOff x="5251450" y="3600450"/>
            <a:chExt cx="4886325" cy="1219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BFED5E90-19EF-4547-9546-9E475929064D}"/>
                    </a:ext>
                  </a:extLst>
                </p:cNvPr>
                <p:cNvSpPr txBox="1"/>
                <p:nvPr/>
              </p:nvSpPr>
              <p:spPr>
                <a:xfrm>
                  <a:off x="5605348" y="3799829"/>
                  <a:ext cx="4178528" cy="8072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4000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球の表面積 </a:t>
                  </a:r>
                  <a14:m>
                    <m:oMath xmlns:m="http://schemas.openxmlformats.org/officeDocument/2006/math">
                      <m:r>
                        <a:rPr kumimoji="1" lang="en-US" altLang="ja-JP" sz="44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kumimoji="1" lang="ja-JP" altLang="en-US" sz="44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kumimoji="1" lang="en-US" altLang="ja-JP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4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kumimoji="1" lang="en-US" altLang="ja-JP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kumimoji="1" lang="en-US" altLang="ja-JP" sz="40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BFED5E90-19EF-4547-9546-9E47592906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348" y="3799829"/>
                  <a:ext cx="4178528" cy="807264"/>
                </a:xfrm>
                <a:prstGeom prst="rect">
                  <a:avLst/>
                </a:prstGeom>
                <a:blipFill>
                  <a:blip r:embed="rId4"/>
                  <a:stretch>
                    <a:fillRect l="-5255" t="-10317" b="-2936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9A9AFE9-247A-4187-B5EE-1FD40511E8DB}"/>
                </a:ext>
              </a:extLst>
            </p:cNvPr>
            <p:cNvSpPr/>
            <p:nvPr/>
          </p:nvSpPr>
          <p:spPr>
            <a:xfrm>
              <a:off x="5251450" y="3600450"/>
              <a:ext cx="4886325" cy="1219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B337D1D-77CE-4FBA-8AFA-56B43C8622E2}"/>
              </a:ext>
            </a:extLst>
          </p:cNvPr>
          <p:cNvCxnSpPr>
            <a:cxnSpLocks/>
          </p:cNvCxnSpPr>
          <p:nvPr/>
        </p:nvCxnSpPr>
        <p:spPr>
          <a:xfrm>
            <a:off x="5965102" y="3097503"/>
            <a:ext cx="5758335" cy="0"/>
          </a:xfrm>
          <a:prstGeom prst="line">
            <a:avLst/>
          </a:prstGeom>
          <a:ln w="57150">
            <a:solidFill>
              <a:srgbClr val="EA0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1AB2D74-63F2-4568-ADD8-85B9490E2487}"/>
              </a:ext>
            </a:extLst>
          </p:cNvPr>
          <p:cNvCxnSpPr>
            <a:cxnSpLocks/>
          </p:cNvCxnSpPr>
          <p:nvPr/>
        </p:nvCxnSpPr>
        <p:spPr>
          <a:xfrm>
            <a:off x="7951925" y="4131944"/>
            <a:ext cx="1934074" cy="0"/>
          </a:xfrm>
          <a:prstGeom prst="line">
            <a:avLst/>
          </a:prstGeom>
          <a:ln w="57150">
            <a:solidFill>
              <a:srgbClr val="EA0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D869314-4911-17E3-74C9-6500FF4F792B}"/>
                  </a:ext>
                </a:extLst>
              </p:cNvPr>
              <p:cNvSpPr txBox="1"/>
              <p:nvPr/>
            </p:nvSpPr>
            <p:spPr>
              <a:xfrm>
                <a:off x="3622924" y="2291906"/>
                <a:ext cx="831993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4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ja-JP" sz="4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1" lang="ja-JP" altLang="en-US" sz="4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ja-JP" sz="4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4800" b="0" i="1" smtClean="0">
                          <a:latin typeface="Cambria Math" panose="02040503050406030204" pitchFamily="18" charset="0"/>
                        </a:rPr>
                        <m:t>( 2</m:t>
                      </m:r>
                      <m:sSub>
                        <m:sSubPr>
                          <m:ctrlPr>
                            <a:rPr kumimoji="1" lang="en-US" altLang="ja-JP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48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kumimoji="1" lang="en-US" altLang="ja-JP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4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48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kumimoji="1" lang="en-US" altLang="ja-JP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48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48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kumimoji="1" lang="en-US" altLang="ja-JP" sz="4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D869314-4911-17E3-74C9-6500FF4F7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924" y="2291906"/>
                <a:ext cx="831993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97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53F7D-2F1A-46D1-B80D-B3647CCAACB7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CDEDA1-6A20-44F0-A695-296AEFBAAD20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D6E044-6D21-46BA-B78B-F00DE5F66CB8}"/>
              </a:ext>
            </a:extLst>
          </p:cNvPr>
          <p:cNvSpPr txBox="1"/>
          <p:nvPr/>
        </p:nvSpPr>
        <p:spPr>
          <a:xfrm>
            <a:off x="176365" y="1096262"/>
            <a:ext cx="256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まとめ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E9A659-0AF4-4EC4-80D7-235FAFB5529C}"/>
              </a:ext>
            </a:extLst>
          </p:cNvPr>
          <p:cNvSpPr txBox="1"/>
          <p:nvPr/>
        </p:nvSpPr>
        <p:spPr>
          <a:xfrm>
            <a:off x="597568" y="1742593"/>
            <a:ext cx="7839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球の表面積を求める方法として、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円錐台の側面積の和として捉えた。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FD9D07-AE59-44FE-B87B-988A33943D52}"/>
              </a:ext>
            </a:extLst>
          </p:cNvPr>
          <p:cNvSpPr txBox="1"/>
          <p:nvPr/>
        </p:nvSpPr>
        <p:spPr>
          <a:xfrm>
            <a:off x="7415060" y="1327094"/>
            <a:ext cx="4600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積分の考え方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B1680C4-12BC-4620-8EC9-4F29D5DD7636}"/>
              </a:ext>
            </a:extLst>
          </p:cNvPr>
          <p:cNvSpPr txBox="1"/>
          <p:nvPr/>
        </p:nvSpPr>
        <p:spPr>
          <a:xfrm>
            <a:off x="665747" y="3720572"/>
            <a:ext cx="962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球の体積を求める方法も考えてみてください。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1D4E90-9EB9-411F-8C94-75CFFF863675}"/>
              </a:ext>
            </a:extLst>
          </p:cNvPr>
          <p:cNvSpPr txBox="1"/>
          <p:nvPr/>
        </p:nvSpPr>
        <p:spPr>
          <a:xfrm>
            <a:off x="665747" y="4751522"/>
            <a:ext cx="1118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どのような図形の体積の和として捉えたらよいだろうか？</a:t>
            </a:r>
          </a:p>
        </p:txBody>
      </p:sp>
    </p:spTree>
    <p:extLst>
      <p:ext uri="{BB962C8B-B14F-4D97-AF65-F5344CB8AC3E}">
        <p14:creationId xmlns:p14="http://schemas.microsoft.com/office/powerpoint/2010/main" val="309437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53F7D-2F1A-46D1-B80D-B3647CCAACB7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CDEDA1-6A20-44F0-A695-296AEFBAAD20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表面積から体積へ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D6E044-6D21-46BA-B78B-F00DE5F66CB8}"/>
              </a:ext>
            </a:extLst>
          </p:cNvPr>
          <p:cNvSpPr txBox="1"/>
          <p:nvPr/>
        </p:nvSpPr>
        <p:spPr>
          <a:xfrm>
            <a:off x="176365" y="1096262"/>
            <a:ext cx="102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このような立体の体積を求める方法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9346F6-6E4B-4B42-B0B0-C54D8A040B34}"/>
              </a:ext>
            </a:extLst>
          </p:cNvPr>
          <p:cNvSpPr txBox="1"/>
          <p:nvPr/>
        </p:nvSpPr>
        <p:spPr>
          <a:xfrm>
            <a:off x="4005676" y="2439032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このような立体を円環体（トーラス）という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9C43728-E518-4233-9F26-37F17390E3E1}"/>
              </a:ext>
            </a:extLst>
          </p:cNvPr>
          <p:cNvSpPr txBox="1"/>
          <p:nvPr/>
        </p:nvSpPr>
        <p:spPr>
          <a:xfrm>
            <a:off x="5135833" y="3590368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ドーナツ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9976950-994B-49E7-87EB-D63EE2D5A4F4}"/>
              </a:ext>
            </a:extLst>
          </p:cNvPr>
          <p:cNvSpPr txBox="1"/>
          <p:nvPr/>
        </p:nvSpPr>
        <p:spPr>
          <a:xfrm>
            <a:off x="7155133" y="3590368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蛍光灯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CFE242D-3AB6-49AB-88C6-96E6F04CABF4}"/>
              </a:ext>
            </a:extLst>
          </p:cNvPr>
          <p:cNvSpPr txBox="1"/>
          <p:nvPr/>
        </p:nvSpPr>
        <p:spPr>
          <a:xfrm>
            <a:off x="9174433" y="3590368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・・・・・・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E7C4DBE-84F1-18F4-2010-A9B7CE691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77427">
            <a:off x="628272" y="2027790"/>
            <a:ext cx="3526832" cy="391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32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1F614D8-FEAB-31C6-9C4C-08F6C4A42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64245">
            <a:off x="9145705" y="990148"/>
            <a:ext cx="1590345" cy="176562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1253F7D-2F1A-46D1-B80D-B3647CCAACB7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CDEDA1-6A20-44F0-A695-296AEFBAAD20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表面積から体積へ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D6E044-6D21-46BA-B78B-F00DE5F66CB8}"/>
              </a:ext>
            </a:extLst>
          </p:cNvPr>
          <p:cNvSpPr txBox="1"/>
          <p:nvPr/>
        </p:nvSpPr>
        <p:spPr>
          <a:xfrm>
            <a:off x="176365" y="1096262"/>
            <a:ext cx="102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このような立体の体積を求める方法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9976950-994B-49E7-87EB-D63EE2D5A4F4}"/>
              </a:ext>
            </a:extLst>
          </p:cNvPr>
          <p:cNvSpPr txBox="1"/>
          <p:nvPr/>
        </p:nvSpPr>
        <p:spPr>
          <a:xfrm>
            <a:off x="523773" y="1964099"/>
            <a:ext cx="577214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パップス・ギュルダンの定理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D1FA8E-8E2C-42A3-BBA4-AF8E89C0F567}"/>
                  </a:ext>
                </a:extLst>
              </p:cNvPr>
              <p:cNvSpPr txBox="1"/>
              <p:nvPr/>
            </p:nvSpPr>
            <p:spPr>
              <a:xfrm>
                <a:off x="385915" y="2766583"/>
                <a:ext cx="10920260" cy="2076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+mj-ea"/>
                    <a:ea typeface="+mj-ea"/>
                  </a:rPr>
                  <a:t> </a:t>
                </a:r>
                <a:r>
                  <a:rPr kumimoji="1" lang="ja-JP" altLang="en-US" sz="36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平面上に曲線で囲まれた図形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4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kumimoji="1" lang="ja-JP" altLang="en-US" sz="36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4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kumimoji="1" lang="ja-JP" altLang="en-US" sz="36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と交わらない直線があるとき，この直線の周りに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4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kumimoji="1" lang="ja-JP" altLang="en-US" sz="36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を１回転してできる回転体の体積</a:t>
                </a:r>
                <a14:m>
                  <m:oMath xmlns:m="http://schemas.openxmlformats.org/officeDocument/2006/math">
                    <m:r>
                      <a:rPr kumimoji="1" lang="en-US" altLang="ja-JP" sz="4400" b="0" i="1" smtClean="0">
                        <a:latin typeface="Cambria Math" panose="02040503050406030204" pitchFamily="18" charset="0"/>
                        <a:ea typeface="HGP創英角ｺﾞｼｯｸUB" panose="020B0900000000000000" pitchFamily="50" charset="-128"/>
                      </a:rPr>
                      <m:t>𝑉</m:t>
                    </m:r>
                  </m:oMath>
                </a14:m>
                <a:r>
                  <a:rPr kumimoji="1" lang="ja-JP" altLang="en-US" sz="36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について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6D1FA8E-8E2C-42A3-BBA4-AF8E89C0F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15" y="2766583"/>
                <a:ext cx="10920260" cy="2076915"/>
              </a:xfrm>
              <a:prstGeom prst="rect">
                <a:avLst/>
              </a:prstGeom>
              <a:blipFill>
                <a:blip r:embed="rId3"/>
                <a:stretch>
                  <a:fillRect l="-1674" t="-1760" r="-1283" b="-7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4B9F698-A9B7-46D0-B6B3-79E6F6047A54}"/>
              </a:ext>
            </a:extLst>
          </p:cNvPr>
          <p:cNvSpPr txBox="1"/>
          <p:nvPr/>
        </p:nvSpPr>
        <p:spPr>
          <a:xfrm>
            <a:off x="1164456" y="4904847"/>
            <a:ext cx="9363177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𝑉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＝（Ａの重心が描く円周の長さ）</a:t>
            </a:r>
            <a:r>
              <a:rPr kumimoji="1"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×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（Ａの面積）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5B06566-90C8-42DD-B246-119140F9F9E7}"/>
              </a:ext>
            </a:extLst>
          </p:cNvPr>
          <p:cNvSpPr txBox="1"/>
          <p:nvPr/>
        </p:nvSpPr>
        <p:spPr>
          <a:xfrm>
            <a:off x="9062684" y="5674288"/>
            <a:ext cx="2648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が成り立つ</a:t>
            </a:r>
          </a:p>
        </p:txBody>
      </p:sp>
    </p:spTree>
    <p:extLst>
      <p:ext uri="{BB962C8B-B14F-4D97-AF65-F5344CB8AC3E}">
        <p14:creationId xmlns:p14="http://schemas.microsoft.com/office/powerpoint/2010/main" val="317496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4EA0C-EA19-4B0F-E4E1-A2525D352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7F67F723-E4DF-DD87-498D-1955DDA3A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0416" y="1987289"/>
            <a:ext cx="2999854" cy="288342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7D1669-773C-FCFD-C725-30C0FF9F6F5D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B0E9EE2-A8C4-AFF9-1B27-FFDCC31F2291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本日のテーマ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EF780B0-0219-9982-1150-436579ABC558}"/>
              </a:ext>
            </a:extLst>
          </p:cNvPr>
          <p:cNvSpPr txBox="1"/>
          <p:nvPr/>
        </p:nvSpPr>
        <p:spPr>
          <a:xfrm>
            <a:off x="176365" y="1096262"/>
            <a:ext cx="102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 半径　　の球について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ACA632-FB4D-0458-BC71-7C7E56513729}"/>
              </a:ext>
            </a:extLst>
          </p:cNvPr>
          <p:cNvSpPr txBox="1"/>
          <p:nvPr/>
        </p:nvSpPr>
        <p:spPr>
          <a:xfrm>
            <a:off x="5311942" y="238473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表面積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E96A41-6F43-91BE-3928-AADC90E883BC}"/>
              </a:ext>
            </a:extLst>
          </p:cNvPr>
          <p:cNvSpPr txBox="1"/>
          <p:nvPr/>
        </p:nvSpPr>
        <p:spPr>
          <a:xfrm>
            <a:off x="5311942" y="377814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体　積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B73D016-2AEF-4B1D-B8DB-89BDDAD1BE1D}"/>
              </a:ext>
            </a:extLst>
          </p:cNvPr>
          <p:cNvSpPr/>
          <p:nvPr/>
        </p:nvSpPr>
        <p:spPr>
          <a:xfrm>
            <a:off x="5038725" y="2276475"/>
            <a:ext cx="4076700" cy="9638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3A78514-B66D-D08B-4429-93DD4C5EEEBB}"/>
              </a:ext>
            </a:extLst>
          </p:cNvPr>
          <p:cNvSpPr txBox="1"/>
          <p:nvPr/>
        </p:nvSpPr>
        <p:spPr>
          <a:xfrm>
            <a:off x="1070810" y="5118768"/>
            <a:ext cx="100503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球の表面積の求め方ついて考えよう</a:t>
            </a:r>
            <a:r>
              <a:rPr kumimoji="1" lang="en-US" altLang="ja-JP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lang="ja-JP" altLang="en-US" sz="4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F06DA2C-AFB9-CCFD-5296-4B8477CF624A}"/>
                  </a:ext>
                </a:extLst>
              </p:cNvPr>
              <p:cNvSpPr txBox="1"/>
              <p:nvPr/>
            </p:nvSpPr>
            <p:spPr>
              <a:xfrm>
                <a:off x="2034427" y="994384"/>
                <a:ext cx="4756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48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F06DA2C-AFB9-CCFD-5296-4B8477CF6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427" y="994384"/>
                <a:ext cx="47569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137A1A4-ED85-0375-DBD7-6781EC4A60B1}"/>
                  </a:ext>
                </a:extLst>
              </p:cNvPr>
              <p:cNvSpPr txBox="1"/>
              <p:nvPr/>
            </p:nvSpPr>
            <p:spPr>
              <a:xfrm>
                <a:off x="6862069" y="2352254"/>
                <a:ext cx="1752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kumimoji="1" lang="en-US" altLang="ja-JP" sz="4400" i="0"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kumimoji="1" lang="en-US" altLang="ja-JP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4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kumimoji="1" lang="en-US" altLang="ja-JP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40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137A1A4-ED85-0375-DBD7-6781EC4A6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069" y="2352254"/>
                <a:ext cx="175260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FD464E-A50D-7500-7314-DA6523A98A84}"/>
                  </a:ext>
                </a:extLst>
              </p:cNvPr>
              <p:cNvSpPr txBox="1"/>
              <p:nvPr/>
            </p:nvSpPr>
            <p:spPr>
              <a:xfrm flipH="1">
                <a:off x="3469603" y="3022370"/>
                <a:ext cx="292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FD464E-A50D-7500-7314-DA6523A98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69603" y="3022370"/>
                <a:ext cx="292212" cy="461665"/>
              </a:xfrm>
              <a:prstGeom prst="rect">
                <a:avLst/>
              </a:prstGeom>
              <a:blipFill>
                <a:blip r:embed="rId5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9690084-21C1-7947-3414-0F1BB7F7A0E2}"/>
                  </a:ext>
                </a:extLst>
              </p:cNvPr>
              <p:cNvSpPr txBox="1"/>
              <p:nvPr/>
            </p:nvSpPr>
            <p:spPr>
              <a:xfrm>
                <a:off x="6947234" y="3524696"/>
                <a:ext cx="1752600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4000" b="0" i="0" smtClean="0">
                              <a:latin typeface="Cambria Math" panose="02040503050406030204" pitchFamily="18" charset="0"/>
                            </a:rPr>
                            <m:t> 4 </m:t>
                          </m:r>
                        </m:num>
                        <m:den>
                          <m:r>
                            <a:rPr kumimoji="1" lang="en-US" altLang="ja-JP" sz="4000" b="0" i="0" smtClean="0">
                              <a:latin typeface="Cambria Math" panose="02040503050406030204" pitchFamily="18" charset="0"/>
                            </a:rPr>
                            <m:t> 3 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1" lang="en-US" altLang="ja-JP" sz="4000" i="1"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kumimoji="1" lang="en-US" altLang="ja-JP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4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ja-JP" altLang="en-US" sz="40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9690084-21C1-7947-3414-0F1BB7F7A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234" y="3524696"/>
                <a:ext cx="1752600" cy="12464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50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E50AA3-BA58-4C5B-8737-D20B1732F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947" y="1538703"/>
            <a:ext cx="5519488" cy="468287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1253F7D-2F1A-46D1-B80D-B3647CCAACB7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CDEDA1-6A20-44F0-A695-296AEFBAAD20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表面積から体積へ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D6E044-6D21-46BA-B78B-F00DE5F66CB8}"/>
              </a:ext>
            </a:extLst>
          </p:cNvPr>
          <p:cNvSpPr txBox="1"/>
          <p:nvPr/>
        </p:nvSpPr>
        <p:spPr>
          <a:xfrm>
            <a:off x="176365" y="1096262"/>
            <a:ext cx="102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このような立体の体積を求める方法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2A448A5-AA54-169F-E8EF-3E8783C01D66}"/>
              </a:ext>
            </a:extLst>
          </p:cNvPr>
          <p:cNvSpPr/>
          <p:nvPr/>
        </p:nvSpPr>
        <p:spPr>
          <a:xfrm>
            <a:off x="8781336" y="1538703"/>
            <a:ext cx="3302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0A8CA9C-14CF-E979-251A-7797576B19A7}"/>
                  </a:ext>
                </a:extLst>
              </p:cNvPr>
              <p:cNvSpPr txBox="1"/>
              <p:nvPr/>
            </p:nvSpPr>
            <p:spPr>
              <a:xfrm flipH="1">
                <a:off x="9332214" y="1312966"/>
                <a:ext cx="4432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0A8CA9C-14CF-E979-251A-7797576B1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332214" y="1312966"/>
                <a:ext cx="44325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8C5A95F-977B-CEF5-9B11-16CAC1248883}"/>
                  </a:ext>
                </a:extLst>
              </p:cNvPr>
              <p:cNvSpPr txBox="1"/>
              <p:nvPr/>
            </p:nvSpPr>
            <p:spPr>
              <a:xfrm flipH="1">
                <a:off x="11597683" y="4171676"/>
                <a:ext cx="4432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8C5A95F-977B-CEF5-9B11-16CAC1248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597683" y="4171676"/>
                <a:ext cx="44325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9856FC3-14AB-2F55-1B8F-D0F3768A97EB}"/>
              </a:ext>
            </a:extLst>
          </p:cNvPr>
          <p:cNvSpPr/>
          <p:nvPr/>
        </p:nvSpPr>
        <p:spPr>
          <a:xfrm>
            <a:off x="11710737" y="4825424"/>
            <a:ext cx="33020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AA09B1E-CA10-CF32-D592-7A0F148D26E3}"/>
                  </a:ext>
                </a:extLst>
              </p:cNvPr>
              <p:cNvSpPr txBox="1"/>
              <p:nvPr/>
            </p:nvSpPr>
            <p:spPr>
              <a:xfrm>
                <a:off x="624245" y="2603525"/>
                <a:ext cx="8300073" cy="1495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不等式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ja-JP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ja-JP" sz="28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ja-JP" sz="2800" i="1" dirty="0">
                                <a:latin typeface="Cambria Math" panose="02040503050406030204" pitchFamily="18" charset="0"/>
                              </a:rPr>
                              <m:t>−3 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≦</m:t>
                    </m:r>
                    <m:r>
                      <a:rPr kumimoji="1"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kumimoji="1" lang="ja-JP" altLang="en-US" sz="2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 を満たす領域を</a:t>
                </a:r>
                <a:endParaRPr kumimoji="1" lang="en-US" altLang="ja-JP" sz="2800" dirty="0">
                  <a:latin typeface="BIZ UD明朝 Medium" panose="02020500000000000000" pitchFamily="17" charset="-128"/>
                  <a:ea typeface="BIZ UD明朝 Medium" panose="02020500000000000000" pitchFamily="17" charset="-128"/>
                </a:endParaRPr>
              </a:p>
              <a:p>
                <a:r>
                  <a:rPr kumimoji="1" lang="ja-JP" altLang="en-US" sz="36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ja-JP" alt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軸の周りに１回転してできる立体の体積</a:t>
                </a:r>
                <a:endParaRPr kumimoji="1" lang="en-US" altLang="ja-JP" sz="2800" dirty="0">
                  <a:latin typeface="BIZ UD明朝 Medium" panose="02020500000000000000" pitchFamily="17" charset="-128"/>
                  <a:ea typeface="BIZ UD明朝 Medium" panose="02020500000000000000" pitchFamily="17" charset="-128"/>
                </a:endParaRPr>
              </a:p>
              <a:p>
                <a:r>
                  <a:rPr kumimoji="1" lang="ja-JP" altLang="en-US" sz="2800" dirty="0">
                    <a:latin typeface="BIZ UD明朝 Medium" panose="02020500000000000000" pitchFamily="17" charset="-128"/>
                    <a:ea typeface="BIZ UD明朝 Medium" panose="02020500000000000000" pitchFamily="17" charset="-128"/>
                  </a:rPr>
                  <a:t>を求めよ。</a:t>
                </a:r>
                <a:endParaRPr kumimoji="1" lang="en-US" altLang="ja-JP" sz="2800" dirty="0">
                  <a:latin typeface="BIZ UD明朝 Medium" panose="02020500000000000000" pitchFamily="17" charset="-128"/>
                  <a:ea typeface="BIZ UD明朝 Medium" panose="02020500000000000000" pitchFamily="17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AA09B1E-CA10-CF32-D592-7A0F148D2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45" y="2603525"/>
                <a:ext cx="8300073" cy="1495346"/>
              </a:xfrm>
              <a:prstGeom prst="rect">
                <a:avLst/>
              </a:prstGeom>
              <a:blipFill>
                <a:blip r:embed="rId5"/>
                <a:stretch>
                  <a:fillRect l="-1468" t="-5714" b="-1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34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A9709-9A9C-B1C6-ADAE-C21F49642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CD695E58-F476-869B-CBCD-33B5881D9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06" y="2047258"/>
            <a:ext cx="6361189" cy="319735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E384E17-ED61-5055-B1BC-DABC96A4FD7B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AF73A4A-3598-5CD2-9A92-2671FA135EFB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013BC6-0ECA-910C-1C60-F03B932D817D}"/>
              </a:ext>
            </a:extLst>
          </p:cNvPr>
          <p:cNvSpPr txBox="1"/>
          <p:nvPr/>
        </p:nvSpPr>
        <p:spPr>
          <a:xfrm>
            <a:off x="176365" y="1096262"/>
            <a:ext cx="102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 以下の球の表面積と円柱の側面積は等しい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20037CB-1F71-31DE-20B2-7F37CBBC6DC1}"/>
                  </a:ext>
                </a:extLst>
              </p:cNvPr>
              <p:cNvSpPr txBox="1"/>
              <p:nvPr/>
            </p:nvSpPr>
            <p:spPr>
              <a:xfrm flipH="1">
                <a:off x="4706731" y="3255456"/>
                <a:ext cx="292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20037CB-1F71-31DE-20B2-7F37CBBC6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06731" y="3255456"/>
                <a:ext cx="292212" cy="461665"/>
              </a:xfrm>
              <a:prstGeom prst="rect">
                <a:avLst/>
              </a:prstGeom>
              <a:blipFill>
                <a:blip r:embed="rId3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C1FF568-BCBA-3287-FB7B-FC96F3E5B7F6}"/>
                  </a:ext>
                </a:extLst>
              </p:cNvPr>
              <p:cNvSpPr txBox="1"/>
              <p:nvPr/>
            </p:nvSpPr>
            <p:spPr>
              <a:xfrm flipH="1">
                <a:off x="8378769" y="4528443"/>
                <a:ext cx="292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C1FF568-BCBA-3287-FB7B-FC96F3E5B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78769" y="4528443"/>
                <a:ext cx="292212" cy="461665"/>
              </a:xfrm>
              <a:prstGeom prst="rect">
                <a:avLst/>
              </a:prstGeom>
              <a:blipFill>
                <a:blip r:embed="rId4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944FF75-4604-719E-98A2-6F714B36CD7E}"/>
                  </a:ext>
                </a:extLst>
              </p:cNvPr>
              <p:cNvSpPr txBox="1"/>
              <p:nvPr/>
            </p:nvSpPr>
            <p:spPr>
              <a:xfrm flipH="1">
                <a:off x="7538886" y="3378369"/>
                <a:ext cx="292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944FF75-4604-719E-98A2-6F714B36C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38886" y="3378369"/>
                <a:ext cx="292212" cy="461665"/>
              </a:xfrm>
              <a:prstGeom prst="rect">
                <a:avLst/>
              </a:prstGeom>
              <a:blipFill>
                <a:blip r:embed="rId5"/>
                <a:stretch>
                  <a:fillRect l="-6250" r="-7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C60D43C-B8E0-59CA-A56C-DCAED7D75D17}"/>
                  </a:ext>
                </a:extLst>
              </p:cNvPr>
              <p:cNvSpPr txBox="1"/>
              <p:nvPr/>
            </p:nvSpPr>
            <p:spPr>
              <a:xfrm>
                <a:off x="3446516" y="5232028"/>
                <a:ext cx="1752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kumimoji="1" lang="en-US" altLang="ja-JP" sz="4400" i="0"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kumimoji="1" lang="en-US" altLang="ja-JP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4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kumimoji="1" lang="en-US" altLang="ja-JP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40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C60D43C-B8E0-59CA-A56C-DCAED7D75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516" y="5232028"/>
                <a:ext cx="175260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9C4D4AF-7BC3-77C1-B76C-E3B42B07A18E}"/>
                  </a:ext>
                </a:extLst>
              </p:cNvPr>
              <p:cNvSpPr txBox="1"/>
              <p:nvPr/>
            </p:nvSpPr>
            <p:spPr>
              <a:xfrm>
                <a:off x="7220657" y="5232028"/>
                <a:ext cx="1752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kumimoji="1" lang="en-US" altLang="ja-JP" sz="4400" i="0"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kumimoji="1" lang="en-US" altLang="ja-JP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4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kumimoji="1" lang="en-US" altLang="ja-JP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40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9C4D4AF-7BC3-77C1-B76C-E3B42B07A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657" y="5232028"/>
                <a:ext cx="17526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0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53F7D-2F1A-46D1-B80D-B3647CCAACB7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CDEDA1-6A20-44F0-A695-296AEFBAAD20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5D6E044-6D21-46BA-B78B-F00DE5F66CB8}"/>
              </a:ext>
            </a:extLst>
          </p:cNvPr>
          <p:cNvSpPr txBox="1"/>
          <p:nvPr/>
        </p:nvSpPr>
        <p:spPr>
          <a:xfrm>
            <a:off x="176365" y="1096262"/>
            <a:ext cx="102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 以下の球の表面積と円柱の側面積は等しい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C3E0E6-6903-4339-BDE9-29047B96CD1F}"/>
              </a:ext>
            </a:extLst>
          </p:cNvPr>
          <p:cNvSpPr txBox="1"/>
          <p:nvPr/>
        </p:nvSpPr>
        <p:spPr>
          <a:xfrm>
            <a:off x="7372350" y="2619375"/>
            <a:ext cx="4425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赤色部分の</a:t>
            </a:r>
            <a:endParaRPr kumimoji="1" lang="en-US" altLang="ja-JP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側面積も等しい？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8612A63-2352-4A49-959D-DCCB0CB47634}"/>
              </a:ext>
            </a:extLst>
          </p:cNvPr>
          <p:cNvSpPr txBox="1"/>
          <p:nvPr/>
        </p:nvSpPr>
        <p:spPr>
          <a:xfrm>
            <a:off x="7170269" y="4819596"/>
            <a:ext cx="4829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検証してみよう</a:t>
            </a:r>
            <a:r>
              <a:rPr kumimoji="1" lang="ja-JP" altLang="en-US" sz="4000" i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！！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EC3B1C8-35F8-C137-5102-230C049D3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387" y="2083119"/>
            <a:ext cx="5631199" cy="2959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5D00EADA-85CB-E8A4-C4B0-CA110ED270D7}"/>
                  </a:ext>
                </a:extLst>
              </p:cNvPr>
              <p:cNvSpPr txBox="1"/>
              <p:nvPr/>
            </p:nvSpPr>
            <p:spPr>
              <a:xfrm flipH="1">
                <a:off x="2477009" y="3173820"/>
                <a:ext cx="270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5D00EADA-85CB-E8A4-C4B0-CA110ED27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77009" y="3173820"/>
                <a:ext cx="270472" cy="461665"/>
              </a:xfrm>
              <a:prstGeom prst="rect">
                <a:avLst/>
              </a:prstGeom>
              <a:blipFill>
                <a:blip r:embed="rId3"/>
                <a:stretch>
                  <a:fillRect r="-1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75C4DB6-94FF-71A4-AEFA-CD429AE81A15}"/>
                  </a:ext>
                </a:extLst>
              </p:cNvPr>
              <p:cNvSpPr txBox="1"/>
              <p:nvPr/>
            </p:nvSpPr>
            <p:spPr>
              <a:xfrm flipH="1">
                <a:off x="5700020" y="4358114"/>
                <a:ext cx="270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75C4DB6-94FF-71A4-AEFA-CD429AE81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00020" y="4358114"/>
                <a:ext cx="270472" cy="461665"/>
              </a:xfrm>
              <a:prstGeom prst="rect">
                <a:avLst/>
              </a:prstGeom>
              <a:blipFill>
                <a:blip r:embed="rId4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1A37CC2-C54A-DACE-4DF2-36172E31A2D6}"/>
                  </a:ext>
                </a:extLst>
              </p:cNvPr>
              <p:cNvSpPr txBox="1"/>
              <p:nvPr/>
            </p:nvSpPr>
            <p:spPr>
              <a:xfrm flipH="1">
                <a:off x="4822254" y="3479551"/>
                <a:ext cx="4131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1A37CC2-C54A-DACE-4DF2-36172E31A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22254" y="3479551"/>
                <a:ext cx="413133" cy="461665"/>
              </a:xfrm>
              <a:prstGeom prst="rect">
                <a:avLst/>
              </a:prstGeom>
              <a:blipFill>
                <a:blip r:embed="rId5"/>
                <a:stretch>
                  <a:fillRect l="-2941" r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575A0FC-7CF5-79C9-76DB-04E19B3901BD}"/>
                  </a:ext>
                </a:extLst>
              </p:cNvPr>
              <p:cNvSpPr txBox="1"/>
              <p:nvPr/>
            </p:nvSpPr>
            <p:spPr>
              <a:xfrm>
                <a:off x="1321881" y="5088588"/>
                <a:ext cx="16222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kumimoji="1" lang="en-US" altLang="ja-JP" sz="3600" i="0"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32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575A0FC-7CF5-79C9-76DB-04E19B390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881" y="5088588"/>
                <a:ext cx="162221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DAEA15A-0027-9709-84A1-5899298DA235}"/>
                  </a:ext>
                </a:extLst>
              </p:cNvPr>
              <p:cNvSpPr txBox="1"/>
              <p:nvPr/>
            </p:nvSpPr>
            <p:spPr>
              <a:xfrm>
                <a:off x="4611923" y="5088588"/>
                <a:ext cx="16222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kumimoji="1" lang="en-US" altLang="ja-JP" sz="3600" i="0"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32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DAEA15A-0027-9709-84A1-5899298DA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923" y="5088588"/>
                <a:ext cx="162221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74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7686D-A6E0-C188-CC36-5196C7A7C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314A6C-09DF-EF20-1293-DAAF8CD274B2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0B9EBDF-0088-AB20-F4D6-B30341476A15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FD695EE-05B7-35BE-A0C3-7298F56B3554}"/>
              </a:ext>
            </a:extLst>
          </p:cNvPr>
          <p:cNvSpPr txBox="1"/>
          <p:nvPr/>
        </p:nvSpPr>
        <p:spPr>
          <a:xfrm>
            <a:off x="176365" y="1096262"/>
            <a:ext cx="805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 以下の円錐台の側面積　　を求めよ。</a:t>
            </a: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3AE0BFB3-6681-C40E-C526-9A0AC0D562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881676"/>
              </p:ext>
            </p:extLst>
          </p:nvPr>
        </p:nvGraphicFramePr>
        <p:xfrm>
          <a:off x="5969935" y="2144357"/>
          <a:ext cx="5834063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tudyaid D.B." r:id="rId2" imgW="5834667" imgH="3263132" progId="Studyaid_DB.Document">
                  <p:embed/>
                </p:oleObj>
              </mc:Choice>
              <mc:Fallback>
                <p:oleObj name="Studyaid D.B." r:id="rId2" imgW="5834667" imgH="3263132" progId="Studyaid_DB.Document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1F4628C7-E734-4AC5-9D60-ED01505B84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69935" y="2144357"/>
                        <a:ext cx="5834063" cy="326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39A2AE27-20DE-06B3-440D-6C9E7EC01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2433594"/>
            <a:ext cx="4795587" cy="2974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42AA8A8-A6CE-6A28-D465-735E738D98F3}"/>
                  </a:ext>
                </a:extLst>
              </p:cNvPr>
              <p:cNvSpPr txBox="1"/>
              <p:nvPr/>
            </p:nvSpPr>
            <p:spPr>
              <a:xfrm flipH="1">
                <a:off x="3497056" y="2349353"/>
                <a:ext cx="292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42AA8A8-A6CE-6A28-D465-735E738D9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97056" y="2349353"/>
                <a:ext cx="292212" cy="461665"/>
              </a:xfrm>
              <a:prstGeom prst="rect">
                <a:avLst/>
              </a:prstGeom>
              <a:blipFill>
                <a:blip r:embed="rId5"/>
                <a:stretch>
                  <a:fillRect r="-37500"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5CC4EF0-2E60-9494-7FA5-92933FCDF2FE}"/>
                  </a:ext>
                </a:extLst>
              </p:cNvPr>
              <p:cNvSpPr txBox="1"/>
              <p:nvPr/>
            </p:nvSpPr>
            <p:spPr>
              <a:xfrm flipH="1">
                <a:off x="3910770" y="4425803"/>
                <a:ext cx="292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5CC4EF0-2E60-9494-7FA5-92933FCDF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10770" y="4425803"/>
                <a:ext cx="292212" cy="461665"/>
              </a:xfrm>
              <a:prstGeom prst="rect">
                <a:avLst/>
              </a:prstGeom>
              <a:blipFill>
                <a:blip r:embed="rId6"/>
                <a:stretch>
                  <a:fillRect r="-42553"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913AC94-6C36-B1A8-4224-ADF098E79C45}"/>
                  </a:ext>
                </a:extLst>
              </p:cNvPr>
              <p:cNvSpPr txBox="1"/>
              <p:nvPr/>
            </p:nvSpPr>
            <p:spPr>
              <a:xfrm flipH="1">
                <a:off x="2401681" y="3589196"/>
                <a:ext cx="292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913AC94-6C36-B1A8-4224-ADF098E79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01681" y="3589196"/>
                <a:ext cx="292212" cy="461665"/>
              </a:xfrm>
              <a:prstGeom prst="rect">
                <a:avLst/>
              </a:prstGeom>
              <a:blipFill>
                <a:blip r:embed="rId7"/>
                <a:stretch>
                  <a:fillRect l="-6250" r="-270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595EE16-8DE7-22F1-7BF1-5C1CC6DC97CA}"/>
                  </a:ext>
                </a:extLst>
              </p:cNvPr>
              <p:cNvSpPr txBox="1"/>
              <p:nvPr/>
            </p:nvSpPr>
            <p:spPr>
              <a:xfrm flipH="1">
                <a:off x="4915166" y="3381878"/>
                <a:ext cx="292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1" lang="ja-JP" altLang="en-US" sz="2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595EE16-8DE7-22F1-7BF1-5C1CC6DC9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15166" y="3381878"/>
                <a:ext cx="292212" cy="461665"/>
              </a:xfrm>
              <a:prstGeom prst="rect">
                <a:avLst/>
              </a:prstGeom>
              <a:blipFill>
                <a:blip r:embed="rId8"/>
                <a:stretch>
                  <a:fillRect l="-6250" r="-20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4FFA5E0-FAC9-734D-014F-049923693577}"/>
                  </a:ext>
                </a:extLst>
              </p:cNvPr>
              <p:cNvSpPr txBox="1"/>
              <p:nvPr/>
            </p:nvSpPr>
            <p:spPr>
              <a:xfrm flipH="1">
                <a:off x="5567146" y="1059144"/>
                <a:ext cx="4541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1" lang="ja-JP" altLang="en-US" sz="4400" i="1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4FFA5E0-FAC9-734D-014F-049923693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7146" y="1059144"/>
                <a:ext cx="4541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97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06AD8-8611-E707-8818-191884BC1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C2062E4D-9DE7-5CB4-CE94-5DDBE759B8F2}"/>
              </a:ext>
            </a:extLst>
          </p:cNvPr>
          <p:cNvSpPr/>
          <p:nvPr/>
        </p:nvSpPr>
        <p:spPr>
          <a:xfrm>
            <a:off x="4667571" y="1821367"/>
            <a:ext cx="7227649" cy="4297045"/>
          </a:xfrm>
          <a:prstGeom prst="roundRect">
            <a:avLst>
              <a:gd name="adj" fmla="val 5917"/>
            </a:avLst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4461C66-80D4-BD49-C4AC-C924D507AF53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872D20C-3425-B988-6EDD-33B338B99A8A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C658EE37-6125-357F-DEBB-F17A6AEFEE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274" y="4316424"/>
          <a:ext cx="3420903" cy="1913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tudyaid D.B." r:id="rId2" imgW="5834667" imgH="3263132" progId="Studyaid_DB.Document">
                  <p:embed/>
                </p:oleObj>
              </mc:Choice>
              <mc:Fallback>
                <p:oleObj name="Studyaid D.B." r:id="rId2" imgW="5834667" imgH="3263132" progId="Studyaid_DB.Document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74E0D3EC-C542-02AB-5628-4159FA0206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274" y="4316424"/>
                        <a:ext cx="3420903" cy="1913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9D1853C-B067-0E07-8E19-41BD031C224D}"/>
              </a:ext>
            </a:extLst>
          </p:cNvPr>
          <p:cNvGrpSpPr/>
          <p:nvPr/>
        </p:nvGrpSpPr>
        <p:grpSpPr>
          <a:xfrm>
            <a:off x="481263" y="1756425"/>
            <a:ext cx="3696926" cy="2358114"/>
            <a:chOff x="481263" y="2349353"/>
            <a:chExt cx="4795587" cy="305890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4E218C0-6798-BD1F-515E-25B8C78CF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63" y="2433594"/>
              <a:ext cx="4795587" cy="297466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BFAB23F9-B9A7-9A0A-6D30-210379534D4B}"/>
                    </a:ext>
                  </a:extLst>
                </p:cNvPr>
                <p:cNvSpPr txBox="1"/>
                <p:nvPr/>
              </p:nvSpPr>
              <p:spPr>
                <a:xfrm flipH="1">
                  <a:off x="3497056" y="2349353"/>
                  <a:ext cx="2922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i="1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BFAB23F9-B9A7-9A0A-6D30-210379534D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497056" y="2349353"/>
                  <a:ext cx="292212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78378" b="-3389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53C963F1-30E1-EE3C-A6C1-72BF527D4511}"/>
                    </a:ext>
                  </a:extLst>
                </p:cNvPr>
                <p:cNvSpPr txBox="1"/>
                <p:nvPr/>
              </p:nvSpPr>
              <p:spPr>
                <a:xfrm flipH="1">
                  <a:off x="3921062" y="4280332"/>
                  <a:ext cx="2922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i="1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53C963F1-30E1-EE3C-A6C1-72BF527D45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921062" y="4280332"/>
                  <a:ext cx="292212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81081" b="-3389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74BC6D82-C391-6E4A-78A0-00159C2808DA}"/>
                    </a:ext>
                  </a:extLst>
                </p:cNvPr>
                <p:cNvSpPr txBox="1"/>
                <p:nvPr/>
              </p:nvSpPr>
              <p:spPr>
                <a:xfrm flipH="1">
                  <a:off x="2379715" y="3567231"/>
                  <a:ext cx="2922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kumimoji="1" lang="ja-JP" altLang="en-US" sz="2400" i="1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74BC6D82-C391-6E4A-78A0-00159C280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379715" y="3567231"/>
                  <a:ext cx="292212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8108" r="-64865" b="-2711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CEFED648-B0C0-100E-01E9-2F709D67440F}"/>
                    </a:ext>
                  </a:extLst>
                </p:cNvPr>
                <p:cNvSpPr txBox="1"/>
                <p:nvPr/>
              </p:nvSpPr>
              <p:spPr>
                <a:xfrm flipH="1">
                  <a:off x="4871234" y="3294017"/>
                  <a:ext cx="292212" cy="5988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kumimoji="1" lang="ja-JP" altLang="en-US" sz="2400" i="1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CEFED648-B0C0-100E-01E9-2F709D6744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871234" y="3294017"/>
                  <a:ext cx="292212" cy="598864"/>
                </a:xfrm>
                <a:prstGeom prst="rect">
                  <a:avLst/>
                </a:prstGeom>
                <a:blipFill>
                  <a:blip r:embed="rId8"/>
                  <a:stretch>
                    <a:fillRect l="-8108" r="-324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71466FD-B12D-A465-E760-DEB7C435C553}"/>
              </a:ext>
            </a:extLst>
          </p:cNvPr>
          <p:cNvGrpSpPr/>
          <p:nvPr/>
        </p:nvGrpSpPr>
        <p:grpSpPr>
          <a:xfrm>
            <a:off x="176365" y="1034706"/>
            <a:ext cx="8053235" cy="646331"/>
            <a:chOff x="176365" y="1034706"/>
            <a:chExt cx="8053235" cy="646331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6765E91-1641-F5F9-C5AC-3AFD33BD4C16}"/>
                </a:ext>
              </a:extLst>
            </p:cNvPr>
            <p:cNvSpPr txBox="1"/>
            <p:nvPr/>
          </p:nvSpPr>
          <p:spPr>
            <a:xfrm>
              <a:off x="176365" y="1096262"/>
              <a:ext cx="80532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+mj-ea"/>
                  <a:ea typeface="+mj-ea"/>
                </a:rPr>
                <a:t> </a:t>
              </a:r>
              <a:r>
                <a:rPr kumimoji="1" lang="ja-JP" altLang="en-US" sz="2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○ 以下の円錐台の側面積　　を求めよ。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7DBD80FE-5D2D-180C-0684-E76D0AC9D11C}"/>
                    </a:ext>
                  </a:extLst>
                </p:cNvPr>
                <p:cNvSpPr txBox="1"/>
                <p:nvPr/>
              </p:nvSpPr>
              <p:spPr>
                <a:xfrm flipH="1">
                  <a:off x="4366789" y="1034706"/>
                  <a:ext cx="45413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kumimoji="1" lang="ja-JP" altLang="en-US" sz="3600" i="1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7DBD80FE-5D2D-180C-0684-E76D0AC9D1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366789" y="1034706"/>
                  <a:ext cx="454137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F3BB019B-6274-93D0-1B3C-64BE90FCDA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054" y="2349937"/>
            <a:ext cx="3451966" cy="2915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54C6537-A3F1-4826-B1D5-516947709C6C}"/>
                  </a:ext>
                </a:extLst>
              </p:cNvPr>
              <p:cNvSpPr txBox="1"/>
              <p:nvPr/>
            </p:nvSpPr>
            <p:spPr>
              <a:xfrm flipH="1">
                <a:off x="5790704" y="4258653"/>
                <a:ext cx="1862666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1" lang="ja-JP" altLang="en-US" sz="2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（ラジアン）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454C6537-A3F1-4826-B1D5-516947709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90704" y="4258653"/>
                <a:ext cx="1862666" cy="523221"/>
              </a:xfrm>
              <a:prstGeom prst="rect">
                <a:avLst/>
              </a:prstGeom>
              <a:blipFill>
                <a:blip r:embed="rId11"/>
                <a:stretch>
                  <a:fillRect t="-7059" r="-3607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D7F2284-01BA-CE96-4D97-2EC46E3136E2}"/>
                  </a:ext>
                </a:extLst>
              </p:cNvPr>
              <p:cNvSpPr txBox="1"/>
              <p:nvPr/>
            </p:nvSpPr>
            <p:spPr>
              <a:xfrm flipH="1">
                <a:off x="6722037" y="4764405"/>
                <a:ext cx="443254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DD7F2284-01BA-CE96-4D97-2EC46E313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22037" y="4764405"/>
                <a:ext cx="443254" cy="5232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FBED4D8-5D97-C00A-9E89-B74C2AC6F51C}"/>
                  </a:ext>
                </a:extLst>
              </p:cNvPr>
              <p:cNvSpPr txBox="1"/>
              <p:nvPr/>
            </p:nvSpPr>
            <p:spPr>
              <a:xfrm flipH="1">
                <a:off x="4941949" y="1874124"/>
                <a:ext cx="2587734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400" i="0">
                          <a:latin typeface="Cambria Math" panose="02040503050406030204" pitchFamily="18" charset="0"/>
                          <a:ea typeface="HGP創英角ｺﾞｼｯｸUB" panose="020B0900000000000000" pitchFamily="50" charset="-128"/>
                        </a:rPr>
                        <m:t>ヒント</m:t>
                      </m:r>
                    </m:oMath>
                  </m:oMathPara>
                </a14:m>
                <a:endParaRPr kumimoji="1" lang="en-US" altLang="ja-JP" sz="24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FBED4D8-5D97-C00A-9E89-B74C2AC6F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41949" y="1874124"/>
                <a:ext cx="2587734" cy="461665"/>
              </a:xfrm>
              <a:prstGeom prst="rect">
                <a:avLst/>
              </a:prstGeom>
              <a:blipFill>
                <a:blip r:embed="rId13"/>
                <a:stretch>
                  <a:fillRect l="-1887"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4FB0D31-5777-2557-DBC8-078B008AB768}"/>
                  </a:ext>
                </a:extLst>
              </p:cNvPr>
              <p:cNvSpPr txBox="1"/>
              <p:nvPr/>
            </p:nvSpPr>
            <p:spPr>
              <a:xfrm flipH="1">
                <a:off x="7974618" y="3118422"/>
                <a:ext cx="3994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4FB0D31-5777-2557-DBC8-078B008AB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74618" y="3118422"/>
                <a:ext cx="39940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53E1746-CBB7-3ADB-BA46-5C06B0E74AE8}"/>
                  </a:ext>
                </a:extLst>
              </p:cNvPr>
              <p:cNvSpPr txBox="1"/>
              <p:nvPr/>
            </p:nvSpPr>
            <p:spPr>
              <a:xfrm flipH="1">
                <a:off x="8569042" y="2154962"/>
                <a:ext cx="3262717" cy="8748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3600" i="1" smtClean="0">
                        <a:latin typeface="Cambria Math" panose="02040503050406030204" pitchFamily="18" charset="0"/>
                      </a:rPr>
                      <m:t>面積</m:t>
                    </m:r>
                    <m:r>
                      <a:rPr kumimoji="1" lang="ja-JP" alt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sz="36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=</a:t>
                </a:r>
                <a:r>
                  <a:rPr kumimoji="1" lang="ja-JP" altLang="en-US" sz="36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kumimoji="1" lang="ja-JP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kumimoji="1" lang="ja-JP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sSup>
                      <m:sSupPr>
                        <m:ctrlPr>
                          <a:rPr kumimoji="1" lang="en-US" altLang="ja-JP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ja-JP" altLang="en-US" sz="36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kumimoji="1" lang="en-US" altLang="ja-JP" sz="36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53E1746-CBB7-3ADB-BA46-5C06B0E74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569042" y="2154962"/>
                <a:ext cx="3262717" cy="874855"/>
              </a:xfrm>
              <a:prstGeom prst="rect">
                <a:avLst/>
              </a:prstGeom>
              <a:blipFill>
                <a:blip r:embed="rId15"/>
                <a:stretch>
                  <a:fillRect b="-11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B5C7B28-2AAE-56B2-1769-44F966150A45}"/>
                  </a:ext>
                </a:extLst>
              </p:cNvPr>
              <p:cNvSpPr txBox="1"/>
              <p:nvPr/>
            </p:nvSpPr>
            <p:spPr>
              <a:xfrm flipH="1">
                <a:off x="5394299" y="5341314"/>
                <a:ext cx="2655475" cy="5693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2400" dirty="0">
                    <a:latin typeface="+mn-ea"/>
                  </a:rPr>
                  <a:t>弧の長さ</a:t>
                </a:r>
                <a14:m>
                  <m:oMath xmlns:m="http://schemas.openxmlformats.org/officeDocument/2006/math"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31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kumimoji="1" lang="en-US" altLang="ja-JP" sz="31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=</a:t>
                </a:r>
                <a:r>
                  <a:rPr kumimoji="1" lang="ja-JP" altLang="en-US" sz="31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31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ja-JP" altLang="en-US" sz="31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kumimoji="1" lang="en-US" altLang="ja-JP" sz="31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B5C7B28-2AAE-56B2-1769-44F966150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94299" y="5341314"/>
                <a:ext cx="2655475" cy="569387"/>
              </a:xfrm>
              <a:prstGeom prst="rect">
                <a:avLst/>
              </a:prstGeom>
              <a:blipFill>
                <a:blip r:embed="rId16"/>
                <a:stretch>
                  <a:fillRect l="-3670" t="-13830" b="-329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48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33E51-A892-CAA2-8390-5D5A4E10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E9BEB8A5-9FA5-65B9-8705-B5CB7B95D90E}"/>
              </a:ext>
            </a:extLst>
          </p:cNvPr>
          <p:cNvSpPr/>
          <p:nvPr/>
        </p:nvSpPr>
        <p:spPr>
          <a:xfrm>
            <a:off x="4667571" y="1821367"/>
            <a:ext cx="7227649" cy="4297045"/>
          </a:xfrm>
          <a:prstGeom prst="roundRect">
            <a:avLst>
              <a:gd name="adj" fmla="val 5917"/>
            </a:avLst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8E0DCCE-0CA6-A46E-4930-C80288C3135D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A5CFC57-7AEB-910C-59D3-A8C64D04CE22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7005E034-6C62-D28E-C877-A10B45470C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274" y="4316424"/>
          <a:ext cx="3420903" cy="1913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tudyaid D.B." r:id="rId2" imgW="5834667" imgH="3263132" progId="Studyaid_DB.Document">
                  <p:embed/>
                </p:oleObj>
              </mc:Choice>
              <mc:Fallback>
                <p:oleObj name="Studyaid D.B." r:id="rId2" imgW="5834667" imgH="3263132" progId="Studyaid_DB.Document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E1EE3D1D-8462-A2C0-0A25-0B4152D43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274" y="4316424"/>
                        <a:ext cx="3420903" cy="1913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1FB5C09-C542-7BBD-9D45-7BE4E21BFA0D}"/>
              </a:ext>
            </a:extLst>
          </p:cNvPr>
          <p:cNvGrpSpPr/>
          <p:nvPr/>
        </p:nvGrpSpPr>
        <p:grpSpPr>
          <a:xfrm>
            <a:off x="481263" y="1756425"/>
            <a:ext cx="3696926" cy="2358114"/>
            <a:chOff x="481263" y="2349353"/>
            <a:chExt cx="4795587" cy="305890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DA63531-0F05-9461-72BA-058BF1541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63" y="2433594"/>
              <a:ext cx="4795587" cy="297466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BDE7AA68-7764-B77A-678A-8151EE570F01}"/>
                    </a:ext>
                  </a:extLst>
                </p:cNvPr>
                <p:cNvSpPr txBox="1"/>
                <p:nvPr/>
              </p:nvSpPr>
              <p:spPr>
                <a:xfrm flipH="1">
                  <a:off x="3497056" y="2349353"/>
                  <a:ext cx="2922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i="1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BDE7AA68-7764-B77A-678A-8151EE570F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497056" y="2349353"/>
                  <a:ext cx="292212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78378" b="-3389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5EFFA1EC-572B-6DCF-1832-A7D40BD03A99}"/>
                    </a:ext>
                  </a:extLst>
                </p:cNvPr>
                <p:cNvSpPr txBox="1"/>
                <p:nvPr/>
              </p:nvSpPr>
              <p:spPr>
                <a:xfrm flipH="1">
                  <a:off x="3921062" y="4280332"/>
                  <a:ext cx="2922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i="1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5EFFA1EC-572B-6DCF-1832-A7D40BD03A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921062" y="4280332"/>
                  <a:ext cx="292212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81081" b="-3389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D6B8DB9D-C7C7-5A1B-7BA9-7C834F9F365F}"/>
                    </a:ext>
                  </a:extLst>
                </p:cNvPr>
                <p:cNvSpPr txBox="1"/>
                <p:nvPr/>
              </p:nvSpPr>
              <p:spPr>
                <a:xfrm flipH="1">
                  <a:off x="2379715" y="3567231"/>
                  <a:ext cx="2922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kumimoji="1" lang="ja-JP" altLang="en-US" sz="2400" i="1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D6B8DB9D-C7C7-5A1B-7BA9-7C834F9F36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379715" y="3567231"/>
                  <a:ext cx="292212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8108" r="-64865" b="-2711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A88B8D8D-C807-D9EF-F8EA-560058A156DF}"/>
                    </a:ext>
                  </a:extLst>
                </p:cNvPr>
                <p:cNvSpPr txBox="1"/>
                <p:nvPr/>
              </p:nvSpPr>
              <p:spPr>
                <a:xfrm flipH="1">
                  <a:off x="4871234" y="3294017"/>
                  <a:ext cx="292212" cy="5988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kumimoji="1" lang="ja-JP" altLang="en-US" sz="2400" i="1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A88B8D8D-C807-D9EF-F8EA-560058A156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871234" y="3294017"/>
                  <a:ext cx="292212" cy="598864"/>
                </a:xfrm>
                <a:prstGeom prst="rect">
                  <a:avLst/>
                </a:prstGeom>
                <a:blipFill>
                  <a:blip r:embed="rId8"/>
                  <a:stretch>
                    <a:fillRect l="-8108" r="-324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B30E734-8848-0B22-F53D-DE1245F5E523}"/>
              </a:ext>
            </a:extLst>
          </p:cNvPr>
          <p:cNvGrpSpPr/>
          <p:nvPr/>
        </p:nvGrpSpPr>
        <p:grpSpPr>
          <a:xfrm>
            <a:off x="176365" y="1034706"/>
            <a:ext cx="8053235" cy="646331"/>
            <a:chOff x="176365" y="1034706"/>
            <a:chExt cx="8053235" cy="646331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72B2AB99-8BB9-F536-2AE1-38CA06B3BF1D}"/>
                </a:ext>
              </a:extLst>
            </p:cNvPr>
            <p:cNvSpPr txBox="1"/>
            <p:nvPr/>
          </p:nvSpPr>
          <p:spPr>
            <a:xfrm>
              <a:off x="176365" y="1096262"/>
              <a:ext cx="80532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+mj-ea"/>
                  <a:ea typeface="+mj-ea"/>
                </a:rPr>
                <a:t> </a:t>
              </a:r>
              <a:r>
                <a:rPr kumimoji="1" lang="ja-JP" altLang="en-US" sz="2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○ 以下の円錐台の側面積　　を求めよ。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3D981BED-60CD-0AA4-BA78-CCA483BF03E4}"/>
                    </a:ext>
                  </a:extLst>
                </p:cNvPr>
                <p:cNvSpPr txBox="1"/>
                <p:nvPr/>
              </p:nvSpPr>
              <p:spPr>
                <a:xfrm flipH="1">
                  <a:off x="4366789" y="1034706"/>
                  <a:ext cx="45413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kumimoji="1" lang="ja-JP" altLang="en-US" sz="3600" i="1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3D981BED-60CD-0AA4-BA78-CCA483BF03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366789" y="1034706"/>
                  <a:ext cx="454137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141FEA8C-354C-3612-D1CD-F328271594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054" y="2349937"/>
            <a:ext cx="3451966" cy="2915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D06F65B-812E-CC76-0864-4F8E37E17E00}"/>
                  </a:ext>
                </a:extLst>
              </p:cNvPr>
              <p:cNvSpPr txBox="1"/>
              <p:nvPr/>
            </p:nvSpPr>
            <p:spPr>
              <a:xfrm flipH="1">
                <a:off x="5790704" y="4258653"/>
                <a:ext cx="1862666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1" lang="ja-JP" altLang="en-US" sz="2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（ラジアン）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D06F65B-812E-CC76-0864-4F8E37E17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90704" y="4258653"/>
                <a:ext cx="1862666" cy="523221"/>
              </a:xfrm>
              <a:prstGeom prst="rect">
                <a:avLst/>
              </a:prstGeom>
              <a:blipFill>
                <a:blip r:embed="rId11"/>
                <a:stretch>
                  <a:fillRect t="-7059" r="-3607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E58FB6E-7762-99E7-A458-2991E588B2B3}"/>
                  </a:ext>
                </a:extLst>
              </p:cNvPr>
              <p:cNvSpPr txBox="1"/>
              <p:nvPr/>
            </p:nvSpPr>
            <p:spPr>
              <a:xfrm flipH="1">
                <a:off x="6722037" y="4764405"/>
                <a:ext cx="443254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E58FB6E-7762-99E7-A458-2991E588B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22037" y="4764405"/>
                <a:ext cx="443254" cy="5232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3D06342-264B-B130-588C-51AC02E0E828}"/>
                  </a:ext>
                </a:extLst>
              </p:cNvPr>
              <p:cNvSpPr txBox="1"/>
              <p:nvPr/>
            </p:nvSpPr>
            <p:spPr>
              <a:xfrm flipH="1">
                <a:off x="4941949" y="1874124"/>
                <a:ext cx="2587734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400" i="0">
                          <a:latin typeface="Cambria Math" panose="02040503050406030204" pitchFamily="18" charset="0"/>
                          <a:ea typeface="HGP創英角ｺﾞｼｯｸUB" panose="020B0900000000000000" pitchFamily="50" charset="-128"/>
                        </a:rPr>
                        <m:t>ヒント</m:t>
                      </m:r>
                    </m:oMath>
                  </m:oMathPara>
                </a14:m>
                <a:endParaRPr kumimoji="1" lang="en-US" altLang="ja-JP" sz="24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3D06342-264B-B130-588C-51AC02E0E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41949" y="1874124"/>
                <a:ext cx="2587734" cy="461665"/>
              </a:xfrm>
              <a:prstGeom prst="rect">
                <a:avLst/>
              </a:prstGeom>
              <a:blipFill>
                <a:blip r:embed="rId13"/>
                <a:stretch>
                  <a:fillRect l="-1887"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5ABF54D-BDE6-38F4-1040-74B48ACBB005}"/>
                  </a:ext>
                </a:extLst>
              </p:cNvPr>
              <p:cNvSpPr txBox="1"/>
              <p:nvPr/>
            </p:nvSpPr>
            <p:spPr>
              <a:xfrm flipH="1">
                <a:off x="7974618" y="3118422"/>
                <a:ext cx="3994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5ABF54D-BDE6-38F4-1040-74B48ACBB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74618" y="3118422"/>
                <a:ext cx="39940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76B2E30-0DA9-4A7F-1F79-F51FB1F069FA}"/>
                  </a:ext>
                </a:extLst>
              </p:cNvPr>
              <p:cNvSpPr txBox="1"/>
              <p:nvPr/>
            </p:nvSpPr>
            <p:spPr>
              <a:xfrm flipH="1">
                <a:off x="8695200" y="4297782"/>
                <a:ext cx="2596811" cy="79188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sz="31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=</a:t>
                </a:r>
                <a:r>
                  <a:rPr kumimoji="1" lang="ja-JP" altLang="en-US" sz="31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31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kumimoji="1" lang="ja-JP" altLang="en-US" sz="310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ja-JP" sz="31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1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31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3100" i="1" dirty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kumimoji="1" lang="el-GR" altLang="ja-JP" sz="31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3100" i="1" dirty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kumimoji="1" lang="ja-JP" altLang="en-US" sz="31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l-GR" altLang="ja-JP" sz="31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3100" i="1" dirty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kumimoji="1" lang="ja-JP" altLang="en-US" sz="3100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1" lang="en-US" altLang="ja-JP" sz="31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76B2E30-0DA9-4A7F-1F79-F51FB1F06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95200" y="4297782"/>
                <a:ext cx="2596811" cy="791883"/>
              </a:xfrm>
              <a:prstGeom prst="rect">
                <a:avLst/>
              </a:prstGeom>
              <a:blipFill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A9A40E7-79A9-B449-24EE-98E81FC27A63}"/>
                  </a:ext>
                </a:extLst>
              </p:cNvPr>
              <p:cNvSpPr txBox="1"/>
              <p:nvPr/>
            </p:nvSpPr>
            <p:spPr>
              <a:xfrm flipH="1">
                <a:off x="8569042" y="2154962"/>
                <a:ext cx="3262717" cy="8748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3600" i="1" smtClean="0">
                        <a:latin typeface="Cambria Math" panose="02040503050406030204" pitchFamily="18" charset="0"/>
                      </a:rPr>
                      <m:t>面積</m:t>
                    </m:r>
                    <m:r>
                      <a:rPr kumimoji="1" lang="ja-JP" alt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sz="36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=</a:t>
                </a:r>
                <a:r>
                  <a:rPr kumimoji="1" lang="ja-JP" altLang="en-US" sz="36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kumimoji="1" lang="ja-JP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kumimoji="1" lang="ja-JP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sSup>
                      <m:sSupPr>
                        <m:ctrlPr>
                          <a:rPr kumimoji="1" lang="en-US" altLang="ja-JP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ja-JP" altLang="en-US" sz="36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kumimoji="1" lang="en-US" altLang="ja-JP" sz="36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A9A40E7-79A9-B449-24EE-98E81FC27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569042" y="2154962"/>
                <a:ext cx="3262717" cy="874855"/>
              </a:xfrm>
              <a:prstGeom prst="rect">
                <a:avLst/>
              </a:prstGeom>
              <a:blipFill>
                <a:blip r:embed="rId16"/>
                <a:stretch>
                  <a:fillRect b="-11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2271079-5CC2-1048-5C2A-AE645E00533F}"/>
                  </a:ext>
                </a:extLst>
              </p:cNvPr>
              <p:cNvSpPr txBox="1"/>
              <p:nvPr/>
            </p:nvSpPr>
            <p:spPr>
              <a:xfrm flipH="1">
                <a:off x="8645614" y="5123857"/>
                <a:ext cx="2596811" cy="7962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31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　 </a:t>
                </a:r>
                <a14:m>
                  <m:oMath xmlns:m="http://schemas.openxmlformats.org/officeDocument/2006/math">
                    <m:r>
                      <a:rPr kumimoji="1" lang="en-US" altLang="ja-JP" sz="31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l-GR" altLang="ja-JP" sz="31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31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ja-JP" altLang="en-US" sz="31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l-GR" altLang="ja-JP" sz="31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31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sSup>
                      <m:sSupPr>
                        <m:ctrlPr>
                          <a:rPr kumimoji="1" lang="en-US" altLang="ja-JP" sz="31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1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31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ja-JP" altLang="en-US" sz="31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kumimoji="1" lang="en-US" altLang="ja-JP" sz="31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2271079-5CC2-1048-5C2A-AE645E005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45614" y="5123857"/>
                <a:ext cx="2596811" cy="79624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2E81DBF-C412-B1E3-32AB-FE0D27D238DE}"/>
                  </a:ext>
                </a:extLst>
              </p:cNvPr>
              <p:cNvSpPr txBox="1"/>
              <p:nvPr/>
            </p:nvSpPr>
            <p:spPr>
              <a:xfrm flipH="1">
                <a:off x="5394299" y="5341314"/>
                <a:ext cx="2655475" cy="5693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2400" dirty="0">
                    <a:latin typeface="+mn-ea"/>
                  </a:rPr>
                  <a:t>弧の長さ</a:t>
                </a:r>
                <a14:m>
                  <m:oMath xmlns:m="http://schemas.openxmlformats.org/officeDocument/2006/math"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31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kumimoji="1" lang="en-US" altLang="ja-JP" sz="31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=</a:t>
                </a:r>
                <a:r>
                  <a:rPr kumimoji="1" lang="ja-JP" altLang="en-US" sz="31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31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ja-JP" altLang="en-US" sz="31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kumimoji="1" lang="en-US" altLang="ja-JP" sz="31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2E81DBF-C412-B1E3-32AB-FE0D27D23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94299" y="5341314"/>
                <a:ext cx="2655475" cy="569387"/>
              </a:xfrm>
              <a:prstGeom prst="rect">
                <a:avLst/>
              </a:prstGeom>
              <a:blipFill>
                <a:blip r:embed="rId18"/>
                <a:stretch>
                  <a:fillRect l="-3670" t="-13830" b="-329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12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CD3A0-B467-1AEB-B520-0E0FD3D3F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C88975D0-7CD4-EDA2-BE92-D8149988884E}"/>
              </a:ext>
            </a:extLst>
          </p:cNvPr>
          <p:cNvSpPr/>
          <p:nvPr/>
        </p:nvSpPr>
        <p:spPr>
          <a:xfrm>
            <a:off x="4667571" y="1821367"/>
            <a:ext cx="7227649" cy="4297045"/>
          </a:xfrm>
          <a:prstGeom prst="roundRect">
            <a:avLst>
              <a:gd name="adj" fmla="val 5917"/>
            </a:avLst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en-US" altLang="ja-JP" sz="2800" b="1" dirty="0">
              <a:solidFill>
                <a:schemeClr val="tx1"/>
              </a:solidFill>
            </a:endParaRPr>
          </a:p>
          <a:p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BD7E2201-1951-68F9-ABAF-A1B2FE012F8B}"/>
              </a:ext>
            </a:extLst>
          </p:cNvPr>
          <p:cNvSpPr/>
          <p:nvPr/>
        </p:nvSpPr>
        <p:spPr>
          <a:xfrm>
            <a:off x="10811434" y="2226652"/>
            <a:ext cx="835841" cy="7196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09CD68A-9BEE-A662-5D6A-95FBD4001013}"/>
              </a:ext>
            </a:extLst>
          </p:cNvPr>
          <p:cNvSpPr/>
          <p:nvPr/>
        </p:nvSpPr>
        <p:spPr>
          <a:xfrm>
            <a:off x="6748931" y="5459506"/>
            <a:ext cx="1225687" cy="3667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2C810B3-BB78-2421-EDF9-628256DE55E6}"/>
              </a:ext>
            </a:extLst>
          </p:cNvPr>
          <p:cNvSpPr txBox="1">
            <a:spLocks/>
          </p:cNvSpPr>
          <p:nvPr/>
        </p:nvSpPr>
        <p:spPr>
          <a:xfrm>
            <a:off x="665747" y="1122362"/>
            <a:ext cx="11044990" cy="209189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8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462C33D-F023-21D1-B6AF-30650D7991A8}"/>
              </a:ext>
            </a:extLst>
          </p:cNvPr>
          <p:cNvSpPr/>
          <p:nvPr/>
        </p:nvSpPr>
        <p:spPr>
          <a:xfrm>
            <a:off x="0" y="0"/>
            <a:ext cx="12192000" cy="985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球の表面積の求め方について考えよう</a:t>
            </a:r>
            <a:r>
              <a:rPr kumimoji="1"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‼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A5473499-B635-540D-8F00-70B26C8F76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274" y="4316424"/>
          <a:ext cx="3420903" cy="1913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tudyaid D.B." r:id="rId2" imgW="5834667" imgH="3263132" progId="Studyaid_DB.Document">
                  <p:embed/>
                </p:oleObj>
              </mc:Choice>
              <mc:Fallback>
                <p:oleObj name="Studyaid D.B." r:id="rId2" imgW="5834667" imgH="3263132" progId="Studyaid_DB.Document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C222E1E3-6CE6-B2A9-03A5-7DF03FE240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274" y="4316424"/>
                        <a:ext cx="3420903" cy="1913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819F129-7EE2-FA3D-06CE-F7913CD31F60}"/>
              </a:ext>
            </a:extLst>
          </p:cNvPr>
          <p:cNvGrpSpPr/>
          <p:nvPr/>
        </p:nvGrpSpPr>
        <p:grpSpPr>
          <a:xfrm>
            <a:off x="481263" y="1756425"/>
            <a:ext cx="3696926" cy="2358114"/>
            <a:chOff x="481263" y="2349353"/>
            <a:chExt cx="4795587" cy="305890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2296E018-AD4E-2B1B-111A-50FD9E350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63" y="2433594"/>
              <a:ext cx="4795587" cy="297466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10D7E9C8-F89C-CBCD-0999-AA79F28FC286}"/>
                    </a:ext>
                  </a:extLst>
                </p:cNvPr>
                <p:cNvSpPr txBox="1"/>
                <p:nvPr/>
              </p:nvSpPr>
              <p:spPr>
                <a:xfrm flipH="1">
                  <a:off x="3497056" y="2349353"/>
                  <a:ext cx="2922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i="1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10D7E9C8-F89C-CBCD-0999-AA79F28FC2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497056" y="2349353"/>
                  <a:ext cx="292212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78378" b="-3389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594EA00B-0AFF-FF21-5423-552F5E4F6011}"/>
                    </a:ext>
                  </a:extLst>
                </p:cNvPr>
                <p:cNvSpPr txBox="1"/>
                <p:nvPr/>
              </p:nvSpPr>
              <p:spPr>
                <a:xfrm flipH="1">
                  <a:off x="3921062" y="4280332"/>
                  <a:ext cx="2922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i="1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594EA00B-0AFF-FF21-5423-552F5E4F6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921062" y="4280332"/>
                  <a:ext cx="292212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81081" b="-3389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4AA6B74D-1B25-FA0E-F686-BB8E01A018BE}"/>
                    </a:ext>
                  </a:extLst>
                </p:cNvPr>
                <p:cNvSpPr txBox="1"/>
                <p:nvPr/>
              </p:nvSpPr>
              <p:spPr>
                <a:xfrm flipH="1">
                  <a:off x="2379715" y="3567231"/>
                  <a:ext cx="2922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kumimoji="1" lang="ja-JP" altLang="en-US" sz="2400" i="1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4AA6B74D-1B25-FA0E-F686-BB8E01A01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379715" y="3567231"/>
                  <a:ext cx="292212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8108" r="-64865" b="-2711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2B26545D-58E3-F7B5-28E4-651607597436}"/>
                    </a:ext>
                  </a:extLst>
                </p:cNvPr>
                <p:cNvSpPr txBox="1"/>
                <p:nvPr/>
              </p:nvSpPr>
              <p:spPr>
                <a:xfrm flipH="1">
                  <a:off x="4871234" y="3294017"/>
                  <a:ext cx="292212" cy="5988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kumimoji="1" lang="ja-JP" altLang="en-US" sz="2400" i="1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2B26545D-58E3-F7B5-28E4-6516075974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871234" y="3294017"/>
                  <a:ext cx="292212" cy="598864"/>
                </a:xfrm>
                <a:prstGeom prst="rect">
                  <a:avLst/>
                </a:prstGeom>
                <a:blipFill>
                  <a:blip r:embed="rId8"/>
                  <a:stretch>
                    <a:fillRect l="-8108" r="-324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DEF46F8-E365-E21C-455C-050D553DF799}"/>
              </a:ext>
            </a:extLst>
          </p:cNvPr>
          <p:cNvGrpSpPr/>
          <p:nvPr/>
        </p:nvGrpSpPr>
        <p:grpSpPr>
          <a:xfrm>
            <a:off x="176365" y="1034706"/>
            <a:ext cx="8053235" cy="646331"/>
            <a:chOff x="176365" y="1034706"/>
            <a:chExt cx="8053235" cy="646331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D929F11-6CA7-0FC4-1B9B-000BE81BAC4B}"/>
                </a:ext>
              </a:extLst>
            </p:cNvPr>
            <p:cNvSpPr txBox="1"/>
            <p:nvPr/>
          </p:nvSpPr>
          <p:spPr>
            <a:xfrm>
              <a:off x="176365" y="1096262"/>
              <a:ext cx="80532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+mj-ea"/>
                  <a:ea typeface="+mj-ea"/>
                </a:rPr>
                <a:t> </a:t>
              </a:r>
              <a:r>
                <a:rPr kumimoji="1" lang="ja-JP" altLang="en-US" sz="2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○ 以下の円錐台の側面積　　を求めよ。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B7C3D746-46EF-0A07-1046-60050FEA032F}"/>
                    </a:ext>
                  </a:extLst>
                </p:cNvPr>
                <p:cNvSpPr txBox="1"/>
                <p:nvPr/>
              </p:nvSpPr>
              <p:spPr>
                <a:xfrm flipH="1">
                  <a:off x="4366789" y="1034706"/>
                  <a:ext cx="45413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kumimoji="1" lang="ja-JP" altLang="en-US" sz="3600" i="1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B7C3D746-46EF-0A07-1046-60050FEA03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366789" y="1034706"/>
                  <a:ext cx="454137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B9CC0BD0-AB6C-4391-E369-FFC6804182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054" y="2349937"/>
            <a:ext cx="3451966" cy="2915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2FCD789-314B-EC70-333E-ADC31BDFECA0}"/>
                  </a:ext>
                </a:extLst>
              </p:cNvPr>
              <p:cNvSpPr txBox="1"/>
              <p:nvPr/>
            </p:nvSpPr>
            <p:spPr>
              <a:xfrm flipH="1">
                <a:off x="5790704" y="4258653"/>
                <a:ext cx="1862666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1" lang="ja-JP" altLang="en-US" sz="24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（ラジアン）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2FCD789-314B-EC70-333E-ADC31BDFE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90704" y="4258653"/>
                <a:ext cx="1862666" cy="523221"/>
              </a:xfrm>
              <a:prstGeom prst="rect">
                <a:avLst/>
              </a:prstGeom>
              <a:blipFill>
                <a:blip r:embed="rId11"/>
                <a:stretch>
                  <a:fillRect t="-7059" r="-3607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E05B003-92FC-8FE6-0702-C3D75C0CA5FB}"/>
                  </a:ext>
                </a:extLst>
              </p:cNvPr>
              <p:cNvSpPr txBox="1"/>
              <p:nvPr/>
            </p:nvSpPr>
            <p:spPr>
              <a:xfrm flipH="1">
                <a:off x="6722037" y="4764405"/>
                <a:ext cx="443254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E05B003-92FC-8FE6-0702-C3D75C0CA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22037" y="4764405"/>
                <a:ext cx="443254" cy="5232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B8B39E3-CD4E-8AA9-0623-96AB933D5696}"/>
                  </a:ext>
                </a:extLst>
              </p:cNvPr>
              <p:cNvSpPr txBox="1"/>
              <p:nvPr/>
            </p:nvSpPr>
            <p:spPr>
              <a:xfrm flipH="1">
                <a:off x="4941949" y="1874124"/>
                <a:ext cx="2587734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400" i="0">
                          <a:latin typeface="Cambria Math" panose="02040503050406030204" pitchFamily="18" charset="0"/>
                          <a:ea typeface="HGP創英角ｺﾞｼｯｸUB" panose="020B0900000000000000" pitchFamily="50" charset="-128"/>
                        </a:rPr>
                        <m:t>ヒント</m:t>
                      </m:r>
                    </m:oMath>
                  </m:oMathPara>
                </a14:m>
                <a:endParaRPr kumimoji="1" lang="en-US" altLang="ja-JP" sz="24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B8B39E3-CD4E-8AA9-0623-96AB933D5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41949" y="1874124"/>
                <a:ext cx="2587734" cy="461665"/>
              </a:xfrm>
              <a:prstGeom prst="rect">
                <a:avLst/>
              </a:prstGeom>
              <a:blipFill>
                <a:blip r:embed="rId13"/>
                <a:stretch>
                  <a:fillRect l="-1887"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C5432FA-E7E5-7B78-7BDC-65A84F3B41A9}"/>
                  </a:ext>
                </a:extLst>
              </p:cNvPr>
              <p:cNvSpPr txBox="1"/>
              <p:nvPr/>
            </p:nvSpPr>
            <p:spPr>
              <a:xfrm flipH="1">
                <a:off x="7974618" y="3118422"/>
                <a:ext cx="3994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C5432FA-E7E5-7B78-7BDC-65A84F3B4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74618" y="3118422"/>
                <a:ext cx="39940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E01428DC-13F7-8AAF-41C8-C6D49A13DA1B}"/>
                  </a:ext>
                </a:extLst>
              </p:cNvPr>
              <p:cNvSpPr txBox="1"/>
              <p:nvPr/>
            </p:nvSpPr>
            <p:spPr>
              <a:xfrm flipH="1">
                <a:off x="8515254" y="3126936"/>
                <a:ext cx="3262717" cy="8748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36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　　　　 </a:t>
                </a:r>
                <a:r>
                  <a:rPr kumimoji="1" lang="en-US" altLang="ja-JP" sz="36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=</a:t>
                </a:r>
                <a:r>
                  <a:rPr kumimoji="1" lang="ja-JP" altLang="en-US" sz="36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kumimoji="1" lang="ja-JP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kumimoji="1" lang="ja-JP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kumimoji="1" lang="en-US" altLang="ja-JP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𝑟𝑙</m:t>
                    </m:r>
                  </m:oMath>
                </a14:m>
                <a:endParaRPr kumimoji="1" lang="en-US" altLang="ja-JP" sz="36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E01428DC-13F7-8AAF-41C8-C6D49A13D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515254" y="3126936"/>
                <a:ext cx="3262717" cy="874855"/>
              </a:xfrm>
              <a:prstGeom prst="rect">
                <a:avLst/>
              </a:prstGeom>
              <a:blipFill>
                <a:blip r:embed="rId15"/>
                <a:stretch>
                  <a:fillRect b="-118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EC67F9F5-0661-4BAA-FD97-3CC86A554F7A}"/>
                  </a:ext>
                </a:extLst>
              </p:cNvPr>
              <p:cNvSpPr txBox="1"/>
              <p:nvPr/>
            </p:nvSpPr>
            <p:spPr>
              <a:xfrm flipH="1">
                <a:off x="5394299" y="5341314"/>
                <a:ext cx="2655475" cy="5693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2400" dirty="0">
                    <a:latin typeface="+mn-ea"/>
                  </a:rPr>
                  <a:t>弧の長さ</a:t>
                </a:r>
                <a14:m>
                  <m:oMath xmlns:m="http://schemas.openxmlformats.org/officeDocument/2006/math"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31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kumimoji="1" lang="en-US" altLang="ja-JP" sz="31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=</a:t>
                </a:r>
                <a:r>
                  <a:rPr kumimoji="1" lang="ja-JP" altLang="en-US" sz="31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31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ja-JP" altLang="en-US" sz="31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kumimoji="1" lang="en-US" altLang="ja-JP" sz="31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EC67F9F5-0661-4BAA-FD97-3CC86A554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94299" y="5341314"/>
                <a:ext cx="2655475" cy="569387"/>
              </a:xfrm>
              <a:prstGeom prst="rect">
                <a:avLst/>
              </a:prstGeom>
              <a:blipFill>
                <a:blip r:embed="rId16"/>
                <a:stretch>
                  <a:fillRect l="-3670" t="-13830" b="-329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D98062F7-4801-0D44-D1E4-B002A1279585}"/>
                  </a:ext>
                </a:extLst>
              </p:cNvPr>
              <p:cNvSpPr txBox="1"/>
              <p:nvPr/>
            </p:nvSpPr>
            <p:spPr>
              <a:xfrm flipH="1">
                <a:off x="8569042" y="2154962"/>
                <a:ext cx="3262717" cy="8748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3600" i="1" smtClean="0">
                        <a:latin typeface="Cambria Math" panose="02040503050406030204" pitchFamily="18" charset="0"/>
                      </a:rPr>
                      <m:t>面積</m:t>
                    </m:r>
                    <m:r>
                      <a:rPr kumimoji="1" lang="ja-JP" alt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sz="36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=</a:t>
                </a:r>
                <a:r>
                  <a:rPr kumimoji="1" lang="ja-JP" altLang="en-US" sz="36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kumimoji="1" lang="ja-JP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kumimoji="1" lang="ja-JP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sSup>
                      <m:sSupPr>
                        <m:ctrlPr>
                          <a:rPr kumimoji="1" lang="en-US" altLang="ja-JP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ja-JP" altLang="en-US" sz="36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kumimoji="1" lang="en-US" altLang="ja-JP" sz="36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D98062F7-4801-0D44-D1E4-B002A1279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569042" y="2154962"/>
                <a:ext cx="3262717" cy="874855"/>
              </a:xfrm>
              <a:prstGeom prst="rect">
                <a:avLst/>
              </a:prstGeom>
              <a:blipFill>
                <a:blip r:embed="rId17"/>
                <a:stretch>
                  <a:fillRect b="-11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D576F45E-7AA6-610A-9CE3-8D702980CDCE}"/>
                  </a:ext>
                </a:extLst>
              </p:cNvPr>
              <p:cNvSpPr txBox="1"/>
              <p:nvPr/>
            </p:nvSpPr>
            <p:spPr>
              <a:xfrm flipH="1">
                <a:off x="8695200" y="4297782"/>
                <a:ext cx="2596811" cy="79188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ja-JP" sz="31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=</a:t>
                </a:r>
                <a:r>
                  <a:rPr kumimoji="1" lang="ja-JP" altLang="en-US" sz="31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31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kumimoji="1" lang="ja-JP" altLang="en-US" sz="310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ja-JP" sz="31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1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31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3100" i="1" dirty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kumimoji="1" lang="el-GR" altLang="ja-JP" sz="31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3100" i="1" dirty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kumimoji="1" lang="ja-JP" altLang="en-US" sz="31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l-GR" altLang="ja-JP" sz="31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3100" i="1" dirty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kumimoji="1" lang="ja-JP" altLang="en-US" sz="3100" i="1" dirty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1" lang="en-US" altLang="ja-JP" sz="31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D576F45E-7AA6-610A-9CE3-8D702980C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95200" y="4297782"/>
                <a:ext cx="2596811" cy="791883"/>
              </a:xfrm>
              <a:prstGeom prst="rect">
                <a:avLst/>
              </a:prstGeom>
              <a:blipFill>
                <a:blip r:embed="rId1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01FAB9E-5C99-949D-63DE-FB6C5D121A2E}"/>
                  </a:ext>
                </a:extLst>
              </p:cNvPr>
              <p:cNvSpPr txBox="1"/>
              <p:nvPr/>
            </p:nvSpPr>
            <p:spPr>
              <a:xfrm flipH="1">
                <a:off x="8645614" y="5123857"/>
                <a:ext cx="2596811" cy="7962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3100" dirty="0">
                    <a:latin typeface="Cambria Math" panose="02040503050406030204" pitchFamily="18" charset="0"/>
                    <a:ea typeface="HGP創英角ｺﾞｼｯｸUB" panose="020B0900000000000000" pitchFamily="50" charset="-128"/>
                  </a:rPr>
                  <a:t>　 </a:t>
                </a:r>
                <a14:m>
                  <m:oMath xmlns:m="http://schemas.openxmlformats.org/officeDocument/2006/math">
                    <m:r>
                      <a:rPr kumimoji="1" lang="en-US" altLang="ja-JP" sz="31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l-GR" altLang="ja-JP" sz="31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31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ja-JP" altLang="en-US" sz="31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l-GR" altLang="ja-JP" sz="31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31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sSup>
                      <m:sSupPr>
                        <m:ctrlPr>
                          <a:rPr kumimoji="1" lang="en-US" altLang="ja-JP" sz="31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1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31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ja-JP" altLang="en-US" sz="31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kumimoji="1" lang="en-US" altLang="ja-JP" sz="3100" dirty="0">
                  <a:latin typeface="Cambria Math" panose="02040503050406030204" pitchFamily="18" charset="0"/>
                  <a:ea typeface="HGP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01FAB9E-5C99-949D-63DE-FB6C5D121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45614" y="5123857"/>
                <a:ext cx="2596811" cy="79624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7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6589</TotalTime>
  <Words>1267</Words>
  <Application>Microsoft Office PowerPoint</Application>
  <PresentationFormat>ワイド画面</PresentationFormat>
  <Paragraphs>290</Paragraphs>
  <Slides>30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0" baseType="lpstr">
      <vt:lpstr>BIZ UDPゴシック</vt:lpstr>
      <vt:lpstr>BIZ UD明朝 Medium</vt:lpstr>
      <vt:lpstr>HGP創英角ｺﾞｼｯｸUB</vt:lpstr>
      <vt:lpstr>HGS創英角ｺﾞｼｯｸUB</vt:lpstr>
      <vt:lpstr>Suken Roman</vt:lpstr>
      <vt:lpstr>Calibri</vt:lpstr>
      <vt:lpstr>Calibri Light</vt:lpstr>
      <vt:lpstr>Cambria Math</vt:lpstr>
      <vt:lpstr>レトロスペクト</vt:lpstr>
      <vt:lpstr>Studyaid D.B.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令和７年度  教科探究特別プログラム 【数学】</dc:title>
  <dc:creator>城戸﨑　寿</dc:creator>
  <cp:lastModifiedBy>20240821 ソリューション室</cp:lastModifiedBy>
  <cp:revision>124</cp:revision>
  <cp:lastPrinted>2025-11-07T09:38:37Z</cp:lastPrinted>
  <dcterms:created xsi:type="dcterms:W3CDTF">2025-10-06T01:58:35Z</dcterms:created>
  <dcterms:modified xsi:type="dcterms:W3CDTF">2026-03-10T02:50:24Z</dcterms:modified>
</cp:coreProperties>
</file>