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303" r:id="rId3"/>
    <p:sldId id="304" r:id="rId4"/>
    <p:sldId id="305" r:id="rId5"/>
    <p:sldId id="306" r:id="rId6"/>
    <p:sldId id="385" r:id="rId7"/>
    <p:sldId id="270" r:id="rId8"/>
    <p:sldId id="302" r:id="rId9"/>
    <p:sldId id="317" r:id="rId10"/>
    <p:sldId id="387" r:id="rId11"/>
    <p:sldId id="324" r:id="rId12"/>
    <p:sldId id="327" r:id="rId13"/>
    <p:sldId id="328" r:id="rId14"/>
    <p:sldId id="329" r:id="rId15"/>
    <p:sldId id="337" r:id="rId16"/>
    <p:sldId id="339" r:id="rId17"/>
    <p:sldId id="340" r:id="rId18"/>
    <p:sldId id="345" r:id="rId19"/>
    <p:sldId id="342" r:id="rId20"/>
    <p:sldId id="344" r:id="rId21"/>
    <p:sldId id="346" r:id="rId22"/>
    <p:sldId id="347" r:id="rId23"/>
    <p:sldId id="350" r:id="rId24"/>
    <p:sldId id="301" r:id="rId25"/>
    <p:sldId id="285" r:id="rId26"/>
    <p:sldId id="351" r:id="rId27"/>
    <p:sldId id="352" r:id="rId28"/>
    <p:sldId id="355" r:id="rId29"/>
    <p:sldId id="357" r:id="rId30"/>
    <p:sldId id="358" r:id="rId31"/>
    <p:sldId id="359" r:id="rId32"/>
    <p:sldId id="297" r:id="rId33"/>
    <p:sldId id="364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288" r:id="rId42"/>
    <p:sldId id="289" r:id="rId43"/>
    <p:sldId id="290" r:id="rId44"/>
    <p:sldId id="291" r:id="rId45"/>
    <p:sldId id="279" r:id="rId4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F3"/>
    <a:srgbClr val="EBFFFF"/>
    <a:srgbClr val="CCFFFF"/>
    <a:srgbClr val="FFE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461"/>
  </p:normalViewPr>
  <p:slideViewPr>
    <p:cSldViewPr snapToGrid="0" snapToObjects="1">
      <p:cViewPr varScale="1">
        <p:scale>
          <a:sx n="103" d="100"/>
          <a:sy n="103" d="100"/>
        </p:scale>
        <p:origin x="12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35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EA992-E1D6-C7AD-6250-EAA7D6DCA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42D13-7025-61B0-E764-070B34C37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96B5B-A5D9-9E33-4F52-2236DB6D5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7D4ED-392B-AAA5-4947-A3CB99513A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52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178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AB29F-F7EC-CA0D-C7B0-BCB56F8E1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3E5D59-250C-8E77-35FE-315D41C96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7DD8EB5-CA5F-78DB-43D6-CE222B7F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444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5C4EA-B632-3B36-5DE4-7486474CB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2C28423-E9AB-BA56-F923-2DE3BB09F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5AD9460-E71A-B2C0-41EC-0C2D0D7E4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641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BD5DE-0AB3-E5CE-EA0C-E18D30FB0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EF60F02-F5A1-8B4B-8AAC-F8CB951A0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5D1E0B-10EC-9A9F-EEA3-41504798C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95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EC1FA-826D-8D51-2D0E-5B4C4A3E2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BECB7-0E20-DF9B-04A5-D24687C90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FD27EB-3B0B-5DF8-698F-F9CCD6B81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ACFA1-BDF0-E742-9E4B-F7A91DCDB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7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1ECBB-9C4D-7D4B-1A3F-41A7631C1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5DB21-E7CF-5F7E-099F-6EC295C17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964EA-2C1F-910F-7B6C-226C524C6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6EA5C-F309-8D52-7E08-E8ED58C81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2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3527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AEF3-D5FF-56E1-F56C-A6791A77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0E146E-3B43-FE8A-712E-F0120291F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4A84F5-67BB-A4A9-3EE9-DFC7A74CC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514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3EC44-92B7-5056-67AC-D08DB4ACF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274329-2737-7B23-6B06-1AB77A307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E0933D2-F002-5D8C-A525-2F5090BC8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942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105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B536D-3B49-86B8-4AFF-90B760431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1BA5A6-338D-F517-4E9D-5CFB13260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8490B5-0A2E-FCFD-177C-9CAB6D08F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0EDE7-62BD-8EE9-25E9-E0CC36DFF5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4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0D8FA-88AE-A04A-0F76-A991FCD78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B9B32-57AE-18BE-1A75-1DFE74A4C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FEE685-BD9B-E662-5C46-A7B6F3C78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EEF3-7217-1EDC-6D6C-C92B50F59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2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tat.go.j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4143375" y="1104435"/>
            <a:ext cx="857250" cy="14288"/>
          </a:xfrm>
          <a:prstGeom prst="rect">
            <a:avLst/>
          </a:prstGeom>
          <a:solidFill>
            <a:srgbClr val="FFFFFF">
              <a:alpha val="70000"/>
            </a:srgbClr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4" name="Text 1"/>
          <p:cNvSpPr/>
          <p:nvPr/>
        </p:nvSpPr>
        <p:spPr>
          <a:xfrm>
            <a:off x="855226" y="2218049"/>
            <a:ext cx="7433546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800" kern="0" spc="1" dirty="0" err="1">
                <a:latin typeface="HGPSoeiKakugothicUB" panose="020B0900000000000000" pitchFamily="34" charset="-128"/>
                <a:ea typeface="HGPSoeiKakugothicUB" panose="020B0900000000000000" pitchFamily="34" charset="-128"/>
                <a:cs typeface="Noto Sans" pitchFamily="34" charset="-120"/>
              </a:rPr>
              <a:t>モンティ</a:t>
            </a:r>
            <a:r>
              <a:rPr lang="ja-JP" altLang="en-US" sz="4800" kern="0" spc="1" dirty="0">
                <a:latin typeface="HGPSoeiKakugothicUB" panose="020B0900000000000000" pitchFamily="34" charset="-128"/>
                <a:ea typeface="HGPSoeiKakugothicUB" panose="020B0900000000000000" pitchFamily="34" charset="-128"/>
                <a:cs typeface="Noto Sans" pitchFamily="34" charset="-120"/>
              </a:rPr>
              <a:t>・</a:t>
            </a:r>
            <a:r>
              <a:rPr lang="en-US" sz="4800" kern="0" spc="1" dirty="0" err="1">
                <a:latin typeface="HGPSoeiKakugothicUB" panose="020B0900000000000000" pitchFamily="34" charset="-128"/>
                <a:ea typeface="HGPSoeiKakugothicUB" panose="020B0900000000000000" pitchFamily="34" charset="-128"/>
                <a:cs typeface="Noto Sans" pitchFamily="34" charset="-120"/>
              </a:rPr>
              <a:t>ホール</a:t>
            </a:r>
            <a:r>
              <a:rPr lang="en-US" sz="4800" kern="0" spc="1" dirty="0">
                <a:latin typeface="HGPSoeiKakugothicUB" panose="020B0900000000000000" pitchFamily="34" charset="-128"/>
                <a:ea typeface="HGPSoeiKakugothicUB" panose="020B0900000000000000" pitchFamily="34" charset="-128"/>
                <a:cs typeface="Noto Sans" pitchFamily="34" charset="-120"/>
              </a:rPr>
              <a:t>！</a:t>
            </a:r>
            <a:endParaRPr lang="en-US" sz="48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77250" y="3189786"/>
            <a:ext cx="3789499" cy="5539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latin typeface="Noto Sans" pitchFamily="34" charset="0"/>
                <a:ea typeface="Noto Sans" pitchFamily="34" charset="-122"/>
                <a:cs typeface="Noto Sans" pitchFamily="34" charset="-120"/>
              </a:rPr>
              <a:t>11月15日（土）</a:t>
            </a:r>
            <a:r>
              <a:rPr lang="ja-JP" altLang="en-US" sz="3600">
                <a:latin typeface="Noto Sans" pitchFamily="34" charset="0"/>
                <a:ea typeface="Noto Sans" pitchFamily="34" charset="-122"/>
                <a:cs typeface="Noto Sans" pitchFamily="34" charset="-120"/>
              </a:rPr>
              <a:t>　</a:t>
            </a:r>
            <a:endParaRPr lang="en-US" altLang="ja-JP" sz="3600" dirty="0"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143375" y="3881903"/>
            <a:ext cx="857250" cy="14288"/>
          </a:xfrm>
          <a:prstGeom prst="rect">
            <a:avLst/>
          </a:prstGeom>
          <a:solidFill>
            <a:srgbClr val="FFFFFF">
              <a:alpha val="70000"/>
            </a:srgbClr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F01DDF-8102-A2B0-C0A8-13152D0DB874}"/>
              </a:ext>
            </a:extLst>
          </p:cNvPr>
          <p:cNvSpPr txBox="1"/>
          <p:nvPr/>
        </p:nvSpPr>
        <p:spPr>
          <a:xfrm>
            <a:off x="840306" y="723093"/>
            <a:ext cx="728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令和７年度</a:t>
            </a:r>
            <a:endParaRPr kumimoji="1" lang="en-US" altLang="ja-JP" sz="36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  <a:p>
            <a:r>
              <a:rPr kumimoji="1" lang="ja-JP" altLang="en-US" sz="36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教科探究プログラム</a:t>
            </a:r>
            <a:r>
              <a:rPr kumimoji="1" lang="en-US" altLang="ja-JP" sz="36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 </a:t>
            </a:r>
            <a:r>
              <a:rPr kumimoji="1" lang="ja-JP" altLang="en-US" sz="36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第３回</a:t>
            </a:r>
            <a:r>
              <a:rPr kumimoji="1" lang="en-US" altLang="ja-JP" sz="36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 </a:t>
            </a:r>
            <a:r>
              <a:rPr kumimoji="1" lang="ja-JP" altLang="en-US" sz="36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数学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7BB79-1094-1AF3-E578-B89560DAF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BEE259-332B-39D8-9552-3D3C279B2F02}"/>
              </a:ext>
            </a:extLst>
          </p:cNvPr>
          <p:cNvSpPr/>
          <p:nvPr/>
        </p:nvSpPr>
        <p:spPr>
          <a:xfrm>
            <a:off x="-123824" y="-174796"/>
            <a:ext cx="9420224" cy="44134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914A02C-335E-0420-25A2-A137B1CB2FF4}"/>
              </a:ext>
            </a:extLst>
          </p:cNvPr>
          <p:cNvSpPr/>
          <p:nvPr/>
        </p:nvSpPr>
        <p:spPr>
          <a:xfrm>
            <a:off x="-123825" y="3596046"/>
            <a:ext cx="9420225" cy="16224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F2C9D37-17BD-2E91-C672-7C13C3F197D6}"/>
              </a:ext>
            </a:extLst>
          </p:cNvPr>
          <p:cNvSpPr txBox="1"/>
          <p:nvPr/>
        </p:nvSpPr>
        <p:spPr>
          <a:xfrm>
            <a:off x="1137521" y="63980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6FA03F-C872-5EBF-EC44-7708472BB307}"/>
              </a:ext>
            </a:extLst>
          </p:cNvPr>
          <p:cNvSpPr txBox="1"/>
          <p:nvPr/>
        </p:nvSpPr>
        <p:spPr>
          <a:xfrm>
            <a:off x="3962426" y="632827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35811B-3AD4-950A-788D-DC3934D19A69}"/>
              </a:ext>
            </a:extLst>
          </p:cNvPr>
          <p:cNvSpPr txBox="1"/>
          <p:nvPr/>
        </p:nvSpPr>
        <p:spPr>
          <a:xfrm>
            <a:off x="7251962" y="63980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③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B5835E0-BA55-F4E2-5C99-43AC9FCE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015" y="933709"/>
            <a:ext cx="3309359" cy="323076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0019D6A-3981-FB4B-4EA8-76A8C041E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295" y="933709"/>
            <a:ext cx="3309359" cy="323076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D9A41C1-CAD4-FD70-E1B0-38D32348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506" y="933709"/>
            <a:ext cx="3309359" cy="323076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3A11F5C-F75B-E16B-6A7F-0395B756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594"/>
          <a:stretch>
            <a:fillRect/>
          </a:stretch>
        </p:blipFill>
        <p:spPr>
          <a:xfrm>
            <a:off x="3185534" y="1715486"/>
            <a:ext cx="2199086" cy="241078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A64D77B-D6E2-F356-3718-477A4E624E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845"/>
          <a:stretch>
            <a:fillRect/>
          </a:stretch>
        </p:blipFill>
        <p:spPr>
          <a:xfrm>
            <a:off x="7399369" y="1855570"/>
            <a:ext cx="1290285" cy="1905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D003D45-19B4-971D-028C-347E540ECF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0361" r="32071"/>
          <a:stretch>
            <a:fillRect/>
          </a:stretch>
        </p:blipFill>
        <p:spPr>
          <a:xfrm>
            <a:off x="1228268" y="1683591"/>
            <a:ext cx="1093475" cy="210237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61A8E9D-F910-1A0D-5E70-5001357C9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448" y="1683591"/>
            <a:ext cx="1415214" cy="26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2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F7296-3E86-3942-CACB-1B87575DC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D8EF0C2-828B-F9B1-6AE8-8A7773B87881}"/>
              </a:ext>
            </a:extLst>
          </p:cNvPr>
          <p:cNvSpPr/>
          <p:nvPr/>
        </p:nvSpPr>
        <p:spPr>
          <a:xfrm>
            <a:off x="-123824" y="-174796"/>
            <a:ext cx="9420224" cy="44134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48EF63-3A82-59CF-6C2E-9292365725FC}"/>
              </a:ext>
            </a:extLst>
          </p:cNvPr>
          <p:cNvSpPr txBox="1"/>
          <p:nvPr/>
        </p:nvSpPr>
        <p:spPr>
          <a:xfrm>
            <a:off x="1137521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332ABD-F86F-0C0B-02D2-FF683804FD4A}"/>
              </a:ext>
            </a:extLst>
          </p:cNvPr>
          <p:cNvSpPr txBox="1"/>
          <p:nvPr/>
        </p:nvSpPr>
        <p:spPr>
          <a:xfrm>
            <a:off x="3962426" y="1070977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96E756-254B-B6B3-EBDD-67E1601A3486}"/>
              </a:ext>
            </a:extLst>
          </p:cNvPr>
          <p:cNvSpPr txBox="1"/>
          <p:nvPr/>
        </p:nvSpPr>
        <p:spPr>
          <a:xfrm>
            <a:off x="7251962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③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BC72EF3-A64B-8FD6-F343-3054085D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8" y="1355339"/>
            <a:ext cx="1891027" cy="28209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9B46FED-2CF4-6D95-A159-9A98AF46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86" y="1355339"/>
            <a:ext cx="1891027" cy="28209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F00C687-CC76-F7FB-9242-C83E3ABAF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309" y="1355339"/>
            <a:ext cx="1891027" cy="2820931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7B7036B-2B77-0996-CC17-39E0BCE7844D}"/>
              </a:ext>
            </a:extLst>
          </p:cNvPr>
          <p:cNvSpPr/>
          <p:nvPr/>
        </p:nvSpPr>
        <p:spPr>
          <a:xfrm>
            <a:off x="-123825" y="4034196"/>
            <a:ext cx="9420225" cy="1162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3BD2F24-AEEA-2007-9B15-99C4DB602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448" y="2121741"/>
            <a:ext cx="1415214" cy="265767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B6B260A-8406-B095-5528-2DEB3E9755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26016" y="3554763"/>
            <a:ext cx="1066280" cy="1433172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0B15E3-75A6-5DDC-D179-11CCCC326DE2}"/>
              </a:ext>
            </a:extLst>
          </p:cNvPr>
          <p:cNvSpPr txBox="1"/>
          <p:nvPr/>
        </p:nvSpPr>
        <p:spPr>
          <a:xfrm>
            <a:off x="1319968" y="4835142"/>
            <a:ext cx="87837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解答者</a:t>
            </a:r>
          </a:p>
        </p:txBody>
      </p:sp>
    </p:spTree>
    <p:extLst>
      <p:ext uri="{BB962C8B-B14F-4D97-AF65-F5344CB8AC3E}">
        <p14:creationId xmlns:p14="http://schemas.microsoft.com/office/powerpoint/2010/main" val="418140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11D49-BF57-9BEE-DFD6-1B88C5798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8318775-8E45-2FA6-424C-BC7D7B5B3FF0}"/>
              </a:ext>
            </a:extLst>
          </p:cNvPr>
          <p:cNvSpPr/>
          <p:nvPr/>
        </p:nvSpPr>
        <p:spPr>
          <a:xfrm>
            <a:off x="-123824" y="-174796"/>
            <a:ext cx="9420224" cy="44134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891809B-6F92-71B4-49D1-709598096348}"/>
              </a:ext>
            </a:extLst>
          </p:cNvPr>
          <p:cNvSpPr txBox="1"/>
          <p:nvPr/>
        </p:nvSpPr>
        <p:spPr>
          <a:xfrm>
            <a:off x="1137521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621F0C-2EBB-7F7A-7ABD-64F9A7407B25}"/>
              </a:ext>
            </a:extLst>
          </p:cNvPr>
          <p:cNvSpPr txBox="1"/>
          <p:nvPr/>
        </p:nvSpPr>
        <p:spPr>
          <a:xfrm>
            <a:off x="3962426" y="1070977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471642-CD64-3295-06A3-A793C5848891}"/>
              </a:ext>
            </a:extLst>
          </p:cNvPr>
          <p:cNvSpPr txBox="1"/>
          <p:nvPr/>
        </p:nvSpPr>
        <p:spPr>
          <a:xfrm>
            <a:off x="7251962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③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8AF3D54-961F-6A60-DA66-668368C3F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8" y="1355339"/>
            <a:ext cx="1891027" cy="28209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79D873D-2DD8-CFC5-4FA5-035D7D4ED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86" y="1355339"/>
            <a:ext cx="1891027" cy="28209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B0E0741-9AE3-AB4F-E05C-618AD5001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309" y="1355339"/>
            <a:ext cx="1891027" cy="2820931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E687DF2-BF7D-038C-F0D5-3FE9E945DEEF}"/>
              </a:ext>
            </a:extLst>
          </p:cNvPr>
          <p:cNvSpPr/>
          <p:nvPr/>
        </p:nvSpPr>
        <p:spPr>
          <a:xfrm>
            <a:off x="-123825" y="4034196"/>
            <a:ext cx="9420225" cy="1162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0BB0DDA-EBBB-035A-BF06-598D546D9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448" y="2121741"/>
            <a:ext cx="1415214" cy="2657679"/>
          </a:xfrm>
          <a:prstGeom prst="rect">
            <a:avLst/>
          </a:prstGeom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84DAD62E-53C9-72B7-7DA4-7896ED54026B}"/>
              </a:ext>
            </a:extLst>
          </p:cNvPr>
          <p:cNvSpPr/>
          <p:nvPr/>
        </p:nvSpPr>
        <p:spPr>
          <a:xfrm>
            <a:off x="84818" y="3790550"/>
            <a:ext cx="1072805" cy="549992"/>
          </a:xfrm>
          <a:prstGeom prst="wedgeEllipseCallout">
            <a:avLst>
              <a:gd name="adj1" fmla="val 45124"/>
              <a:gd name="adj2" fmla="val 5454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+mn-ea"/>
              </a:rPr>
              <a:t>これ </a:t>
            </a:r>
            <a:r>
              <a:rPr kumimoji="1" lang="en-US" altLang="ja-JP" sz="1600" b="1" dirty="0">
                <a:solidFill>
                  <a:sysClr val="windowText" lastClr="000000"/>
                </a:solidFill>
                <a:latin typeface="+mn-ea"/>
              </a:rPr>
              <a:t>!</a:t>
            </a:r>
            <a:endParaRPr kumimoji="1" lang="ja-JP" altLang="en-US" sz="1600" b="1" dirty="0">
              <a:solidFill>
                <a:sysClr val="windowText" lastClr="000000"/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DBD7B1-00CD-A18C-25A2-97D15AD1C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748" y="3424310"/>
            <a:ext cx="1415214" cy="179941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F4ADE1-6B93-1DE7-32B7-1D3C7EFA11C1}"/>
              </a:ext>
            </a:extLst>
          </p:cNvPr>
          <p:cNvSpPr txBox="1"/>
          <p:nvPr/>
        </p:nvSpPr>
        <p:spPr>
          <a:xfrm>
            <a:off x="1319968" y="4835142"/>
            <a:ext cx="87837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解答者</a:t>
            </a:r>
          </a:p>
        </p:txBody>
      </p:sp>
    </p:spTree>
    <p:extLst>
      <p:ext uri="{BB962C8B-B14F-4D97-AF65-F5344CB8AC3E}">
        <p14:creationId xmlns:p14="http://schemas.microsoft.com/office/powerpoint/2010/main" val="131829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509C0-4D68-FC2C-56C7-F4A5C1D72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A556E52-5EF8-AD15-B6F2-37BB3C0172D0}"/>
              </a:ext>
            </a:extLst>
          </p:cNvPr>
          <p:cNvSpPr/>
          <p:nvPr/>
        </p:nvSpPr>
        <p:spPr>
          <a:xfrm>
            <a:off x="-123824" y="-174796"/>
            <a:ext cx="9420224" cy="44134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22366FC-011B-D6DC-BD3F-85838EBF66CA}"/>
              </a:ext>
            </a:extLst>
          </p:cNvPr>
          <p:cNvSpPr txBox="1"/>
          <p:nvPr/>
        </p:nvSpPr>
        <p:spPr>
          <a:xfrm>
            <a:off x="1137521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A531EC-0B2D-B104-38A7-FECDDDF3D026}"/>
              </a:ext>
            </a:extLst>
          </p:cNvPr>
          <p:cNvSpPr txBox="1"/>
          <p:nvPr/>
        </p:nvSpPr>
        <p:spPr>
          <a:xfrm>
            <a:off x="3962426" y="1070977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58AE408-75B0-0744-F7F1-36B407EA031D}"/>
              </a:ext>
            </a:extLst>
          </p:cNvPr>
          <p:cNvSpPr txBox="1"/>
          <p:nvPr/>
        </p:nvSpPr>
        <p:spPr>
          <a:xfrm>
            <a:off x="7251962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③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13953EA-EB37-4CE8-DEEA-968E55A89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8" y="1355339"/>
            <a:ext cx="1891027" cy="28209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0D59B2F-ACF9-8A71-3F4D-43F4275F0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86" y="1355339"/>
            <a:ext cx="1891027" cy="2820931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EAB6190-95C7-6E00-5154-F68E324C8902}"/>
              </a:ext>
            </a:extLst>
          </p:cNvPr>
          <p:cNvSpPr/>
          <p:nvPr/>
        </p:nvSpPr>
        <p:spPr>
          <a:xfrm>
            <a:off x="-123825" y="4034196"/>
            <a:ext cx="9420225" cy="1162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B27812E9-BACF-6A3B-AB46-089059511A5D}"/>
              </a:ext>
            </a:extLst>
          </p:cNvPr>
          <p:cNvSpPr/>
          <p:nvPr/>
        </p:nvSpPr>
        <p:spPr>
          <a:xfrm>
            <a:off x="84818" y="3790550"/>
            <a:ext cx="1072805" cy="549992"/>
          </a:xfrm>
          <a:prstGeom prst="wedgeEllipseCallout">
            <a:avLst>
              <a:gd name="adj1" fmla="val 45124"/>
              <a:gd name="adj2" fmla="val 5454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+mn-ea"/>
              </a:rPr>
              <a:t>これ </a:t>
            </a:r>
            <a:r>
              <a:rPr kumimoji="1" lang="en-US" altLang="ja-JP" sz="1600" b="1" dirty="0">
                <a:solidFill>
                  <a:sysClr val="windowText" lastClr="000000"/>
                </a:solidFill>
                <a:latin typeface="+mn-ea"/>
              </a:rPr>
              <a:t>!</a:t>
            </a:r>
            <a:endParaRPr kumimoji="1" lang="ja-JP" altLang="en-US" sz="1600" b="1" dirty="0">
              <a:solidFill>
                <a:sysClr val="windowText" lastClr="000000"/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55C064-7D9C-EBE4-5007-511227A19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748" y="3424310"/>
            <a:ext cx="1415214" cy="179941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D59179-940A-29E0-6E62-91CB211254D8}"/>
              </a:ext>
            </a:extLst>
          </p:cNvPr>
          <p:cNvSpPr txBox="1"/>
          <p:nvPr/>
        </p:nvSpPr>
        <p:spPr>
          <a:xfrm>
            <a:off x="1319968" y="4835142"/>
            <a:ext cx="87837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解答者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ACA4A9-25D2-BE10-66D5-E79D00517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295" y="1371859"/>
            <a:ext cx="3309359" cy="323076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ADAAD5-F0B9-8540-E50D-1111C05C9A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845"/>
          <a:stretch>
            <a:fillRect/>
          </a:stretch>
        </p:blipFill>
        <p:spPr>
          <a:xfrm>
            <a:off x="7399369" y="2293720"/>
            <a:ext cx="1290285" cy="1905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B5D365E-1607-9C64-7AC6-FC10FE0AE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0448" y="2121741"/>
            <a:ext cx="1415214" cy="2657679"/>
          </a:xfrm>
          <a:prstGeom prst="rect">
            <a:avLst/>
          </a:prstGeom>
        </p:spPr>
      </p:pic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EC3093F4-34A5-5828-D372-36FFA501C604}"/>
              </a:ext>
            </a:extLst>
          </p:cNvPr>
          <p:cNvSpPr/>
          <p:nvPr/>
        </p:nvSpPr>
        <p:spPr>
          <a:xfrm>
            <a:off x="6437104" y="1819090"/>
            <a:ext cx="1290285" cy="549992"/>
          </a:xfrm>
          <a:prstGeom prst="wedgeEllipseCallout">
            <a:avLst>
              <a:gd name="adj1" fmla="val 23177"/>
              <a:gd name="adj2" fmla="val 70704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+mn-ea"/>
              </a:rPr>
              <a:t>ハズレ</a:t>
            </a:r>
          </a:p>
        </p:txBody>
      </p:sp>
    </p:spTree>
    <p:extLst>
      <p:ext uri="{BB962C8B-B14F-4D97-AF65-F5344CB8AC3E}">
        <p14:creationId xmlns:p14="http://schemas.microsoft.com/office/powerpoint/2010/main" val="323412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8B4A0-73D0-6EA0-8D49-E53FE4AE9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B3E9F5C-5B7D-65F7-D7D4-895B5222B266}"/>
              </a:ext>
            </a:extLst>
          </p:cNvPr>
          <p:cNvSpPr/>
          <p:nvPr/>
        </p:nvSpPr>
        <p:spPr>
          <a:xfrm>
            <a:off x="-123824" y="-174796"/>
            <a:ext cx="9420224" cy="44134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ABB2FA1-EF03-008B-5D0A-605FE74C3F19}"/>
              </a:ext>
            </a:extLst>
          </p:cNvPr>
          <p:cNvSpPr txBox="1"/>
          <p:nvPr/>
        </p:nvSpPr>
        <p:spPr>
          <a:xfrm>
            <a:off x="1137521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4D6BECA-2050-C85C-7CF5-F445C64B90CC}"/>
              </a:ext>
            </a:extLst>
          </p:cNvPr>
          <p:cNvSpPr txBox="1"/>
          <p:nvPr/>
        </p:nvSpPr>
        <p:spPr>
          <a:xfrm>
            <a:off x="3962426" y="1070977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3F8ECAD-40E0-C173-FC16-3E8716CEAF6F}"/>
              </a:ext>
            </a:extLst>
          </p:cNvPr>
          <p:cNvSpPr txBox="1"/>
          <p:nvPr/>
        </p:nvSpPr>
        <p:spPr>
          <a:xfrm>
            <a:off x="7251962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③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930FC99-BFB1-D685-4AEF-0A80F10C7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8" y="1355339"/>
            <a:ext cx="1891027" cy="28209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9E7932A-D37A-9B80-2497-88D12392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86" y="1355339"/>
            <a:ext cx="1891027" cy="2820931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B79AC8D-0178-CE9D-9BBA-F0EFD2953940}"/>
              </a:ext>
            </a:extLst>
          </p:cNvPr>
          <p:cNvSpPr/>
          <p:nvPr/>
        </p:nvSpPr>
        <p:spPr>
          <a:xfrm>
            <a:off x="-123825" y="4034196"/>
            <a:ext cx="9420225" cy="1162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132980-94DC-B00E-26FC-9930A3166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295" y="1371859"/>
            <a:ext cx="3309359" cy="323076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1BD8362-7F01-F54B-B4D3-9D283CC1CB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9845"/>
          <a:stretch>
            <a:fillRect/>
          </a:stretch>
        </p:blipFill>
        <p:spPr>
          <a:xfrm>
            <a:off x="7399369" y="2293720"/>
            <a:ext cx="1290285" cy="1905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04537FE-E020-07B5-F865-504D1338E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288" y="3554683"/>
            <a:ext cx="1072805" cy="14497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85D3357-FD3B-C22E-13A6-8E0ECB22C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0448" y="2121741"/>
            <a:ext cx="1415214" cy="2657679"/>
          </a:xfrm>
          <a:prstGeom prst="rect">
            <a:avLst/>
          </a:prstGeom>
        </p:spPr>
      </p:pic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428FBEE4-EFE5-5A92-6993-D8ACA9945EC0}"/>
              </a:ext>
            </a:extLst>
          </p:cNvPr>
          <p:cNvSpPr/>
          <p:nvPr/>
        </p:nvSpPr>
        <p:spPr>
          <a:xfrm>
            <a:off x="6437104" y="1819090"/>
            <a:ext cx="1290285" cy="549992"/>
          </a:xfrm>
          <a:prstGeom prst="wedgeEllipseCallout">
            <a:avLst>
              <a:gd name="adj1" fmla="val 23177"/>
              <a:gd name="adj2" fmla="val 70704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+mn-ea"/>
              </a:rPr>
              <a:t>ハズレ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036947-1A10-E818-F4E2-AFD2D90626DF}"/>
              </a:ext>
            </a:extLst>
          </p:cNvPr>
          <p:cNvSpPr txBox="1"/>
          <p:nvPr/>
        </p:nvSpPr>
        <p:spPr>
          <a:xfrm>
            <a:off x="2727501" y="4835142"/>
            <a:ext cx="87837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解答者</a:t>
            </a:r>
          </a:p>
        </p:txBody>
      </p:sp>
      <p:sp>
        <p:nvSpPr>
          <p:cNvPr id="15" name="思考の吹き出し: 雲形 14">
            <a:extLst>
              <a:ext uri="{FF2B5EF4-FFF2-40B4-BE49-F238E27FC236}">
                <a16:creationId xmlns:a16="http://schemas.microsoft.com/office/drawing/2014/main" id="{70F9C6A4-38BD-523F-5956-53121A30EE37}"/>
              </a:ext>
            </a:extLst>
          </p:cNvPr>
          <p:cNvSpPr/>
          <p:nvPr/>
        </p:nvSpPr>
        <p:spPr>
          <a:xfrm>
            <a:off x="487333" y="3519361"/>
            <a:ext cx="1969888" cy="798783"/>
          </a:xfrm>
          <a:prstGeom prst="cloudCallout">
            <a:avLst>
              <a:gd name="adj1" fmla="val 51375"/>
              <a:gd name="adj2" fmla="val 5773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ysClr val="windowText" lastClr="000000"/>
                </a:solidFill>
                <a:latin typeface="+mn-ea"/>
              </a:rPr>
              <a:t>変える？</a:t>
            </a:r>
          </a:p>
        </p:txBody>
      </p:sp>
      <p:sp>
        <p:nvSpPr>
          <p:cNvPr id="16" name="思考の吹き出し: 雲形 15">
            <a:extLst>
              <a:ext uri="{FF2B5EF4-FFF2-40B4-BE49-F238E27FC236}">
                <a16:creationId xmlns:a16="http://schemas.microsoft.com/office/drawing/2014/main" id="{56C0C022-C006-29D9-E1F1-B05FB540B48F}"/>
              </a:ext>
            </a:extLst>
          </p:cNvPr>
          <p:cNvSpPr/>
          <p:nvPr/>
        </p:nvSpPr>
        <p:spPr>
          <a:xfrm>
            <a:off x="3787498" y="3621840"/>
            <a:ext cx="2156102" cy="798783"/>
          </a:xfrm>
          <a:prstGeom prst="cloudCallout">
            <a:avLst>
              <a:gd name="adj1" fmla="val -51133"/>
              <a:gd name="adj2" fmla="val 5614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ysClr val="windowText" lastClr="000000"/>
                </a:solidFill>
                <a:latin typeface="+mn-ea"/>
              </a:rPr>
              <a:t>変えない？</a:t>
            </a:r>
          </a:p>
        </p:txBody>
      </p:sp>
    </p:spTree>
    <p:extLst>
      <p:ext uri="{BB962C8B-B14F-4D97-AF65-F5344CB8AC3E}">
        <p14:creationId xmlns:p14="http://schemas.microsoft.com/office/powerpoint/2010/main" val="467091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A945B-8FAA-AF9A-C8BE-81EC82BD7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C7FAE2-F811-3E51-FC42-B4B6BEAC7E2D}"/>
              </a:ext>
            </a:extLst>
          </p:cNvPr>
          <p:cNvSpPr txBox="1"/>
          <p:nvPr/>
        </p:nvSpPr>
        <p:spPr>
          <a:xfrm>
            <a:off x="398348" y="81214"/>
            <a:ext cx="665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&lt;</a:t>
            </a:r>
            <a:r>
              <a:rPr kumimoji="1" lang="ja-JP" altLang="en-US" sz="36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実際にやってみよう</a:t>
            </a:r>
            <a:r>
              <a:rPr kumimoji="1" lang="en-US" altLang="ja-JP" sz="36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&gt;</a:t>
            </a:r>
            <a:endParaRPr kumimoji="1" lang="ja-JP" altLang="en-US" sz="360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197FDC-8E00-4E75-88EF-D70AEBA3C397}"/>
              </a:ext>
            </a:extLst>
          </p:cNvPr>
          <p:cNvSpPr txBox="1"/>
          <p:nvPr/>
        </p:nvSpPr>
        <p:spPr>
          <a:xfrm>
            <a:off x="592853" y="727545"/>
            <a:ext cx="5872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１、司会者、解答者を</a:t>
            </a:r>
            <a:r>
              <a:rPr kumimoji="1" lang="en-US" altLang="ja-JP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1</a:t>
            </a:r>
            <a:r>
              <a:rPr kumimoji="1" lang="ja-JP" altLang="en-US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名ずつ決める。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87499F-0A23-C542-7B70-14DCF3905B8D}"/>
              </a:ext>
            </a:extLst>
          </p:cNvPr>
          <p:cNvSpPr txBox="1"/>
          <p:nvPr/>
        </p:nvSpPr>
        <p:spPr>
          <a:xfrm>
            <a:off x="592853" y="1303420"/>
            <a:ext cx="6673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２、司会者は３枚のうち当たり１枚を確認し、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en-US" altLang="ja-JP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    </a:t>
            </a:r>
            <a:r>
              <a:rPr kumimoji="1" lang="ja-JP" altLang="en-US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３枚とも裏にして並べる。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56ACFCF-E168-B0AF-8748-52B59FA534AD}"/>
              </a:ext>
            </a:extLst>
          </p:cNvPr>
          <p:cNvSpPr txBox="1"/>
          <p:nvPr/>
        </p:nvSpPr>
        <p:spPr>
          <a:xfrm>
            <a:off x="592853" y="2310182"/>
            <a:ext cx="485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３、解答者は３枚から１枚選ぶ。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3FEFDB-4477-B614-EC87-8FC6BE9E9EA2}"/>
              </a:ext>
            </a:extLst>
          </p:cNvPr>
          <p:cNvSpPr txBox="1"/>
          <p:nvPr/>
        </p:nvSpPr>
        <p:spPr>
          <a:xfrm>
            <a:off x="592853" y="2886057"/>
            <a:ext cx="8002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４、司会者は残り２枚のうち、はずれ１枚を表にする。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99D42E-06F3-09E6-6801-1D65E6BC27CD}"/>
              </a:ext>
            </a:extLst>
          </p:cNvPr>
          <p:cNvSpPr txBox="1"/>
          <p:nvPr/>
        </p:nvSpPr>
        <p:spPr>
          <a:xfrm>
            <a:off x="601106" y="3461932"/>
            <a:ext cx="7965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５、解答者は最初に選択したカードから変えないか、</a:t>
            </a:r>
            <a:endParaRPr kumimoji="1" lang="en-US" altLang="ja-JP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en-US" altLang="ja-JP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kumimoji="1"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　</a:t>
            </a:r>
            <a:r>
              <a:rPr kumimoji="1" lang="en-US" altLang="ja-JP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kumimoji="1" lang="ja-JP" altLang="en-US" sz="2800">
                <a:latin typeface="HGPGothicE" panose="020B0900000000000000" pitchFamily="34" charset="-128"/>
                <a:ea typeface="HGPGothicE" panose="020B0900000000000000" pitchFamily="34" charset="-128"/>
              </a:rPr>
              <a:t>変えるかを選択する。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89EBC2-0663-43B4-B107-1E70412A97D2}"/>
              </a:ext>
            </a:extLst>
          </p:cNvPr>
          <p:cNvSpPr txBox="1"/>
          <p:nvPr/>
        </p:nvSpPr>
        <p:spPr>
          <a:xfrm>
            <a:off x="607843" y="4468696"/>
            <a:ext cx="5724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６、司会者は当たりのカードをめくる。</a:t>
            </a:r>
          </a:p>
        </p:txBody>
      </p:sp>
    </p:spTree>
    <p:extLst>
      <p:ext uri="{BB962C8B-B14F-4D97-AF65-F5344CB8AC3E}">
        <p14:creationId xmlns:p14="http://schemas.microsoft.com/office/powerpoint/2010/main" val="19892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DE56-479B-8C49-9223-1A34481C4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3CCFB86-89A2-41B4-776B-464C8AD92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18" y="356359"/>
            <a:ext cx="1889764" cy="262738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12C6D5D-6E84-CECA-B8CE-4D28DE0E9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8" y="356358"/>
            <a:ext cx="1889764" cy="26273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8544164-C088-07E6-2107-55C90DE1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918" y="356359"/>
            <a:ext cx="1889764" cy="26273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869DA14-FF1A-4066-B87C-96D3EB9A2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68" y="2856870"/>
            <a:ext cx="2203450" cy="406374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3806561-90FE-4ADB-D879-F1042B4DC9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96861" y="2983740"/>
            <a:ext cx="2203450" cy="406373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7F0BD8-A08D-493C-6553-E032C3F5BCFF}"/>
              </a:ext>
            </a:extLst>
          </p:cNvPr>
          <p:cNvSpPr txBox="1"/>
          <p:nvPr/>
        </p:nvSpPr>
        <p:spPr>
          <a:xfrm>
            <a:off x="847304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 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318C4C-F26B-F7B6-2888-5FF91B7235FD}"/>
              </a:ext>
            </a:extLst>
          </p:cNvPr>
          <p:cNvSpPr txBox="1"/>
          <p:nvPr/>
        </p:nvSpPr>
        <p:spPr>
          <a:xfrm>
            <a:off x="6841912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 役</a:t>
            </a:r>
          </a:p>
        </p:txBody>
      </p:sp>
    </p:spTree>
    <p:extLst>
      <p:ext uri="{BB962C8B-B14F-4D97-AF65-F5344CB8AC3E}">
        <p14:creationId xmlns:p14="http://schemas.microsoft.com/office/powerpoint/2010/main" val="63223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35CC8-98D8-2AF7-FEB8-096EA00E3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53EEA37-8D16-FA2C-8245-03687F5217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31464" y="356359"/>
            <a:ext cx="1881070" cy="262738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F640B6C-D8E1-CB77-233F-DB3145D71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18" y="356358"/>
            <a:ext cx="1889764" cy="26273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33F0466-392F-E24F-C2D0-238519B4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918" y="356359"/>
            <a:ext cx="1889764" cy="26273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BD4FCF-491B-3123-8A7B-B0F79F7D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81670" y="2983740"/>
            <a:ext cx="1484299" cy="3274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B801E02-1B3A-ADE3-626B-D80D1235CB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6861" y="2983740"/>
            <a:ext cx="2203450" cy="406373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736D33-F343-62A1-18B0-9C778E3D2947}"/>
              </a:ext>
            </a:extLst>
          </p:cNvPr>
          <p:cNvSpPr txBox="1"/>
          <p:nvPr/>
        </p:nvSpPr>
        <p:spPr>
          <a:xfrm>
            <a:off x="847304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 役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C452DE5-94A5-69F0-BE15-4E4A647F6A0D}"/>
              </a:ext>
            </a:extLst>
          </p:cNvPr>
          <p:cNvCxnSpPr>
            <a:cxnSpLocks/>
          </p:cNvCxnSpPr>
          <p:nvPr/>
        </p:nvCxnSpPr>
        <p:spPr>
          <a:xfrm flipH="1" flipV="1">
            <a:off x="4889500" y="3111500"/>
            <a:ext cx="825500" cy="6350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6CD9B17-B0D5-B56B-C70F-4EC27E566EE1}"/>
              </a:ext>
            </a:extLst>
          </p:cNvPr>
          <p:cNvSpPr txBox="1"/>
          <p:nvPr/>
        </p:nvSpPr>
        <p:spPr>
          <a:xfrm>
            <a:off x="3944592" y="3429000"/>
            <a:ext cx="19334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当たりを</a:t>
            </a:r>
            <a:endParaRPr kumimoji="1" lang="en-US" altLang="ja-JP" sz="2000" dirty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確認して</a:t>
            </a:r>
            <a:endParaRPr kumimoji="1" lang="en-US" altLang="ja-JP" sz="2000" dirty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裏返す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E04B4F3-0541-E019-A90E-754E67876307}"/>
              </a:ext>
            </a:extLst>
          </p:cNvPr>
          <p:cNvSpPr txBox="1"/>
          <p:nvPr/>
        </p:nvSpPr>
        <p:spPr>
          <a:xfrm>
            <a:off x="6841912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 役</a:t>
            </a:r>
          </a:p>
        </p:txBody>
      </p:sp>
    </p:spTree>
    <p:extLst>
      <p:ext uri="{BB962C8B-B14F-4D97-AF65-F5344CB8AC3E}">
        <p14:creationId xmlns:p14="http://schemas.microsoft.com/office/powerpoint/2010/main" val="405593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11F10-7D9B-E608-BFE7-274B5B76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9A5E5AE-532C-5581-45C5-388885BB6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8" y="356358"/>
            <a:ext cx="1889764" cy="26273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CAF3150-D56E-9448-6B76-5631160D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918" y="356359"/>
            <a:ext cx="1889764" cy="26273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0C6FA86-B9CD-B003-E10B-22E505ED01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81670" y="2983740"/>
            <a:ext cx="1484299" cy="3274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46264AD-CD60-F455-D471-F56C63FA22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96861" y="2983740"/>
            <a:ext cx="2203450" cy="406373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8454A6-80C9-27A2-6BD6-7B12654AE4E2}"/>
              </a:ext>
            </a:extLst>
          </p:cNvPr>
          <p:cNvSpPr txBox="1"/>
          <p:nvPr/>
        </p:nvSpPr>
        <p:spPr>
          <a:xfrm>
            <a:off x="847304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 役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9F6C367-4704-AAB9-23F6-88347610332B}"/>
              </a:ext>
            </a:extLst>
          </p:cNvPr>
          <p:cNvCxnSpPr>
            <a:cxnSpLocks/>
          </p:cNvCxnSpPr>
          <p:nvPr/>
        </p:nvCxnSpPr>
        <p:spPr>
          <a:xfrm flipH="1" flipV="1">
            <a:off x="4889500" y="3111500"/>
            <a:ext cx="825500" cy="6350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7D63DDD-EF22-F5B1-BE06-324F98EF9A3B}"/>
              </a:ext>
            </a:extLst>
          </p:cNvPr>
          <p:cNvSpPr txBox="1"/>
          <p:nvPr/>
        </p:nvSpPr>
        <p:spPr>
          <a:xfrm>
            <a:off x="3944592" y="3429000"/>
            <a:ext cx="19334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当たりを</a:t>
            </a:r>
            <a:endParaRPr kumimoji="1" lang="en-US" altLang="ja-JP" sz="2000" dirty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確認して</a:t>
            </a:r>
            <a:endParaRPr kumimoji="1" lang="en-US" altLang="ja-JP" sz="2000" dirty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裏返す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77E8DCF-8B4F-657A-CA41-87E5E6912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18" y="356359"/>
            <a:ext cx="1889764" cy="262738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5B8352-EE8E-77FD-F898-938BC92DA52E}"/>
              </a:ext>
            </a:extLst>
          </p:cNvPr>
          <p:cNvSpPr txBox="1"/>
          <p:nvPr/>
        </p:nvSpPr>
        <p:spPr>
          <a:xfrm>
            <a:off x="6841912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 役</a:t>
            </a:r>
          </a:p>
        </p:txBody>
      </p:sp>
    </p:spTree>
    <p:extLst>
      <p:ext uri="{BB962C8B-B14F-4D97-AF65-F5344CB8AC3E}">
        <p14:creationId xmlns:p14="http://schemas.microsoft.com/office/powerpoint/2010/main" val="292175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CE0A1-B340-A21D-D8F1-A9828BBD1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669CF9A-C202-99EA-DC43-D4A3C517B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8" y="356358"/>
            <a:ext cx="1889764" cy="26273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AE87AF-C0FE-E1AC-D06D-464C9F15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6138" y="3266791"/>
            <a:ext cx="1865685" cy="344081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005D62C-EC6A-5833-0187-947C5CE4C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18" y="356359"/>
            <a:ext cx="1889764" cy="262738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32DE300-7E6F-5748-2F8C-45D182201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177" y="3066736"/>
            <a:ext cx="1865684" cy="34408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E039FF-0AA2-8B0F-77DA-4454A59DB213}"/>
              </a:ext>
            </a:extLst>
          </p:cNvPr>
          <p:cNvSpPr txBox="1"/>
          <p:nvPr/>
        </p:nvSpPr>
        <p:spPr>
          <a:xfrm>
            <a:off x="1477055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 役</a:t>
            </a:r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65E48AEF-04E1-7E2D-5C74-35473FF8F879}"/>
              </a:ext>
            </a:extLst>
          </p:cNvPr>
          <p:cNvSpPr/>
          <p:nvPr/>
        </p:nvSpPr>
        <p:spPr>
          <a:xfrm flipV="1">
            <a:off x="1861396" y="1840839"/>
            <a:ext cx="2224161" cy="2285801"/>
          </a:xfrm>
          <a:prstGeom prst="arc">
            <a:avLst>
              <a:gd name="adj1" fmla="val 17270119"/>
              <a:gd name="adj2" fmla="val 20952896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EAB1CF1-A9BB-9FFD-95F2-B31C671C7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918" y="356359"/>
            <a:ext cx="1889764" cy="262738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2F05BFE-C252-BC9E-3D50-A21F310E47DC}"/>
              </a:ext>
            </a:extLst>
          </p:cNvPr>
          <p:cNvSpPr txBox="1"/>
          <p:nvPr/>
        </p:nvSpPr>
        <p:spPr>
          <a:xfrm>
            <a:off x="3348801" y="3756698"/>
            <a:ext cx="193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枚選ぶ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06DA87A-5781-7A3E-A7ED-BA4205B9EF02}"/>
              </a:ext>
            </a:extLst>
          </p:cNvPr>
          <p:cNvSpPr/>
          <p:nvPr/>
        </p:nvSpPr>
        <p:spPr>
          <a:xfrm>
            <a:off x="3459919" y="219298"/>
            <a:ext cx="2224161" cy="290149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E180FD-0B1C-8D54-0E4C-79682C054EAF}"/>
              </a:ext>
            </a:extLst>
          </p:cNvPr>
          <p:cNvSpPr txBox="1"/>
          <p:nvPr/>
        </p:nvSpPr>
        <p:spPr>
          <a:xfrm>
            <a:off x="6841912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 役</a:t>
            </a:r>
          </a:p>
        </p:txBody>
      </p:sp>
    </p:spTree>
    <p:extLst>
      <p:ext uri="{BB962C8B-B14F-4D97-AF65-F5344CB8AC3E}">
        <p14:creationId xmlns:p14="http://schemas.microsoft.com/office/powerpoint/2010/main" val="274058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1F7EC0-8990-6557-D606-81637E4F4A3C}"/>
              </a:ext>
            </a:extLst>
          </p:cNvPr>
          <p:cNvSpPr txBox="1"/>
          <p:nvPr/>
        </p:nvSpPr>
        <p:spPr>
          <a:xfrm>
            <a:off x="358268" y="1182757"/>
            <a:ext cx="89050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確率とは</a:t>
            </a:r>
            <a:endParaRPr lang="en-US" altLang="ja-JP" sz="40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  <a:p>
            <a:endParaRPr lang="en-US" altLang="ja-JP" sz="40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  <a:p>
            <a:r>
              <a:rPr lang="ja-JP" altLang="en-US" sz="40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「ある事柄が起こりやすさの度合い」</a:t>
            </a:r>
            <a:endParaRPr kumimoji="1" lang="ja-JP" altLang="en-US" sz="400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09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0E5B9-66DE-4EEE-885E-F8DDED1DD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4BE17BD-B9E4-52CD-841C-0212351D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8" y="356358"/>
            <a:ext cx="1889764" cy="26273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B13B961-0B35-580C-36A1-D68FFE1FD6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9069" y="3266791"/>
            <a:ext cx="1865685" cy="344081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5F5BC90-ED5A-B7C8-13BD-119A255B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18" y="356359"/>
            <a:ext cx="1889764" cy="262738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445A302-4843-734D-41BB-8468F6DF6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177" y="3066736"/>
            <a:ext cx="1865684" cy="34408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BEAB69-A6B6-A7ED-F25F-C72AFE631D12}"/>
              </a:ext>
            </a:extLst>
          </p:cNvPr>
          <p:cNvSpPr txBox="1"/>
          <p:nvPr/>
        </p:nvSpPr>
        <p:spPr>
          <a:xfrm>
            <a:off x="1477055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 役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83847C91-01C0-7465-4C21-8CB084B21C27}"/>
              </a:ext>
            </a:extLst>
          </p:cNvPr>
          <p:cNvSpPr/>
          <p:nvPr/>
        </p:nvSpPr>
        <p:spPr>
          <a:xfrm>
            <a:off x="3459919" y="219298"/>
            <a:ext cx="2224161" cy="290149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C3A6D5-711D-7737-2688-6D550C54D481}"/>
              </a:ext>
            </a:extLst>
          </p:cNvPr>
          <p:cNvSpPr txBox="1"/>
          <p:nvPr/>
        </p:nvSpPr>
        <p:spPr>
          <a:xfrm>
            <a:off x="6344918" y="2983740"/>
            <a:ext cx="193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ハズレ</a:t>
            </a:r>
          </a:p>
        </p:txBody>
      </p:sp>
      <p:sp>
        <p:nvSpPr>
          <p:cNvPr id="5" name="円弧 4">
            <a:extLst>
              <a:ext uri="{FF2B5EF4-FFF2-40B4-BE49-F238E27FC236}">
                <a16:creationId xmlns:a16="http://schemas.microsoft.com/office/drawing/2014/main" id="{F3E87717-7793-6C97-FC69-BECFED0A17BC}"/>
              </a:ext>
            </a:extLst>
          </p:cNvPr>
          <p:cNvSpPr/>
          <p:nvPr/>
        </p:nvSpPr>
        <p:spPr>
          <a:xfrm flipV="1">
            <a:off x="6611579" y="1982365"/>
            <a:ext cx="1283709" cy="2285801"/>
          </a:xfrm>
          <a:prstGeom prst="arc">
            <a:avLst>
              <a:gd name="adj1" fmla="val 16728772"/>
              <a:gd name="adj2" fmla="val 21456022"/>
            </a:avLst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4BD9C2-C366-D2EC-3E9F-585AF9B1FE71}"/>
              </a:ext>
            </a:extLst>
          </p:cNvPr>
          <p:cNvSpPr txBox="1"/>
          <p:nvPr/>
        </p:nvSpPr>
        <p:spPr>
          <a:xfrm>
            <a:off x="7402477" y="3521203"/>
            <a:ext cx="19334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ハズレを</a:t>
            </a:r>
            <a:endParaRPr kumimoji="1" lang="en-US" altLang="ja-JP" sz="2000" dirty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枚</a:t>
            </a:r>
            <a:endParaRPr kumimoji="1" lang="en-US" altLang="ja-JP" sz="2000" dirty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表にする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26DA423-52EE-9227-BBFF-E8929DF865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47235" y="356359"/>
            <a:ext cx="1885130" cy="262738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5268AE-E065-D4A0-CCDD-EA6CFEBC6BD8}"/>
              </a:ext>
            </a:extLst>
          </p:cNvPr>
          <p:cNvSpPr txBox="1"/>
          <p:nvPr/>
        </p:nvSpPr>
        <p:spPr>
          <a:xfrm>
            <a:off x="6841912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 役</a:t>
            </a:r>
          </a:p>
        </p:txBody>
      </p:sp>
    </p:spTree>
    <p:extLst>
      <p:ext uri="{BB962C8B-B14F-4D97-AF65-F5344CB8AC3E}">
        <p14:creationId xmlns:p14="http://schemas.microsoft.com/office/powerpoint/2010/main" val="1587722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B1FF7-771F-91B7-A797-B8F04F364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B780713-BE25-87A6-156E-445AC68D5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8" y="356358"/>
            <a:ext cx="1889764" cy="26273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FFC0A7-4E24-90D4-6413-06929D9238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9069" y="3266791"/>
            <a:ext cx="1865685" cy="344081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FDF7AFE-9A6B-B9A4-15BB-42894845E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18" y="356359"/>
            <a:ext cx="1889764" cy="262738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B67DCAF-1FDA-5896-7E57-82E38FF93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177" y="3066736"/>
            <a:ext cx="1865684" cy="34408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2DD147-5FBB-A7BF-17AB-01154A3B2709}"/>
              </a:ext>
            </a:extLst>
          </p:cNvPr>
          <p:cNvSpPr txBox="1"/>
          <p:nvPr/>
        </p:nvSpPr>
        <p:spPr>
          <a:xfrm>
            <a:off x="1477055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 役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0D2132D-9707-B9A1-4AE3-D7E202AC1A9E}"/>
              </a:ext>
            </a:extLst>
          </p:cNvPr>
          <p:cNvSpPr/>
          <p:nvPr/>
        </p:nvSpPr>
        <p:spPr>
          <a:xfrm>
            <a:off x="3459919" y="219298"/>
            <a:ext cx="2224161" cy="290149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8971C0-5903-1E05-6C17-5B0A528AC03C}"/>
              </a:ext>
            </a:extLst>
          </p:cNvPr>
          <p:cNvSpPr txBox="1"/>
          <p:nvPr/>
        </p:nvSpPr>
        <p:spPr>
          <a:xfrm>
            <a:off x="6344918" y="2983740"/>
            <a:ext cx="193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ハズレ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C4ACEB-673A-0A8D-2B42-1AED17468B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47235" y="356359"/>
            <a:ext cx="1885130" cy="2627381"/>
          </a:xfrm>
          <a:prstGeom prst="rect">
            <a:avLst/>
          </a:prstGeom>
        </p:spPr>
      </p:pic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BEF9DD2B-4A79-F5A0-85D4-520A89093535}"/>
              </a:ext>
            </a:extLst>
          </p:cNvPr>
          <p:cNvSpPr/>
          <p:nvPr/>
        </p:nvSpPr>
        <p:spPr>
          <a:xfrm>
            <a:off x="159754" y="3295623"/>
            <a:ext cx="1969888" cy="798783"/>
          </a:xfrm>
          <a:prstGeom prst="cloudCallout">
            <a:avLst>
              <a:gd name="adj1" fmla="val 51375"/>
              <a:gd name="adj2" fmla="val 4819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ysClr val="windowText" lastClr="000000"/>
                </a:solidFill>
                <a:latin typeface="+mn-ea"/>
              </a:rPr>
              <a:t>変える？</a:t>
            </a: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B921D8C2-B446-F051-1124-87A59C7E9334}"/>
              </a:ext>
            </a:extLst>
          </p:cNvPr>
          <p:cNvSpPr/>
          <p:nvPr/>
        </p:nvSpPr>
        <p:spPr>
          <a:xfrm>
            <a:off x="3290039" y="3383850"/>
            <a:ext cx="2156102" cy="798783"/>
          </a:xfrm>
          <a:prstGeom prst="cloudCallout">
            <a:avLst>
              <a:gd name="adj1" fmla="val -50544"/>
              <a:gd name="adj2" fmla="val 497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ysClr val="windowText" lastClr="000000"/>
                </a:solidFill>
                <a:latin typeface="+mn-ea"/>
              </a:rPr>
              <a:t>変えない？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C98809A-9FA6-2783-C257-BC648500CFEE}"/>
              </a:ext>
            </a:extLst>
          </p:cNvPr>
          <p:cNvCxnSpPr>
            <a:cxnSpLocks/>
          </p:cNvCxnSpPr>
          <p:nvPr/>
        </p:nvCxnSpPr>
        <p:spPr>
          <a:xfrm>
            <a:off x="4333144" y="4005506"/>
            <a:ext cx="0" cy="433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956752-1E6B-825B-71B2-6C8B64E1C82F}"/>
              </a:ext>
            </a:extLst>
          </p:cNvPr>
          <p:cNvSpPr txBox="1"/>
          <p:nvPr/>
        </p:nvSpPr>
        <p:spPr>
          <a:xfrm>
            <a:off x="3385473" y="4445686"/>
            <a:ext cx="193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選択！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76948C8-4B1B-BD26-4C10-D7E44C467364}"/>
              </a:ext>
            </a:extLst>
          </p:cNvPr>
          <p:cNvSpPr txBox="1"/>
          <p:nvPr/>
        </p:nvSpPr>
        <p:spPr>
          <a:xfrm>
            <a:off x="6841912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 役</a:t>
            </a:r>
          </a:p>
        </p:txBody>
      </p:sp>
    </p:spTree>
    <p:extLst>
      <p:ext uri="{BB962C8B-B14F-4D97-AF65-F5344CB8AC3E}">
        <p14:creationId xmlns:p14="http://schemas.microsoft.com/office/powerpoint/2010/main" val="2093594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73B8A-2FFF-BECC-30DA-F6A45BBBB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CF6C24D0-61CB-45D5-8182-28C29E7B51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06" t="12730" r="-14336" b="4499"/>
          <a:stretch>
            <a:fillRect/>
          </a:stretch>
        </p:blipFill>
        <p:spPr>
          <a:xfrm rot="3774402" flipH="1">
            <a:off x="1481161" y="2856498"/>
            <a:ext cx="2875985" cy="21319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C66F516-C391-1EFB-A280-1D7AD4068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18" y="356358"/>
            <a:ext cx="1889764" cy="26273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0CDA218-B434-6C1A-D261-8DBA0A3CAC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09069" y="3266791"/>
            <a:ext cx="1865685" cy="34408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646702-CE9C-E108-5BCF-BA361B92389E}"/>
              </a:ext>
            </a:extLst>
          </p:cNvPr>
          <p:cNvSpPr txBox="1"/>
          <p:nvPr/>
        </p:nvSpPr>
        <p:spPr>
          <a:xfrm>
            <a:off x="1477055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 役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A89042C-D10C-2496-17CC-5356808D811F}"/>
              </a:ext>
            </a:extLst>
          </p:cNvPr>
          <p:cNvSpPr/>
          <p:nvPr/>
        </p:nvSpPr>
        <p:spPr>
          <a:xfrm>
            <a:off x="3459919" y="219298"/>
            <a:ext cx="2224161" cy="290149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A2B2315-9C4D-BC37-94A3-51067259DB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47235" y="356359"/>
            <a:ext cx="1885130" cy="26273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EF8A01-B9B3-C0A5-4EAC-235F36E97A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31464" y="356359"/>
            <a:ext cx="1881070" cy="2627381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FBD90405-AF94-B50B-C170-7AB2CC423CD0}"/>
              </a:ext>
            </a:extLst>
          </p:cNvPr>
          <p:cNvSpPr/>
          <p:nvPr/>
        </p:nvSpPr>
        <p:spPr>
          <a:xfrm>
            <a:off x="1193800" y="3594100"/>
            <a:ext cx="1041400" cy="77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A9ADF5D-A6E3-9620-4C8A-E96209059D0A}"/>
              </a:ext>
            </a:extLst>
          </p:cNvPr>
          <p:cNvCxnSpPr>
            <a:cxnSpLocks/>
          </p:cNvCxnSpPr>
          <p:nvPr/>
        </p:nvCxnSpPr>
        <p:spPr>
          <a:xfrm flipH="1" flipV="1">
            <a:off x="5285644" y="3333015"/>
            <a:ext cx="825500" cy="6350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85D8C41-089A-B8BF-ECAB-90EEFFFF97B5}"/>
              </a:ext>
            </a:extLst>
          </p:cNvPr>
          <p:cNvSpPr txBox="1"/>
          <p:nvPr/>
        </p:nvSpPr>
        <p:spPr>
          <a:xfrm>
            <a:off x="4249351" y="3645647"/>
            <a:ext cx="19334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当たりを</a:t>
            </a:r>
            <a:endParaRPr kumimoji="1" lang="en-US" altLang="ja-JP" sz="2000" dirty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表にする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11A5696-1B92-54AA-9711-DE6618072974}"/>
              </a:ext>
            </a:extLst>
          </p:cNvPr>
          <p:cNvSpPr txBox="1"/>
          <p:nvPr/>
        </p:nvSpPr>
        <p:spPr>
          <a:xfrm>
            <a:off x="6841912" y="4587087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 役</a:t>
            </a:r>
          </a:p>
        </p:txBody>
      </p:sp>
    </p:spTree>
    <p:extLst>
      <p:ext uri="{BB962C8B-B14F-4D97-AF65-F5344CB8AC3E}">
        <p14:creationId xmlns:p14="http://schemas.microsoft.com/office/powerpoint/2010/main" val="59375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4135F-703F-C41C-7DFA-F93460992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ADF8FB-C4BE-7265-EF22-4ED25768ADCA}"/>
              </a:ext>
            </a:extLst>
          </p:cNvPr>
          <p:cNvSpPr txBox="1"/>
          <p:nvPr/>
        </p:nvSpPr>
        <p:spPr>
          <a:xfrm>
            <a:off x="1244184" y="1235614"/>
            <a:ext cx="66556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＜問い１＞</a:t>
            </a:r>
            <a:endParaRPr lang="en-US" altLang="ja-JP" sz="3600" dirty="0">
              <a:solidFill>
                <a:srgbClr val="333333"/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解答者は</a:t>
            </a:r>
            <a:r>
              <a:rPr lang="en-US" altLang="ja-JP" sz="36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別のドアに変え</a:t>
            </a:r>
            <a:r>
              <a:rPr lang="ja-JP" altLang="en-US" sz="36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ない</a:t>
            </a:r>
            <a:r>
              <a:rPr lang="en-US" altLang="ja-JP" sz="36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</a:p>
          <a:p>
            <a:pPr marL="0" indent="0">
              <a:buNone/>
            </a:pPr>
            <a:r>
              <a:rPr lang="en-US" altLang="ja-JP" sz="36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変え</a:t>
            </a:r>
            <a:r>
              <a:rPr lang="ja-JP" altLang="en-US" sz="36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る</a:t>
            </a:r>
            <a:r>
              <a:rPr lang="en-US" altLang="ja-JP" sz="36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  <a:r>
              <a:rPr lang="en-US" altLang="ja-JP" sz="36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どちらでも同じ</a:t>
            </a:r>
            <a:r>
              <a:rPr lang="en-US" altLang="ja-JP" sz="36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CF31D8-25EF-6592-71DE-53B24A286B23}"/>
              </a:ext>
            </a:extLst>
          </p:cNvPr>
          <p:cNvSpPr txBox="1"/>
          <p:nvPr/>
        </p:nvSpPr>
        <p:spPr>
          <a:xfrm>
            <a:off x="411549" y="345182"/>
            <a:ext cx="6655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予想を立ててみよう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E2A59-D98B-4F65-080E-C9272FBA9FA2}"/>
              </a:ext>
            </a:extLst>
          </p:cNvPr>
          <p:cNvSpPr txBox="1"/>
          <p:nvPr/>
        </p:nvSpPr>
        <p:spPr>
          <a:xfrm>
            <a:off x="1401901" y="2989940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どうやってしらべますか？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703566-6FA4-1757-108A-42D71B970809}"/>
              </a:ext>
            </a:extLst>
          </p:cNvPr>
          <p:cNvSpPr txBox="1"/>
          <p:nvPr/>
        </p:nvSpPr>
        <p:spPr>
          <a:xfrm>
            <a:off x="2245419" y="3705392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→解答者が当たる確率を</a:t>
            </a:r>
            <a:endParaRPr kumimoji="1" lang="en-US" altLang="ja-JP" sz="36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  <a:p>
            <a:r>
              <a:rPr kumimoji="1" lang="ja-JP" altLang="en-US" sz="36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　考えていきましょう</a:t>
            </a:r>
          </a:p>
        </p:txBody>
      </p:sp>
    </p:spTree>
    <p:extLst>
      <p:ext uri="{BB962C8B-B14F-4D97-AF65-F5344CB8AC3E}">
        <p14:creationId xmlns:p14="http://schemas.microsoft.com/office/powerpoint/2010/main" val="27592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22DAB-C411-4BD3-F6BD-10CA96FF0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260F3F52-1EDD-8CE2-8009-86653F381E68}"/>
              </a:ext>
            </a:extLst>
          </p:cNvPr>
          <p:cNvSpPr/>
          <p:nvPr/>
        </p:nvSpPr>
        <p:spPr>
          <a:xfrm>
            <a:off x="321332" y="129189"/>
            <a:ext cx="8716488" cy="135421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＜</a:t>
            </a:r>
            <a:r>
              <a:rPr lang="en-US" sz="2400" dirty="0" err="1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今日のテーマ</a:t>
            </a:r>
            <a:r>
              <a:rPr lang="en-US" sz="2400" dirty="0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＞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モンティ</a:t>
            </a:r>
            <a:r>
              <a:rPr lang="ja-JP" altLang="en-US" sz="3200" dirty="0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・</a:t>
            </a:r>
            <a:r>
              <a:rPr lang="en-US" sz="3200" dirty="0" err="1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ホール問題を</a:t>
            </a:r>
            <a:r>
              <a:rPr lang="en-US" sz="3200" dirty="0" err="1">
                <a:solidFill>
                  <a:srgbClr val="0070C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頻度確率</a:t>
            </a:r>
            <a:r>
              <a:rPr lang="en-US" sz="3200" dirty="0" err="1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、</a:t>
            </a:r>
            <a:r>
              <a:rPr lang="en-US" sz="3200" dirty="0" err="1">
                <a:solidFill>
                  <a:srgbClr val="0070C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論理的な確率</a:t>
            </a:r>
            <a:r>
              <a:rPr lang="en-US" sz="3200" dirty="0" err="1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の両方から、解答者が当たる確率を調べてみよう</a:t>
            </a:r>
            <a:r>
              <a:rPr lang="en-US" sz="3200" dirty="0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。</a:t>
            </a:r>
            <a:endParaRPr lang="en-US" sz="32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FC856660-C255-C981-3F79-D8731140F235}"/>
              </a:ext>
            </a:extLst>
          </p:cNvPr>
          <p:cNvSpPr/>
          <p:nvPr/>
        </p:nvSpPr>
        <p:spPr>
          <a:xfrm>
            <a:off x="252982" y="2128242"/>
            <a:ext cx="4426594" cy="27392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・</a:t>
            </a:r>
            <a:r>
              <a:rPr lang="en-US" altLang="ja-JP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 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「ドアを</a:t>
            </a:r>
            <a:r>
              <a:rPr lang="en-US" altLang="ja-JP" sz="2400" dirty="0" err="1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変え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ないとき</a:t>
            </a:r>
            <a:r>
              <a:rPr lang="en-US" altLang="ja-JP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」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と「ドアを</a:t>
            </a:r>
            <a:br>
              <a:rPr lang="en-US" altLang="ja-JP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</a:b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　</a:t>
            </a:r>
            <a:r>
              <a:rPr lang="en-US" altLang="ja-JP" sz="2400" dirty="0" err="1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変え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るとき</a:t>
            </a:r>
            <a:r>
              <a:rPr lang="en-US" altLang="ja-JP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」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に分けて</a:t>
            </a:r>
            <a:r>
              <a:rPr lang="en-US" altLang="ja-JP" sz="2400" dirty="0" err="1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試行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する。</a:t>
            </a:r>
            <a:endParaRPr lang="en-US" altLang="ja-JP" sz="2400" dirty="0">
              <a:solidFill>
                <a:srgbClr val="000000">
                  <a:alpha val="90000"/>
                </a:srgbClr>
              </a:solidFill>
              <a:latin typeface="HGPGothicE" panose="020B0900000000000000" pitchFamily="34" charset="-128"/>
              <a:ea typeface="HGPGothicE" panose="020B0900000000000000" pitchFamily="34" charset="-128"/>
              <a:cs typeface="Noto Sans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・</a:t>
            </a: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１</a:t>
            </a:r>
            <a:r>
              <a:rPr lang="en-US" altLang="ja-JP" sz="2400" dirty="0" err="1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回試行したときの結果「当たり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」</a:t>
            </a:r>
            <a:b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</a:b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　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「</a:t>
            </a:r>
            <a:r>
              <a:rPr lang="en-US" altLang="ja-JP" sz="2400" dirty="0" err="1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はずれ」をプリントに記入</a:t>
            </a: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する。</a:t>
            </a:r>
            <a:endParaRPr lang="en-US" altLang="ja-JP" sz="2400" dirty="0">
              <a:solidFill>
                <a:srgbClr val="000000"/>
              </a:solidFill>
              <a:latin typeface="HGPGothicE" panose="020B0900000000000000" pitchFamily="34" charset="-128"/>
              <a:ea typeface="HGPGothicE" panose="020B0900000000000000" pitchFamily="34" charset="-128"/>
              <a:cs typeface="Noto Sans" pitchFamily="34" charset="-120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・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試行回数と当たりの回数を</a:t>
            </a: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、</a:t>
            </a:r>
            <a:b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</a:b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　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QR</a:t>
            </a: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コードからスプレッドシート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に</a:t>
            </a:r>
            <a:b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</a:b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　</a:t>
            </a:r>
            <a:r>
              <a:rPr lang="en-US" altLang="ja-JP" sz="2400" dirty="0" err="1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入力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E977FDF-4DCF-939E-E838-FE02BDAE8D81}"/>
              </a:ext>
            </a:extLst>
          </p:cNvPr>
          <p:cNvSpPr txBox="1"/>
          <p:nvPr/>
        </p:nvSpPr>
        <p:spPr>
          <a:xfrm>
            <a:off x="128506" y="1580080"/>
            <a:ext cx="507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◯頻度確率（統計的）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B93D41B-E1B9-D715-4A6C-AACD46634F4A}"/>
              </a:ext>
            </a:extLst>
          </p:cNvPr>
          <p:cNvSpPr txBox="1"/>
          <p:nvPr/>
        </p:nvSpPr>
        <p:spPr>
          <a:xfrm>
            <a:off x="4870076" y="1567509"/>
            <a:ext cx="515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◯論理的な確率（数学的）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306D06C-B175-C7D7-A725-6F65AF974FC9}"/>
              </a:ext>
            </a:extLst>
          </p:cNvPr>
          <p:cNvSpPr txBox="1"/>
          <p:nvPr/>
        </p:nvSpPr>
        <p:spPr>
          <a:xfrm>
            <a:off x="4870076" y="2128242"/>
            <a:ext cx="4103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・</a:t>
            </a:r>
            <a:r>
              <a:rPr kumimoji="1" lang="en-US" altLang="ja-JP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 ①</a:t>
            </a:r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ドアを変えないとき</a:t>
            </a:r>
            <a:endParaRPr kumimoji="1" lang="en-US" altLang="ja-JP" sz="24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　</a:t>
            </a:r>
            <a:r>
              <a:rPr kumimoji="1" lang="en-US" altLang="ja-JP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 ②</a:t>
            </a:r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ドアを変えるとき</a:t>
            </a:r>
            <a:endParaRPr kumimoji="1" lang="en-US" altLang="ja-JP" sz="24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en-US" altLang="ja-JP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   </a:t>
            </a:r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に分けて、解答者が当たる</a:t>
            </a:r>
            <a:br>
              <a:rPr kumimoji="1" lang="en-US" altLang="ja-JP" sz="2400" dirty="0">
                <a:latin typeface="HGPGothicE" panose="020B0900000000000000" pitchFamily="34" charset="-128"/>
                <a:ea typeface="HGPGothicE" panose="020B0900000000000000" pitchFamily="34" charset="-128"/>
              </a:rPr>
            </a:br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　 確率を求める。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D2801A-31FB-8704-4F3E-563116763BB0}"/>
              </a:ext>
            </a:extLst>
          </p:cNvPr>
          <p:cNvSpPr txBox="1"/>
          <p:nvPr/>
        </p:nvSpPr>
        <p:spPr>
          <a:xfrm>
            <a:off x="1208894" y="4621232"/>
            <a:ext cx="37500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（</a:t>
            </a:r>
            <a:r>
              <a:rPr lang="en-US" altLang="ja-JP" sz="10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ea"/>
              </a:rPr>
              <a:t>QR</a:t>
            </a:r>
            <a:r>
              <a:rPr lang="ja-JP" altLang="en-US" sz="10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ea"/>
              </a:rPr>
              <a:t>コードは株式会社デンソーウェーブの登録商標です）</a:t>
            </a:r>
            <a:endParaRPr lang="ja-JP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575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33023A-FA13-4211-1577-11CF061F7621}"/>
              </a:ext>
            </a:extLst>
          </p:cNvPr>
          <p:cNvSpPr txBox="1"/>
          <p:nvPr/>
        </p:nvSpPr>
        <p:spPr>
          <a:xfrm>
            <a:off x="765313" y="546651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振り返りの記入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7E113A-9B1D-181D-CB62-86C608E3A895}"/>
              </a:ext>
            </a:extLst>
          </p:cNvPr>
          <p:cNvSpPr txBox="1"/>
          <p:nvPr/>
        </p:nvSpPr>
        <p:spPr>
          <a:xfrm>
            <a:off x="896508" y="1995778"/>
            <a:ext cx="7555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予想を立てて，頻度確率と論理的な確率の両方を求めることを通して，あなたが感じたことを書きましょう。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932154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45003-9DCB-41BC-C98C-F9986FE2C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1D8FD7-EF05-CB84-65D6-C6DEC885DA3A}"/>
              </a:ext>
            </a:extLst>
          </p:cNvPr>
          <p:cNvSpPr/>
          <p:nvPr/>
        </p:nvSpPr>
        <p:spPr>
          <a:xfrm>
            <a:off x="4572000" y="1108649"/>
            <a:ext cx="4508500" cy="3472249"/>
          </a:xfrm>
          <a:prstGeom prst="rect">
            <a:avLst/>
          </a:prstGeom>
          <a:solidFill>
            <a:srgbClr val="EB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417A3A6-2A82-9BCA-EA94-54896D582DE4}"/>
              </a:ext>
            </a:extLst>
          </p:cNvPr>
          <p:cNvSpPr/>
          <p:nvPr/>
        </p:nvSpPr>
        <p:spPr>
          <a:xfrm>
            <a:off x="4572000" y="3666499"/>
            <a:ext cx="4508500" cy="9143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1A6D0C-CAB4-EF7D-C586-A9180758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76517" y="1867085"/>
            <a:ext cx="1235756" cy="189668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DA61AC8-4D75-2C71-086A-DB3C09AF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12038" y="1867087"/>
            <a:ext cx="1235756" cy="189668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06D6224-D165-6923-0AAB-7E2FFD78C4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4859" y="1867084"/>
            <a:ext cx="1235756" cy="189668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646D24-B9BE-5FA6-F9FB-83FE5BD2BFDA}"/>
              </a:ext>
            </a:extLst>
          </p:cNvPr>
          <p:cNvSpPr txBox="1"/>
          <p:nvPr/>
        </p:nvSpPr>
        <p:spPr>
          <a:xfrm>
            <a:off x="5103573" y="1621136"/>
            <a:ext cx="9816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52FFD88-8B9E-741E-422D-78EEA9572D48}"/>
              </a:ext>
            </a:extLst>
          </p:cNvPr>
          <p:cNvSpPr txBox="1"/>
          <p:nvPr/>
        </p:nvSpPr>
        <p:spPr>
          <a:xfrm>
            <a:off x="6432310" y="1621136"/>
            <a:ext cx="9816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FB88823-9601-C964-DFD1-DEB6F4A4516E}"/>
              </a:ext>
            </a:extLst>
          </p:cNvPr>
          <p:cNvSpPr txBox="1"/>
          <p:nvPr/>
        </p:nvSpPr>
        <p:spPr>
          <a:xfrm>
            <a:off x="7755131" y="1621136"/>
            <a:ext cx="9816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③</a:t>
            </a: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D70326F3-53D7-C38F-6561-EAF33CD64C2D}"/>
              </a:ext>
            </a:extLst>
          </p:cNvPr>
          <p:cNvSpPr/>
          <p:nvPr/>
        </p:nvSpPr>
        <p:spPr>
          <a:xfrm>
            <a:off x="217070" y="1376285"/>
            <a:ext cx="4298407" cy="34470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0000">
                    <a:alpha val="90000"/>
                  </a:srgb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司会者が</a:t>
            </a:r>
            <a:r>
              <a:rPr lang="ja-JP" altLang="en-US" sz="3200" dirty="0">
                <a:solidFill>
                  <a:srgbClr val="000000">
                    <a:alpha val="90000"/>
                  </a:srgb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、</a:t>
            </a:r>
            <a:endParaRPr lang="en-US" sz="3200" dirty="0">
              <a:solidFill>
                <a:srgbClr val="000000">
                  <a:alpha val="90000"/>
                </a:srgbClr>
              </a:solidFill>
              <a:latin typeface="HGSSoeiKakugothicUB" panose="020B0900000000000000" pitchFamily="34" charset="-128"/>
              <a:ea typeface="HGSSoeiKakugothicUB" panose="020B0900000000000000" pitchFamily="34" charset="-128"/>
              <a:cs typeface="Noto Sans" pitchFamily="34" charset="-12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0000">
                    <a:alpha val="90000"/>
                  </a:srgb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正解のドアの位置を</a:t>
            </a:r>
            <a:endParaRPr lang="en-US" sz="3200" dirty="0">
              <a:solidFill>
                <a:srgbClr val="000000">
                  <a:alpha val="90000"/>
                </a:srgbClr>
              </a:solidFill>
              <a:latin typeface="HGSSoeiKakugothicUB" panose="020B0900000000000000" pitchFamily="34" charset="-128"/>
              <a:ea typeface="HGSSoeiKakugothicUB" panose="020B0900000000000000" pitchFamily="34" charset="-128"/>
              <a:cs typeface="Noto Sans" pitchFamily="34" charset="-12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0000">
                    <a:alpha val="90000"/>
                  </a:srgb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忘れてしまいました</a:t>
            </a:r>
            <a:r>
              <a:rPr lang="en-US" altLang="ja-JP" sz="3200" dirty="0">
                <a:solidFill>
                  <a:srgbClr val="000000">
                    <a:alpha val="90000"/>
                  </a:srgb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‼</a:t>
            </a:r>
            <a:endParaRPr lang="en-US" sz="3200" dirty="0">
              <a:solidFill>
                <a:srgbClr val="000000">
                  <a:alpha val="90000"/>
                </a:srgbClr>
              </a:solidFill>
              <a:latin typeface="HGSSoeiKakugothicUB" panose="020B0900000000000000" pitchFamily="34" charset="-128"/>
              <a:ea typeface="HGSSoeiKakugothicUB" panose="020B0900000000000000" pitchFamily="34" charset="-128"/>
              <a:cs typeface="Noto Sans" pitchFamily="34" charset="-120"/>
            </a:endParaRPr>
          </a:p>
          <a:p>
            <a:pPr marL="0" indent="0">
              <a:buNone/>
            </a:pPr>
            <a:endParaRPr lang="en-US" sz="3200" dirty="0">
              <a:solidFill>
                <a:srgbClr val="000000">
                  <a:alpha val="90000"/>
                </a:srgbClr>
              </a:solidFill>
              <a:latin typeface="HGSSoeiKakugothicUB" panose="020B0900000000000000" pitchFamily="34" charset="-128"/>
              <a:ea typeface="HGSSoeiKakugothicUB" panose="020B0900000000000000" pitchFamily="34" charset="-128"/>
              <a:cs typeface="Noto Sans" pitchFamily="34" charset="-12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0000">
                    <a:alpha val="90000"/>
                  </a:srgb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司会者が「ランダム」にドアを開ける場合を考えてみましょう</a:t>
            </a:r>
            <a:r>
              <a:rPr lang="en-US" sz="3200" dirty="0">
                <a:solidFill>
                  <a:srgbClr val="000000">
                    <a:alpha val="90000"/>
                  </a:srgb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。 </a:t>
            </a:r>
            <a:endParaRPr lang="en-US" sz="32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  <p:sp>
        <p:nvSpPr>
          <p:cNvPr id="8" name="雲形吹き出し 20">
            <a:extLst>
              <a:ext uri="{FF2B5EF4-FFF2-40B4-BE49-F238E27FC236}">
                <a16:creationId xmlns:a16="http://schemas.microsoft.com/office/drawing/2014/main" id="{C79CFB0F-AB47-F348-F411-F873667A9F60}"/>
              </a:ext>
            </a:extLst>
          </p:cNvPr>
          <p:cNvSpPr/>
          <p:nvPr/>
        </p:nvSpPr>
        <p:spPr>
          <a:xfrm>
            <a:off x="5569889" y="229832"/>
            <a:ext cx="3574139" cy="1506141"/>
          </a:xfrm>
          <a:prstGeom prst="cloudCallout">
            <a:avLst>
              <a:gd name="adj1" fmla="val -16450"/>
              <a:gd name="adj2" fmla="val 8491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D1FE0B-E84F-9060-5865-48E480BA4347}"/>
              </a:ext>
            </a:extLst>
          </p:cNvPr>
          <p:cNvSpPr txBox="1"/>
          <p:nvPr/>
        </p:nvSpPr>
        <p:spPr>
          <a:xfrm>
            <a:off x="6091028" y="394905"/>
            <a:ext cx="2648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やべー　</a:t>
            </a:r>
            <a:endParaRPr kumimoji="1" lang="en-US" altLang="ja-JP" sz="32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  <a:p>
            <a:r>
              <a:rPr kumimoji="1" lang="ja-JP" altLang="en-US" sz="32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忘れた！！！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006C9C8-6678-31D1-A7F7-7C911D859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840" y="2033999"/>
            <a:ext cx="2796400" cy="380462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9A9FD18-FF1F-3931-4950-956F0C33F7FE}"/>
              </a:ext>
            </a:extLst>
          </p:cNvPr>
          <p:cNvSpPr/>
          <p:nvPr/>
        </p:nvSpPr>
        <p:spPr>
          <a:xfrm>
            <a:off x="323559" y="421420"/>
            <a:ext cx="4000499" cy="773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ext 0">
            <a:extLst>
              <a:ext uri="{FF2B5EF4-FFF2-40B4-BE49-F238E27FC236}">
                <a16:creationId xmlns:a16="http://schemas.microsoft.com/office/drawing/2014/main" id="{E102CB78-8BD6-182B-19ED-CFB92171B67F}"/>
              </a:ext>
            </a:extLst>
          </p:cNvPr>
          <p:cNvSpPr/>
          <p:nvPr/>
        </p:nvSpPr>
        <p:spPr>
          <a:xfrm>
            <a:off x="425262" y="473325"/>
            <a:ext cx="3949799" cy="67710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000000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問題発生</a:t>
            </a:r>
            <a:r>
              <a:rPr lang="en-US" sz="4400" dirty="0">
                <a:solidFill>
                  <a:srgbClr val="000000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！！！</a:t>
            </a:r>
            <a:endParaRPr lang="en-US" sz="44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766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4C9DE-2924-E875-F48C-5A919ED50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2C4F6A-28B7-9A3E-CB47-24CBC27A6528}"/>
              </a:ext>
            </a:extLst>
          </p:cNvPr>
          <p:cNvSpPr txBox="1"/>
          <p:nvPr/>
        </p:nvSpPr>
        <p:spPr>
          <a:xfrm>
            <a:off x="1137521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DD47C39-78D6-CDF7-FABB-8AFDB085F275}"/>
              </a:ext>
            </a:extLst>
          </p:cNvPr>
          <p:cNvSpPr txBox="1"/>
          <p:nvPr/>
        </p:nvSpPr>
        <p:spPr>
          <a:xfrm>
            <a:off x="3962426" y="1070977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4360F1B-EA82-9D19-40D6-B3C16E9AC4B9}"/>
              </a:ext>
            </a:extLst>
          </p:cNvPr>
          <p:cNvSpPr txBox="1"/>
          <p:nvPr/>
        </p:nvSpPr>
        <p:spPr>
          <a:xfrm>
            <a:off x="6758757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③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3D328F-62DD-0FB0-9D2E-504C6692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8" y="1355339"/>
            <a:ext cx="1891027" cy="28209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83E0A5C-5C3C-91EF-CFDF-EAB876621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86" y="1355339"/>
            <a:ext cx="1891027" cy="28209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A29A176-6C3C-B1BC-532E-E273DCAC7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104" y="1355339"/>
            <a:ext cx="1891027" cy="282093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2CDE36-51DF-8E0D-A93C-2540F727539C}"/>
              </a:ext>
            </a:extLst>
          </p:cNvPr>
          <p:cNvSpPr txBox="1"/>
          <p:nvPr/>
        </p:nvSpPr>
        <p:spPr>
          <a:xfrm>
            <a:off x="125664" y="58997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次のような場合は．．．</a:t>
            </a: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C941A515-364E-E23F-30E3-2E616A39AAB7}"/>
              </a:ext>
            </a:extLst>
          </p:cNvPr>
          <p:cNvSpPr/>
          <p:nvPr/>
        </p:nvSpPr>
        <p:spPr>
          <a:xfrm>
            <a:off x="2883463" y="3710328"/>
            <a:ext cx="1072805" cy="549992"/>
          </a:xfrm>
          <a:prstGeom prst="wedgeEllipseCallout">
            <a:avLst>
              <a:gd name="adj1" fmla="val 45124"/>
              <a:gd name="adj2" fmla="val 5454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+mn-ea"/>
              </a:rPr>
              <a:t>これ </a:t>
            </a:r>
            <a:r>
              <a:rPr kumimoji="1" lang="en-US" altLang="ja-JP" sz="1600" b="1" dirty="0">
                <a:solidFill>
                  <a:sysClr val="windowText" lastClr="000000"/>
                </a:solidFill>
                <a:latin typeface="+mn-ea"/>
              </a:rPr>
              <a:t>!</a:t>
            </a:r>
            <a:endParaRPr kumimoji="1" lang="ja-JP" altLang="en-US" sz="1600" b="1" dirty="0">
              <a:solidFill>
                <a:sysClr val="windowText" lastClr="000000"/>
              </a:solidFill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6930E5-5EE1-CC4F-24D1-263AE32C3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393" y="3344088"/>
            <a:ext cx="1415214" cy="179941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729AAF-09DA-76F1-32E3-D27D8B5E4A0D}"/>
              </a:ext>
            </a:extLst>
          </p:cNvPr>
          <p:cNvSpPr txBox="1"/>
          <p:nvPr/>
        </p:nvSpPr>
        <p:spPr>
          <a:xfrm>
            <a:off x="4118613" y="4754920"/>
            <a:ext cx="87837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解答者</a:t>
            </a:r>
          </a:p>
        </p:txBody>
      </p:sp>
    </p:spTree>
    <p:extLst>
      <p:ext uri="{BB962C8B-B14F-4D97-AF65-F5344CB8AC3E}">
        <p14:creationId xmlns:p14="http://schemas.microsoft.com/office/powerpoint/2010/main" val="2188889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1A3FF-4CBD-8975-B6AA-61231CC94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93458A-D7AC-CDC3-C37D-4CDF4C0CF537}"/>
              </a:ext>
            </a:extLst>
          </p:cNvPr>
          <p:cNvSpPr txBox="1"/>
          <p:nvPr/>
        </p:nvSpPr>
        <p:spPr>
          <a:xfrm>
            <a:off x="1137521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8FAC20-0BD0-1071-03C9-4896424202BD}"/>
              </a:ext>
            </a:extLst>
          </p:cNvPr>
          <p:cNvSpPr txBox="1"/>
          <p:nvPr/>
        </p:nvSpPr>
        <p:spPr>
          <a:xfrm>
            <a:off x="3962426" y="1070977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BF9A06E-F3C7-59AE-BCDD-B0A8E7E9E907}"/>
              </a:ext>
            </a:extLst>
          </p:cNvPr>
          <p:cNvSpPr txBox="1"/>
          <p:nvPr/>
        </p:nvSpPr>
        <p:spPr>
          <a:xfrm>
            <a:off x="6758757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③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620076E-1D8F-26BA-F324-4694ED50D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8" y="1355339"/>
            <a:ext cx="1891027" cy="28209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B3AEE8C-C06A-F4BD-8EFC-429E40B02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86" y="1355339"/>
            <a:ext cx="1891027" cy="28209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60DA630-C61B-7324-BAB8-65B102EC3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104" y="1355339"/>
            <a:ext cx="1891027" cy="282093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BD8EFD-9FA8-D414-0449-8125DD79E427}"/>
              </a:ext>
            </a:extLst>
          </p:cNvPr>
          <p:cNvSpPr txBox="1"/>
          <p:nvPr/>
        </p:nvSpPr>
        <p:spPr>
          <a:xfrm>
            <a:off x="125664" y="58997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次のような場合は．．．</a:t>
            </a: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BB3B38EF-69F5-853F-6DC1-48E41D9C28A9}"/>
              </a:ext>
            </a:extLst>
          </p:cNvPr>
          <p:cNvSpPr/>
          <p:nvPr/>
        </p:nvSpPr>
        <p:spPr>
          <a:xfrm>
            <a:off x="2883463" y="3710328"/>
            <a:ext cx="1072805" cy="549992"/>
          </a:xfrm>
          <a:prstGeom prst="wedgeEllipseCallout">
            <a:avLst>
              <a:gd name="adj1" fmla="val 45124"/>
              <a:gd name="adj2" fmla="val 5454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+mn-ea"/>
              </a:rPr>
              <a:t>これ </a:t>
            </a:r>
            <a:r>
              <a:rPr kumimoji="1" lang="en-US" altLang="ja-JP" sz="1600" b="1" dirty="0">
                <a:solidFill>
                  <a:sysClr val="windowText" lastClr="000000"/>
                </a:solidFill>
                <a:latin typeface="+mn-ea"/>
              </a:rPr>
              <a:t>!</a:t>
            </a:r>
            <a:endParaRPr kumimoji="1" lang="ja-JP" altLang="en-US" sz="1600" b="1" dirty="0">
              <a:solidFill>
                <a:sysClr val="windowText" lastClr="000000"/>
              </a:solidFill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883A210-E81B-A582-2B24-B4C5B27F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393" y="3344088"/>
            <a:ext cx="1415214" cy="179941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162AE5-40E6-E231-7172-8AC4B8791FB6}"/>
              </a:ext>
            </a:extLst>
          </p:cNvPr>
          <p:cNvSpPr txBox="1"/>
          <p:nvPr/>
        </p:nvSpPr>
        <p:spPr>
          <a:xfrm>
            <a:off x="4118613" y="4754920"/>
            <a:ext cx="87837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解答者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5348F8-1BAB-F101-4C17-1C7F64A84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58" y="3269727"/>
            <a:ext cx="1837179" cy="3450102"/>
          </a:xfrm>
          <a:prstGeom prst="rect">
            <a:avLst/>
          </a:prstGeom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08DA42E7-7F0D-A607-D12F-DDE981B1CEB9}"/>
              </a:ext>
            </a:extLst>
          </p:cNvPr>
          <p:cNvSpPr/>
          <p:nvPr/>
        </p:nvSpPr>
        <p:spPr>
          <a:xfrm>
            <a:off x="158737" y="3710328"/>
            <a:ext cx="1072805" cy="549992"/>
          </a:xfrm>
          <a:prstGeom prst="wedgeEllipseCallout">
            <a:avLst>
              <a:gd name="adj1" fmla="val 45124"/>
              <a:gd name="adj2" fmla="val 5454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+mn-ea"/>
              </a:rPr>
              <a:t>これ </a:t>
            </a:r>
            <a:r>
              <a:rPr kumimoji="1" lang="en-US" altLang="ja-JP" sz="1600" b="1" dirty="0">
                <a:solidFill>
                  <a:sysClr val="windowText" lastClr="000000"/>
                </a:solidFill>
                <a:latin typeface="+mn-ea"/>
              </a:rPr>
              <a:t>!</a:t>
            </a:r>
            <a:endParaRPr kumimoji="1" lang="ja-JP" altLang="en-US" sz="1600" b="1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09D2AD-BBD7-70D7-3E65-FD7C1634B958}"/>
              </a:ext>
            </a:extLst>
          </p:cNvPr>
          <p:cNvSpPr txBox="1"/>
          <p:nvPr/>
        </p:nvSpPr>
        <p:spPr>
          <a:xfrm>
            <a:off x="1166530" y="4760040"/>
            <a:ext cx="122003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モンティー</a:t>
            </a:r>
          </a:p>
        </p:txBody>
      </p:sp>
    </p:spTree>
    <p:extLst>
      <p:ext uri="{BB962C8B-B14F-4D97-AF65-F5344CB8AC3E}">
        <p14:creationId xmlns:p14="http://schemas.microsoft.com/office/powerpoint/2010/main" val="3339240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1F287-4215-AB16-B0CB-340D71715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247A4333-1DF3-8326-5A0B-20D42A973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64" y="1416508"/>
            <a:ext cx="3309359" cy="323076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C1A429-2CDD-08BD-7CA8-19BA690115CB}"/>
              </a:ext>
            </a:extLst>
          </p:cNvPr>
          <p:cNvSpPr txBox="1"/>
          <p:nvPr/>
        </p:nvSpPr>
        <p:spPr>
          <a:xfrm>
            <a:off x="1137521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E43F686-A80A-BDB1-532B-054E8D4A9437}"/>
              </a:ext>
            </a:extLst>
          </p:cNvPr>
          <p:cNvSpPr txBox="1"/>
          <p:nvPr/>
        </p:nvSpPr>
        <p:spPr>
          <a:xfrm>
            <a:off x="3962426" y="1070977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229B58-EB9A-7529-9A6C-F27379DB0C76}"/>
              </a:ext>
            </a:extLst>
          </p:cNvPr>
          <p:cNvSpPr txBox="1"/>
          <p:nvPr/>
        </p:nvSpPr>
        <p:spPr>
          <a:xfrm>
            <a:off x="6758757" y="1077954"/>
            <a:ext cx="12477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③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056CE15-714F-3B5E-62CC-A151BB6A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86" y="1355339"/>
            <a:ext cx="1891027" cy="28209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13872B2-42DA-0FAB-2C75-5912628C1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104" y="1355339"/>
            <a:ext cx="1891027" cy="282093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EF59AD-FDC7-C1BA-3B6D-923C043BC446}"/>
              </a:ext>
            </a:extLst>
          </p:cNvPr>
          <p:cNvSpPr txBox="1"/>
          <p:nvPr/>
        </p:nvSpPr>
        <p:spPr>
          <a:xfrm>
            <a:off x="125664" y="58997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次のような場合は．．．</a:t>
            </a: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037D4A54-774F-14B6-B0F9-1FF877B50CFE}"/>
              </a:ext>
            </a:extLst>
          </p:cNvPr>
          <p:cNvSpPr/>
          <p:nvPr/>
        </p:nvSpPr>
        <p:spPr>
          <a:xfrm>
            <a:off x="2883463" y="3710328"/>
            <a:ext cx="1072805" cy="549992"/>
          </a:xfrm>
          <a:prstGeom prst="wedgeEllipseCallout">
            <a:avLst>
              <a:gd name="adj1" fmla="val 45124"/>
              <a:gd name="adj2" fmla="val 5454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+mn-ea"/>
              </a:rPr>
              <a:t>これ </a:t>
            </a:r>
            <a:r>
              <a:rPr kumimoji="1" lang="en-US" altLang="ja-JP" sz="1600" b="1" dirty="0">
                <a:solidFill>
                  <a:sysClr val="windowText" lastClr="000000"/>
                </a:solidFill>
                <a:latin typeface="+mn-ea"/>
              </a:rPr>
              <a:t>!</a:t>
            </a:r>
            <a:endParaRPr kumimoji="1" lang="ja-JP" altLang="en-US" sz="1600" b="1" dirty="0">
              <a:solidFill>
                <a:sysClr val="windowText" lastClr="000000"/>
              </a:solidFill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36CC1D-AABA-0295-DE90-0567DEE92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393" y="3344088"/>
            <a:ext cx="1415214" cy="179941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B35579-226F-5BBF-97B7-68C08057AE6B}"/>
              </a:ext>
            </a:extLst>
          </p:cNvPr>
          <p:cNvSpPr txBox="1"/>
          <p:nvPr/>
        </p:nvSpPr>
        <p:spPr>
          <a:xfrm>
            <a:off x="4118613" y="4754920"/>
            <a:ext cx="87837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解答者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48B8130-63B4-09EA-0FE6-7B19D80BE3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0594"/>
          <a:stretch>
            <a:fillRect/>
          </a:stretch>
        </p:blipFill>
        <p:spPr>
          <a:xfrm>
            <a:off x="385564" y="2198285"/>
            <a:ext cx="2199086" cy="241078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B89F27E-BDA8-D4AC-BD42-0AC2873CC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858" y="3269727"/>
            <a:ext cx="1837179" cy="345010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55CA84F-F481-6C09-CA9A-58EA63C13878}"/>
              </a:ext>
            </a:extLst>
          </p:cNvPr>
          <p:cNvSpPr txBox="1"/>
          <p:nvPr/>
        </p:nvSpPr>
        <p:spPr>
          <a:xfrm>
            <a:off x="1166530" y="4760040"/>
            <a:ext cx="122003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モンティー</a:t>
            </a:r>
          </a:p>
        </p:txBody>
      </p:sp>
      <p:sp>
        <p:nvSpPr>
          <p:cNvPr id="24" name="爆発: 8 pt 23">
            <a:extLst>
              <a:ext uri="{FF2B5EF4-FFF2-40B4-BE49-F238E27FC236}">
                <a16:creationId xmlns:a16="http://schemas.microsoft.com/office/drawing/2014/main" id="{C36F87A1-5BFF-0B9D-7BC3-7E9BA22F197A}"/>
              </a:ext>
            </a:extLst>
          </p:cNvPr>
          <p:cNvSpPr/>
          <p:nvPr/>
        </p:nvSpPr>
        <p:spPr>
          <a:xfrm rot="19720063">
            <a:off x="460334" y="3825776"/>
            <a:ext cx="823938" cy="933393"/>
          </a:xfrm>
          <a:prstGeom prst="irregularSeal1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B2FFCD3-C317-0DBB-AF40-7D60629C7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669741">
            <a:off x="704443" y="3885294"/>
            <a:ext cx="625041" cy="75004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77CCA1C-B1B2-AE5E-E011-79FFE1AA8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669741">
            <a:off x="422454" y="3989290"/>
            <a:ext cx="625041" cy="7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9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7D7DA-08FB-BEE4-930F-8C1340794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709ED9-3EF5-9793-570A-06D29046CFF3}"/>
              </a:ext>
            </a:extLst>
          </p:cNvPr>
          <p:cNvSpPr txBox="1"/>
          <p:nvPr/>
        </p:nvSpPr>
        <p:spPr>
          <a:xfrm>
            <a:off x="292846" y="112486"/>
            <a:ext cx="9410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【</a:t>
            </a:r>
            <a:r>
              <a:rPr kumimoji="1"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問題１</a:t>
            </a:r>
            <a:r>
              <a:rPr kumimoji="1" lang="en-US" altLang="ja-JP" sz="3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】</a:t>
            </a:r>
            <a:r>
              <a:rPr kumimoji="1"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</a:t>
            </a:r>
            <a:endParaRPr kumimoji="1" lang="en-US" altLang="ja-JP" sz="3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kumimoji="1"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１つのさいころを投げる。</a:t>
            </a:r>
            <a:endParaRPr kumimoji="1" lang="en-US" altLang="ja-JP" sz="3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kumimoji="1"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１の目が出る確率は？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08D1E5-BB36-3FDB-1EE6-38F39FB93891}"/>
              </a:ext>
            </a:extLst>
          </p:cNvPr>
          <p:cNvSpPr txBox="1"/>
          <p:nvPr/>
        </p:nvSpPr>
        <p:spPr>
          <a:xfrm>
            <a:off x="1488937" y="2218955"/>
            <a:ext cx="42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全ての出方は６通り</a:t>
            </a:r>
            <a:endParaRPr kumimoji="1" lang="en-US" altLang="ja-JP" sz="3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5BE12E-6305-7AC9-0F91-3F52FE97B37E}"/>
              </a:ext>
            </a:extLst>
          </p:cNvPr>
          <p:cNvSpPr txBox="1"/>
          <p:nvPr/>
        </p:nvSpPr>
        <p:spPr>
          <a:xfrm>
            <a:off x="1488937" y="3059809"/>
            <a:ext cx="526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１の目の出方は１通り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6815AAC-8C4F-6459-7A0A-13B58431BC9F}"/>
                  </a:ext>
                </a:extLst>
              </p:cNvPr>
              <p:cNvSpPr txBox="1"/>
              <p:nvPr/>
            </p:nvSpPr>
            <p:spPr>
              <a:xfrm>
                <a:off x="1488937" y="3706140"/>
                <a:ext cx="4890348" cy="1035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>
                    <a:latin typeface="HGPSoeiKakugothicUB" panose="020B0900000000000000" pitchFamily="34" charset="-128"/>
                    <a:ea typeface="HGPSoeiKakugothicUB" panose="020B0900000000000000" pitchFamily="34" charset="-128"/>
                  </a:rPr>
                  <a:t>よって求める確率は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3600" i="1"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3600" i="1">
                            <a:latin typeface="Cambria Math" panose="02040503050406030204" pitchFamily="18" charset="0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3600">
                  <a:latin typeface="HGPSoeiKakugothicUB" panose="020B0900000000000000" pitchFamily="34" charset="-128"/>
                  <a:ea typeface="HGPSoeiKakugothicUB" panose="020B0900000000000000" pitchFamily="34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1E6A875-EB6C-A9D1-A901-6D95C7432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37" y="3706140"/>
                <a:ext cx="4890348" cy="1035668"/>
              </a:xfrm>
              <a:prstGeom prst="rect">
                <a:avLst/>
              </a:prstGeom>
              <a:blipFill>
                <a:blip r:embed="rId2"/>
                <a:stretch>
                  <a:fillRect l="-3886" b="-10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22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0759D-BDB3-60D6-4D37-0A71C089E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8542D97-78F2-1CA2-E4B6-F152E751141B}"/>
              </a:ext>
            </a:extLst>
          </p:cNvPr>
          <p:cNvSpPr/>
          <p:nvPr/>
        </p:nvSpPr>
        <p:spPr>
          <a:xfrm>
            <a:off x="4572000" y="1108649"/>
            <a:ext cx="4508500" cy="3472249"/>
          </a:xfrm>
          <a:prstGeom prst="rect">
            <a:avLst/>
          </a:prstGeom>
          <a:solidFill>
            <a:srgbClr val="EB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A932DC-440A-9F7E-9E37-E4E6F04D94A5}"/>
              </a:ext>
            </a:extLst>
          </p:cNvPr>
          <p:cNvSpPr/>
          <p:nvPr/>
        </p:nvSpPr>
        <p:spPr>
          <a:xfrm>
            <a:off x="4572000" y="3666499"/>
            <a:ext cx="4508500" cy="9143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1B4C8E-B41A-E859-57A1-B17A232273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76517" y="1867085"/>
            <a:ext cx="1235756" cy="189668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137F5D8-4DB5-EF3E-71DF-E57F1054A5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12038" y="1867087"/>
            <a:ext cx="1235756" cy="189668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FC214C-D759-C588-72D9-00CBADCACF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4859" y="1867084"/>
            <a:ext cx="1235756" cy="189668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F31699-4E43-5514-6C1D-9CC41B179623}"/>
              </a:ext>
            </a:extLst>
          </p:cNvPr>
          <p:cNvSpPr txBox="1"/>
          <p:nvPr/>
        </p:nvSpPr>
        <p:spPr>
          <a:xfrm>
            <a:off x="5103573" y="1621136"/>
            <a:ext cx="9816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0127B67-F1D5-1EA5-C28B-F691B17C6813}"/>
              </a:ext>
            </a:extLst>
          </p:cNvPr>
          <p:cNvSpPr txBox="1"/>
          <p:nvPr/>
        </p:nvSpPr>
        <p:spPr>
          <a:xfrm>
            <a:off x="6432310" y="1621136"/>
            <a:ext cx="9816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72A56E-ABB6-836F-0DF9-DC526B26EC7D}"/>
              </a:ext>
            </a:extLst>
          </p:cNvPr>
          <p:cNvSpPr txBox="1"/>
          <p:nvPr/>
        </p:nvSpPr>
        <p:spPr>
          <a:xfrm>
            <a:off x="7755131" y="1621136"/>
            <a:ext cx="9816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③</a:t>
            </a:r>
          </a:p>
        </p:txBody>
      </p:sp>
      <p:sp>
        <p:nvSpPr>
          <p:cNvPr id="11" name="爆発 1 2">
            <a:extLst>
              <a:ext uri="{FF2B5EF4-FFF2-40B4-BE49-F238E27FC236}">
                <a16:creationId xmlns:a16="http://schemas.microsoft.com/office/drawing/2014/main" id="{8FED802A-CADB-6812-EB67-82FCB0BE7838}"/>
              </a:ext>
            </a:extLst>
          </p:cNvPr>
          <p:cNvSpPr/>
          <p:nvPr/>
        </p:nvSpPr>
        <p:spPr>
          <a:xfrm>
            <a:off x="-1896257" y="-1934203"/>
            <a:ext cx="8422105" cy="651510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モンティー</a:t>
            </a:r>
            <a:endParaRPr kumimoji="1" lang="en-US" altLang="ja-JP" sz="40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algn="ctr"/>
            <a:r>
              <a:rPr kumimoji="1" lang="ja-JP" altLang="en-US" sz="4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チャーンス！！</a:t>
            </a:r>
            <a:endParaRPr kumimoji="1" lang="en-US" altLang="ja-JP" sz="40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1C706A-030C-1A38-2366-505C1591096B}"/>
              </a:ext>
            </a:extLst>
          </p:cNvPr>
          <p:cNvSpPr txBox="1"/>
          <p:nvPr/>
        </p:nvSpPr>
        <p:spPr>
          <a:xfrm>
            <a:off x="418182" y="1729793"/>
            <a:ext cx="51735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もう１回やっていいよ！</a:t>
            </a:r>
          </a:p>
          <a:p>
            <a:endParaRPr kumimoji="1" lang="ja-JP" altLang="en-US" sz="1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F8A0C5-38E0-7C0F-B732-058687C48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30" y="1477001"/>
            <a:ext cx="3518044" cy="63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D177-EB29-CA14-48C2-CEA2C846B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79B719F-6701-E632-A260-FBC52468BB80}"/>
              </a:ext>
            </a:extLst>
          </p:cNvPr>
          <p:cNvGrpSpPr/>
          <p:nvPr/>
        </p:nvGrpSpPr>
        <p:grpSpPr>
          <a:xfrm>
            <a:off x="225180" y="841203"/>
            <a:ext cx="330147" cy="369332"/>
            <a:chOff x="132389" y="841203"/>
            <a:chExt cx="330147" cy="369332"/>
          </a:xfrm>
        </p:grpSpPr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4F3B4225-E2BF-6C8D-AAD4-0DC2AF4A58CF}"/>
                </a:ext>
              </a:extLst>
            </p:cNvPr>
            <p:cNvSpPr/>
            <p:nvPr/>
          </p:nvSpPr>
          <p:spPr>
            <a:xfrm>
              <a:off x="132389" y="860796"/>
              <a:ext cx="330147" cy="330147"/>
            </a:xfrm>
            <a:prstGeom prst="ellipse">
              <a:avLst/>
            </a:prstGeom>
            <a:solidFill>
              <a:srgbClr val="5F93C2">
                <a:alpha val="70000"/>
              </a:srgbClr>
            </a:solidFill>
            <a:ln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6" name="Text 3">
              <a:extLst>
                <a:ext uri="{FF2B5EF4-FFF2-40B4-BE49-F238E27FC236}">
                  <a16:creationId xmlns:a16="http://schemas.microsoft.com/office/drawing/2014/main" id="{D3916D21-52BF-DFB8-42BA-C66B6D270268}"/>
                </a:ext>
              </a:extLst>
            </p:cNvPr>
            <p:cNvSpPr/>
            <p:nvPr/>
          </p:nvSpPr>
          <p:spPr>
            <a:xfrm>
              <a:off x="212503" y="841203"/>
              <a:ext cx="169919" cy="36933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1</a:t>
              </a:r>
              <a:endParaRPr lang="en-US" sz="2400" b="1" dirty="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CAE382C2-B37D-1A60-6E6E-FDE5DA9E81D2}"/>
              </a:ext>
            </a:extLst>
          </p:cNvPr>
          <p:cNvSpPr/>
          <p:nvPr/>
        </p:nvSpPr>
        <p:spPr>
          <a:xfrm>
            <a:off x="632232" y="871980"/>
            <a:ext cx="664525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3つのドアがあ</a:t>
            </a:r>
            <a:r>
              <a:rPr lang="ja-JP" alt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り、</a:t>
            </a:r>
            <a:r>
              <a:rPr 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1つは豪華</a:t>
            </a:r>
            <a:r>
              <a:rPr lang="ja-JP" alt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は</a:t>
            </a:r>
            <a:r>
              <a:rPr 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景品、2つはハズレ</a:t>
            </a:r>
            <a:r>
              <a:rPr lang="ja-JP" alt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。</a:t>
            </a:r>
            <a:endParaRPr lang="en-US" sz="20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653F8F0-6E4B-F154-8BB5-C18950C8335B}"/>
              </a:ext>
            </a:extLst>
          </p:cNvPr>
          <p:cNvGrpSpPr/>
          <p:nvPr/>
        </p:nvGrpSpPr>
        <p:grpSpPr>
          <a:xfrm>
            <a:off x="225180" y="1345559"/>
            <a:ext cx="330147" cy="369332"/>
            <a:chOff x="132389" y="1550405"/>
            <a:chExt cx="330147" cy="369332"/>
          </a:xfrm>
        </p:grpSpPr>
        <p:sp>
          <p:nvSpPr>
            <p:cNvPr id="8" name="Shape 5">
              <a:extLst>
                <a:ext uri="{FF2B5EF4-FFF2-40B4-BE49-F238E27FC236}">
                  <a16:creationId xmlns:a16="http://schemas.microsoft.com/office/drawing/2014/main" id="{CD1D241E-A125-68DA-9284-9DBC1A0F2413}"/>
                </a:ext>
              </a:extLst>
            </p:cNvPr>
            <p:cNvSpPr/>
            <p:nvPr/>
          </p:nvSpPr>
          <p:spPr>
            <a:xfrm>
              <a:off x="132389" y="1569998"/>
              <a:ext cx="330147" cy="330147"/>
            </a:xfrm>
            <a:prstGeom prst="ellipse">
              <a:avLst/>
            </a:prstGeom>
            <a:solidFill>
              <a:srgbClr val="5F93C2">
                <a:alpha val="70000"/>
              </a:srgbClr>
            </a:solidFill>
            <a:ln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9" name="Text 6">
              <a:extLst>
                <a:ext uri="{FF2B5EF4-FFF2-40B4-BE49-F238E27FC236}">
                  <a16:creationId xmlns:a16="http://schemas.microsoft.com/office/drawing/2014/main" id="{BF1E0527-D36A-BF66-E0AB-94DB655D4438}"/>
                </a:ext>
              </a:extLst>
            </p:cNvPr>
            <p:cNvSpPr/>
            <p:nvPr/>
          </p:nvSpPr>
          <p:spPr>
            <a:xfrm>
              <a:off x="212503" y="1550405"/>
              <a:ext cx="169919" cy="36933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2</a:t>
              </a:r>
              <a:endParaRPr lang="en-US" sz="2400" b="1" dirty="0"/>
            </a:p>
          </p:txBody>
        </p:sp>
      </p:grpSp>
      <p:sp>
        <p:nvSpPr>
          <p:cNvPr id="10" name="Text 7">
            <a:extLst>
              <a:ext uri="{FF2B5EF4-FFF2-40B4-BE49-F238E27FC236}">
                <a16:creationId xmlns:a16="http://schemas.microsoft.com/office/drawing/2014/main" id="{5D33A998-620F-D15C-0025-A663E1001511}"/>
              </a:ext>
            </a:extLst>
          </p:cNvPr>
          <p:cNvSpPr/>
          <p:nvPr/>
        </p:nvSpPr>
        <p:spPr>
          <a:xfrm>
            <a:off x="626825" y="1382170"/>
            <a:ext cx="3526341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解答者は1つのドアを選ぶ</a:t>
            </a:r>
            <a:r>
              <a:rPr lang="ja-JP" alt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。</a:t>
            </a:r>
            <a:endParaRPr lang="en-US" sz="2000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C24EAEC-0797-002C-FEBF-D8DF9E7F1FCB}"/>
              </a:ext>
            </a:extLst>
          </p:cNvPr>
          <p:cNvGrpSpPr/>
          <p:nvPr/>
        </p:nvGrpSpPr>
        <p:grpSpPr>
          <a:xfrm>
            <a:off x="219774" y="1865360"/>
            <a:ext cx="330147" cy="369332"/>
            <a:chOff x="132389" y="2142493"/>
            <a:chExt cx="330147" cy="369332"/>
          </a:xfrm>
        </p:grpSpPr>
        <p:sp>
          <p:nvSpPr>
            <p:cNvPr id="11" name="Shape 8">
              <a:extLst>
                <a:ext uri="{FF2B5EF4-FFF2-40B4-BE49-F238E27FC236}">
                  <a16:creationId xmlns:a16="http://schemas.microsoft.com/office/drawing/2014/main" id="{75FD28FC-312F-ADCE-1AD5-418719381B87}"/>
                </a:ext>
              </a:extLst>
            </p:cNvPr>
            <p:cNvSpPr/>
            <p:nvPr/>
          </p:nvSpPr>
          <p:spPr>
            <a:xfrm>
              <a:off x="132389" y="2162086"/>
              <a:ext cx="330147" cy="330147"/>
            </a:xfrm>
            <a:prstGeom prst="ellipse">
              <a:avLst/>
            </a:prstGeom>
            <a:solidFill>
              <a:srgbClr val="5F93C2">
                <a:alpha val="70000"/>
              </a:srgbClr>
            </a:solidFill>
            <a:ln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BFC4201B-C2F8-D944-3C47-FF679CF5EFB8}"/>
                </a:ext>
              </a:extLst>
            </p:cNvPr>
            <p:cNvSpPr/>
            <p:nvPr/>
          </p:nvSpPr>
          <p:spPr>
            <a:xfrm>
              <a:off x="212503" y="2142493"/>
              <a:ext cx="169919" cy="36933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3</a:t>
              </a:r>
              <a:endParaRPr lang="en-US" sz="2400" b="1" dirty="0"/>
            </a:p>
          </p:txBody>
        </p:sp>
      </p:grpSp>
      <p:sp>
        <p:nvSpPr>
          <p:cNvPr id="13" name="Text 10">
            <a:extLst>
              <a:ext uri="{FF2B5EF4-FFF2-40B4-BE49-F238E27FC236}">
                <a16:creationId xmlns:a16="http://schemas.microsoft.com/office/drawing/2014/main" id="{ABC587DA-4E80-69BA-2720-6F423ED40711}"/>
              </a:ext>
            </a:extLst>
          </p:cNvPr>
          <p:cNvSpPr/>
          <p:nvPr/>
        </p:nvSpPr>
        <p:spPr>
          <a:xfrm>
            <a:off x="632231" y="1892360"/>
            <a:ext cx="8405202" cy="9233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司会者は、解答者が選ばなかったドア</a:t>
            </a:r>
            <a:r>
              <a:rPr lang="ja-JP" alt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の</a:t>
            </a:r>
            <a:r>
              <a:rPr 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中から</a:t>
            </a:r>
            <a:r>
              <a:rPr lang="en-US" altLang="ja-JP" sz="2000" dirty="0">
                <a:solidFill>
                  <a:srgbClr val="FF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ランダムに</a:t>
            </a:r>
            <a:r>
              <a:rPr lang="en-US" altLang="ja-JP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1つ開ける</a:t>
            </a:r>
            <a:r>
              <a:rPr lang="ja-JP" alt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。</a:t>
            </a:r>
            <a:endParaRPr lang="en-US" altLang="ja-JP" sz="2000" dirty="0">
              <a:solidFill>
                <a:srgbClr val="333333"/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r>
              <a:rPr lang="en-US" altLang="ja-JP" sz="20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もしも司会者が豪華な景品を当てたときは最初から</a:t>
            </a:r>
            <a:r>
              <a:rPr lang="ja-JP" alt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やり直し</a:t>
            </a:r>
            <a:r>
              <a:rPr lang="en-US" altLang="ja-JP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</a:t>
            </a:r>
            <a:r>
              <a:rPr lang="en-US" altLang="ja-JP" sz="2000" dirty="0" err="1">
                <a:solidFill>
                  <a:srgbClr val="FF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モンティーチャンス</a:t>
            </a:r>
            <a:r>
              <a:rPr lang="en-US" altLang="ja-JP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)。</a:t>
            </a:r>
            <a:r>
              <a:rPr lang="en-US" altLang="ja-JP" sz="20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ただし</a:t>
            </a:r>
            <a:r>
              <a:rPr lang="ja-JP" alt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、</a:t>
            </a:r>
            <a:r>
              <a:rPr lang="en-US" altLang="ja-JP" sz="20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景品とハズレの位置はシャッフルする</a:t>
            </a:r>
            <a:r>
              <a:rPr lang="en-US" altLang="ja-JP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。</a:t>
            </a:r>
            <a:endParaRPr lang="en-US" sz="2000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E5DDAC9-D2E5-1E55-446C-F26A834B9581}"/>
              </a:ext>
            </a:extLst>
          </p:cNvPr>
          <p:cNvGrpSpPr/>
          <p:nvPr/>
        </p:nvGrpSpPr>
        <p:grpSpPr>
          <a:xfrm>
            <a:off x="219774" y="3001796"/>
            <a:ext cx="330147" cy="369332"/>
            <a:chOff x="132389" y="2921878"/>
            <a:chExt cx="330147" cy="369332"/>
          </a:xfrm>
        </p:grpSpPr>
        <p:sp>
          <p:nvSpPr>
            <p:cNvPr id="14" name="Shape 11">
              <a:extLst>
                <a:ext uri="{FF2B5EF4-FFF2-40B4-BE49-F238E27FC236}">
                  <a16:creationId xmlns:a16="http://schemas.microsoft.com/office/drawing/2014/main" id="{F7AA13E1-AD79-1CA0-A282-CDC5EF5B1562}"/>
                </a:ext>
              </a:extLst>
            </p:cNvPr>
            <p:cNvSpPr/>
            <p:nvPr/>
          </p:nvSpPr>
          <p:spPr>
            <a:xfrm>
              <a:off x="132389" y="2941471"/>
              <a:ext cx="330147" cy="330147"/>
            </a:xfrm>
            <a:prstGeom prst="ellipse">
              <a:avLst/>
            </a:prstGeom>
            <a:solidFill>
              <a:srgbClr val="5F93C2">
                <a:alpha val="70000"/>
              </a:srgbClr>
            </a:solidFill>
            <a:ln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21BDE5EF-4971-DD66-736C-3A938CAF533E}"/>
                </a:ext>
              </a:extLst>
            </p:cNvPr>
            <p:cNvSpPr/>
            <p:nvPr/>
          </p:nvSpPr>
          <p:spPr>
            <a:xfrm>
              <a:off x="212503" y="2921878"/>
              <a:ext cx="169919" cy="36933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4</a:t>
              </a:r>
              <a:endParaRPr lang="en-US" sz="2400" b="1" dirty="0"/>
            </a:p>
          </p:txBody>
        </p:sp>
      </p:grpSp>
      <p:sp>
        <p:nvSpPr>
          <p:cNvPr id="16" name="Text 13">
            <a:extLst>
              <a:ext uri="{FF2B5EF4-FFF2-40B4-BE49-F238E27FC236}">
                <a16:creationId xmlns:a16="http://schemas.microsoft.com/office/drawing/2014/main" id="{2EA8E042-D5D8-FDC4-FF9C-20FCD610C05A}"/>
              </a:ext>
            </a:extLst>
          </p:cNvPr>
          <p:cNvSpPr/>
          <p:nvPr/>
        </p:nvSpPr>
        <p:spPr>
          <a:xfrm>
            <a:off x="626825" y="3018104"/>
            <a:ext cx="8055919" cy="61555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解答者は、最初に選んだドアのままにするか</a:t>
            </a:r>
            <a:r>
              <a:rPr 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、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残った別のドアに変更するか</a:t>
            </a:r>
            <a:r>
              <a:rPr lang="ja-JP" alt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、</a:t>
            </a:r>
            <a:r>
              <a:rPr lang="en-US" sz="20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選択を迫られる</a:t>
            </a:r>
            <a:r>
              <a:rPr lang="ja-JP" altLang="en-US" sz="20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。</a:t>
            </a:r>
            <a:endParaRPr lang="en-US" sz="200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8F13488C-D2F5-DB39-941D-98B210CE409F}"/>
              </a:ext>
            </a:extLst>
          </p:cNvPr>
          <p:cNvSpPr/>
          <p:nvPr/>
        </p:nvSpPr>
        <p:spPr>
          <a:xfrm>
            <a:off x="186184" y="158950"/>
            <a:ext cx="8207375" cy="49244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333333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モンティ</a:t>
            </a:r>
            <a:r>
              <a:rPr lang="ja-JP" altLang="en-US" sz="3200" dirty="0">
                <a:solidFill>
                  <a:srgbClr val="333333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・</a:t>
            </a:r>
            <a:r>
              <a:rPr lang="en-US" sz="3200" dirty="0" err="1">
                <a:solidFill>
                  <a:srgbClr val="333333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ホール問題のルール（条件追加</a:t>
            </a:r>
            <a:r>
              <a:rPr lang="en-US" sz="3200" dirty="0">
                <a:solidFill>
                  <a:srgbClr val="333333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）</a:t>
            </a:r>
            <a:endParaRPr lang="en-US" sz="32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4DEB623-F350-7223-8EB7-2166EDCCD986}"/>
              </a:ext>
            </a:extLst>
          </p:cNvPr>
          <p:cNvGrpSpPr/>
          <p:nvPr/>
        </p:nvGrpSpPr>
        <p:grpSpPr>
          <a:xfrm>
            <a:off x="720953" y="4063649"/>
            <a:ext cx="439782" cy="439782"/>
            <a:chOff x="226793" y="4175409"/>
            <a:chExt cx="330147" cy="330147"/>
          </a:xfrm>
        </p:grpSpPr>
        <p:sp>
          <p:nvSpPr>
            <p:cNvPr id="36" name="Shape 14">
              <a:extLst>
                <a:ext uri="{FF2B5EF4-FFF2-40B4-BE49-F238E27FC236}">
                  <a16:creationId xmlns:a16="http://schemas.microsoft.com/office/drawing/2014/main" id="{70BAD3CD-8CE6-BA99-B184-EF610B1854AD}"/>
                </a:ext>
              </a:extLst>
            </p:cNvPr>
            <p:cNvSpPr/>
            <p:nvPr/>
          </p:nvSpPr>
          <p:spPr>
            <a:xfrm>
              <a:off x="226793" y="4175409"/>
              <a:ext cx="330147" cy="330147"/>
            </a:xfrm>
            <a:prstGeom prst="ellipse">
              <a:avLst/>
            </a:prstGeom>
            <a:solidFill>
              <a:srgbClr val="5F93C2">
                <a:alpha val="70000"/>
              </a:srgbClr>
            </a:solidFill>
            <a:ln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37" name="Text 15">
              <a:extLst>
                <a:ext uri="{FF2B5EF4-FFF2-40B4-BE49-F238E27FC236}">
                  <a16:creationId xmlns:a16="http://schemas.microsoft.com/office/drawing/2014/main" id="{6D095F76-F5DD-D2D8-4E91-3E41F4F0072D}"/>
                </a:ext>
              </a:extLst>
            </p:cNvPr>
            <p:cNvSpPr/>
            <p:nvPr/>
          </p:nvSpPr>
          <p:spPr>
            <a:xfrm>
              <a:off x="334018" y="4213026"/>
              <a:ext cx="115695" cy="2549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28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?</a:t>
              </a:r>
              <a:endParaRPr lang="en-US" sz="2800" b="1" dirty="0"/>
            </a:p>
          </p:txBody>
        </p:sp>
      </p:grpSp>
      <p:sp>
        <p:nvSpPr>
          <p:cNvPr id="38" name="Text 16">
            <a:extLst>
              <a:ext uri="{FF2B5EF4-FFF2-40B4-BE49-F238E27FC236}">
                <a16:creationId xmlns:a16="http://schemas.microsoft.com/office/drawing/2014/main" id="{D1C08668-0406-6C45-CA11-80231EB8C3B9}"/>
              </a:ext>
            </a:extLst>
          </p:cNvPr>
          <p:cNvSpPr/>
          <p:nvPr/>
        </p:nvSpPr>
        <p:spPr>
          <a:xfrm>
            <a:off x="1272733" y="4083985"/>
            <a:ext cx="7286078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解答者は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、</a:t>
            </a:r>
            <a:endParaRPr lang="en-US" altLang="ja-JP" sz="2400" dirty="0">
              <a:solidFill>
                <a:srgbClr val="333333"/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別のドアに変えない</a:t>
            </a: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変える</a:t>
            </a: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どちらでも同じ</a:t>
            </a: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  <a:endParaRPr lang="en-US" sz="2400" dirty="0"/>
          </a:p>
        </p:txBody>
      </p:sp>
      <p:sp>
        <p:nvSpPr>
          <p:cNvPr id="39" name="角丸四角形 21">
            <a:extLst>
              <a:ext uri="{FF2B5EF4-FFF2-40B4-BE49-F238E27FC236}">
                <a16:creationId xmlns:a16="http://schemas.microsoft.com/office/drawing/2014/main" id="{3AAA319D-8BC7-C5E4-5BE4-55F362C74CF6}"/>
              </a:ext>
            </a:extLst>
          </p:cNvPr>
          <p:cNvSpPr/>
          <p:nvPr/>
        </p:nvSpPr>
        <p:spPr>
          <a:xfrm>
            <a:off x="431474" y="3897171"/>
            <a:ext cx="8055919" cy="1065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9134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6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64F57-71C1-9AD1-15E7-5EB0B84D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61BE75-5B38-BF31-310E-845B5331BFB7}"/>
              </a:ext>
            </a:extLst>
          </p:cNvPr>
          <p:cNvSpPr txBox="1"/>
          <p:nvPr/>
        </p:nvSpPr>
        <p:spPr>
          <a:xfrm>
            <a:off x="426539" y="2085992"/>
            <a:ext cx="84685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360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＜問い２＞</a:t>
            </a:r>
            <a:endParaRPr lang="en-US" altLang="ja-JP" sz="3600" dirty="0">
              <a:solidFill>
                <a:srgbClr val="333333"/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pPr marL="0" indent="0">
              <a:buNone/>
            </a:pPr>
            <a:r>
              <a:rPr lang="ja-JP" altLang="en-US" sz="360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解答者は</a:t>
            </a:r>
            <a:r>
              <a:rPr lang="en-US" altLang="ja-JP" sz="36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別のドアに変え</a:t>
            </a:r>
            <a:r>
              <a:rPr lang="ja-JP" altLang="en-US" sz="360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ない</a:t>
            </a:r>
            <a:r>
              <a:rPr lang="en-US" altLang="ja-JP" sz="36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  <a:r>
              <a:rPr lang="en-US" altLang="ja-JP" sz="36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変え</a:t>
            </a:r>
            <a:r>
              <a:rPr lang="ja-JP" altLang="en-US" sz="360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る</a:t>
            </a:r>
            <a:r>
              <a:rPr lang="en-US" altLang="ja-JP" sz="36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  <a:r>
              <a:rPr lang="en-US" altLang="ja-JP" sz="36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どちらでも同じ</a:t>
            </a:r>
            <a:r>
              <a:rPr lang="en-US" altLang="ja-JP" sz="36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CC2D24-6489-D3FA-27E0-AD69983989C9}"/>
              </a:ext>
            </a:extLst>
          </p:cNvPr>
          <p:cNvSpPr txBox="1"/>
          <p:nvPr/>
        </p:nvSpPr>
        <p:spPr>
          <a:xfrm>
            <a:off x="426539" y="801098"/>
            <a:ext cx="6655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予想を立ててみよう</a:t>
            </a:r>
          </a:p>
        </p:txBody>
      </p:sp>
    </p:spTree>
    <p:extLst>
      <p:ext uri="{BB962C8B-B14F-4D97-AF65-F5344CB8AC3E}">
        <p14:creationId xmlns:p14="http://schemas.microsoft.com/office/powerpoint/2010/main" val="2973830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289F3-7EE8-EA94-10F9-CB310D23E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B13B95F6-DABA-98DA-E14B-1DF8983411C3}"/>
              </a:ext>
            </a:extLst>
          </p:cNvPr>
          <p:cNvSpPr/>
          <p:nvPr/>
        </p:nvSpPr>
        <p:spPr>
          <a:xfrm>
            <a:off x="252982" y="104314"/>
            <a:ext cx="8716488" cy="12311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＜</a:t>
            </a:r>
            <a:r>
              <a:rPr lang="en-US" sz="2400" dirty="0" err="1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今日のテーマ</a:t>
            </a:r>
            <a:r>
              <a:rPr lang="ja-JP" altLang="en-US" sz="2400" dirty="0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２</a:t>
            </a:r>
            <a:r>
              <a:rPr lang="en-US" sz="2400" dirty="0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＞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モンティ</a:t>
            </a:r>
            <a:r>
              <a:rPr lang="ja-JP" altLang="en-US" sz="2800" dirty="0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・</a:t>
            </a:r>
            <a:r>
              <a:rPr lang="en-US" sz="2800" dirty="0" err="1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ホール問題</a:t>
            </a:r>
            <a:r>
              <a:rPr lang="ja-JP" altLang="en-US" sz="2800" dirty="0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（条件あり）</a:t>
            </a:r>
            <a:r>
              <a:rPr lang="en-US" sz="2800" dirty="0" err="1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を</a:t>
            </a:r>
            <a:r>
              <a:rPr lang="en-US" sz="2800" dirty="0" err="1">
                <a:solidFill>
                  <a:srgbClr val="0070C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頻度確率</a:t>
            </a:r>
            <a:r>
              <a:rPr lang="en-US" sz="2800" dirty="0" err="1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、</a:t>
            </a:r>
            <a:r>
              <a:rPr lang="en-US" sz="2800" dirty="0" err="1">
                <a:solidFill>
                  <a:srgbClr val="0070C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論理的な確率</a:t>
            </a:r>
            <a:r>
              <a:rPr lang="en-US" sz="2800" dirty="0" err="1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の両方から、解答者が当たる確率を調べてみよう</a:t>
            </a:r>
            <a:r>
              <a:rPr lang="en-US" sz="2800" dirty="0">
                <a:solidFill>
                  <a:srgbClr val="333333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。</a:t>
            </a:r>
            <a:endParaRPr lang="en-US" sz="28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7839AAA9-1C32-3564-7AAF-3A70B16122E6}"/>
              </a:ext>
            </a:extLst>
          </p:cNvPr>
          <p:cNvSpPr/>
          <p:nvPr/>
        </p:nvSpPr>
        <p:spPr>
          <a:xfrm>
            <a:off x="252982" y="1946035"/>
            <a:ext cx="4616550" cy="27392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・</a:t>
            </a:r>
            <a:r>
              <a:rPr lang="en-US" altLang="ja-JP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 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「ドアを</a:t>
            </a:r>
            <a:r>
              <a:rPr lang="en-US" altLang="ja-JP" sz="2400" dirty="0" err="1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変え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ないとき</a:t>
            </a:r>
            <a:r>
              <a:rPr lang="en-US" altLang="ja-JP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」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と「ドアを</a:t>
            </a:r>
            <a:r>
              <a:rPr lang="en-US" altLang="ja-JP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変</a:t>
            </a:r>
            <a:br>
              <a:rPr lang="en-US" altLang="ja-JP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</a:b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　</a:t>
            </a:r>
            <a:r>
              <a:rPr lang="en-US" altLang="ja-JP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え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るとき</a:t>
            </a:r>
            <a:r>
              <a:rPr lang="en-US" altLang="ja-JP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」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に分けて</a:t>
            </a:r>
            <a:r>
              <a:rPr lang="en-US" altLang="ja-JP" sz="2400" dirty="0" err="1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試行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。</a:t>
            </a:r>
            <a:endParaRPr lang="en-US" altLang="ja-JP" sz="2400" dirty="0">
              <a:solidFill>
                <a:srgbClr val="000000">
                  <a:alpha val="90000"/>
                </a:srgbClr>
              </a:solidFill>
              <a:latin typeface="HGPGothicE" panose="020B0900000000000000" pitchFamily="34" charset="-128"/>
              <a:ea typeface="HGPGothicE" panose="020B0900000000000000" pitchFamily="34" charset="-128"/>
              <a:cs typeface="Noto Sans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・ 1回試行したときの結果「当</a:t>
            </a: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た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り」</a:t>
            </a:r>
            <a:b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</a:b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　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「</a:t>
            </a:r>
            <a:r>
              <a:rPr lang="en-US" altLang="ja-JP" sz="2400" dirty="0" err="1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はずれ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」</a:t>
            </a: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「モンティーチャンス」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を</a:t>
            </a:r>
            <a:b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</a:b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　</a:t>
            </a:r>
            <a:r>
              <a:rPr lang="en-US" altLang="ja-JP" sz="2400" dirty="0" err="1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プリントに記入</a:t>
            </a: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する。</a:t>
            </a:r>
            <a:endParaRPr lang="en-US" altLang="ja-JP" sz="2400" dirty="0">
              <a:solidFill>
                <a:srgbClr val="000000"/>
              </a:solidFill>
              <a:latin typeface="HGPGothicE" panose="020B0900000000000000" pitchFamily="34" charset="-128"/>
              <a:ea typeface="HGPGothicE" panose="020B0900000000000000" pitchFamily="34" charset="-128"/>
              <a:cs typeface="Noto Sans" pitchFamily="34" charset="-120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・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試行回数と当たりの回数を</a:t>
            </a: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、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QR</a:t>
            </a:r>
            <a:b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</a:br>
            <a:r>
              <a:rPr lang="ja-JP" altLang="en-US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　コードからスプレッドシート</a:t>
            </a:r>
            <a:r>
              <a:rPr lang="en-US" altLang="ja-JP" sz="2400" dirty="0" err="1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に入力</a:t>
            </a:r>
            <a:r>
              <a:rPr lang="en-US" altLang="ja-JP" sz="2400" dirty="0">
                <a:solidFill>
                  <a:srgbClr val="000000"/>
                </a:solidFill>
                <a:latin typeface="HGPGothicE" panose="020B0900000000000000" pitchFamily="34" charset="-128"/>
                <a:ea typeface="HGPGothicE" panose="020B0900000000000000" pitchFamily="34" charset="-128"/>
                <a:cs typeface="Noto Sans" pitchFamily="34" charset="-120"/>
              </a:rPr>
              <a:t>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6994B93-566B-7200-AFA7-FBF8B2297CD8}"/>
              </a:ext>
            </a:extLst>
          </p:cNvPr>
          <p:cNvSpPr txBox="1"/>
          <p:nvPr/>
        </p:nvSpPr>
        <p:spPr>
          <a:xfrm>
            <a:off x="128507" y="1408109"/>
            <a:ext cx="341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◯頻度確率（統計的）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3E242AB-9C85-F3AA-7C18-080BAA6F4584}"/>
              </a:ext>
            </a:extLst>
          </p:cNvPr>
          <p:cNvSpPr txBox="1"/>
          <p:nvPr/>
        </p:nvSpPr>
        <p:spPr>
          <a:xfrm>
            <a:off x="4959499" y="1408109"/>
            <a:ext cx="410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◯論理的な確率（数学的）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B6F0D30-99DA-1725-2A3E-EAFC91886DF4}"/>
              </a:ext>
            </a:extLst>
          </p:cNvPr>
          <p:cNvSpPr txBox="1"/>
          <p:nvPr/>
        </p:nvSpPr>
        <p:spPr>
          <a:xfrm>
            <a:off x="5049466" y="1946035"/>
            <a:ext cx="4103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・</a:t>
            </a:r>
            <a:r>
              <a:rPr kumimoji="1" lang="en-US" altLang="ja-JP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 ①</a:t>
            </a:r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ドアを変えないとき</a:t>
            </a:r>
            <a:endParaRPr kumimoji="1" lang="en-US" altLang="ja-JP" sz="24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　</a:t>
            </a:r>
            <a:r>
              <a:rPr kumimoji="1" lang="en-US" altLang="ja-JP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 ②</a:t>
            </a:r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ドアを変えるとき</a:t>
            </a:r>
            <a:endParaRPr kumimoji="1" lang="en-US" altLang="ja-JP" sz="24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en-US" altLang="ja-JP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   </a:t>
            </a:r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に分けて、解答者が当たる</a:t>
            </a:r>
            <a:br>
              <a:rPr kumimoji="1" lang="en-US" altLang="ja-JP" sz="2400" dirty="0">
                <a:latin typeface="HGPGothicE" panose="020B0900000000000000" pitchFamily="34" charset="-128"/>
                <a:ea typeface="HGPGothicE" panose="020B0900000000000000" pitchFamily="34" charset="-128"/>
              </a:rPr>
            </a:br>
            <a:r>
              <a:rPr kumimoji="1" lang="ja-JP" altLang="en-US" sz="2400" dirty="0">
                <a:latin typeface="HGPGothicE" panose="020B0900000000000000" pitchFamily="34" charset="-128"/>
                <a:ea typeface="HGPGothicE" panose="020B0900000000000000" pitchFamily="34" charset="-128"/>
              </a:rPr>
              <a:t>　 確率を求める。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E3DD95-E1D9-D710-3E49-991F1A2BF51F}"/>
              </a:ext>
            </a:extLst>
          </p:cNvPr>
          <p:cNvSpPr txBox="1"/>
          <p:nvPr/>
        </p:nvSpPr>
        <p:spPr>
          <a:xfrm>
            <a:off x="1398928" y="4717888"/>
            <a:ext cx="37500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（</a:t>
            </a:r>
            <a:r>
              <a:rPr lang="en-US" altLang="ja-JP" sz="10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ea"/>
              </a:rPr>
              <a:t>QR</a:t>
            </a:r>
            <a:r>
              <a:rPr lang="ja-JP" altLang="en-US" sz="10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ea"/>
              </a:rPr>
              <a:t>コードは株式会社デンソーウェーブの登録商標です）</a:t>
            </a:r>
            <a:endParaRPr lang="ja-JP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9471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3A68-A4BE-F689-9905-D4E859FAE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A5075FC-8824-8BB1-A725-7DDC18B4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20" y="766889"/>
            <a:ext cx="1636218" cy="22748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91148FB-EB79-20DD-2137-A79D9FEE4B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204" y="3335405"/>
            <a:ext cx="1865685" cy="344081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D0A2E3B-A31D-232B-45A4-F568C658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57639" y="772100"/>
            <a:ext cx="1628722" cy="226444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A7EDB1-DB69-41EA-5BB7-2EA20FF70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594" y="3120797"/>
            <a:ext cx="1865684" cy="34408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8C6CF3-E1D0-8347-E3C3-3C8E66BDDD2D}"/>
              </a:ext>
            </a:extLst>
          </p:cNvPr>
          <p:cNvSpPr txBox="1"/>
          <p:nvPr/>
        </p:nvSpPr>
        <p:spPr>
          <a:xfrm>
            <a:off x="7228832" y="4641148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</a:t>
            </a:r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D63EA487-DFC3-4098-846E-93CCA7E86255}"/>
              </a:ext>
            </a:extLst>
          </p:cNvPr>
          <p:cNvSpPr/>
          <p:nvPr/>
        </p:nvSpPr>
        <p:spPr>
          <a:xfrm rot="871998" flipH="1" flipV="1">
            <a:off x="6823506" y="2387880"/>
            <a:ext cx="2084996" cy="2142779"/>
          </a:xfrm>
          <a:prstGeom prst="arc">
            <a:avLst>
              <a:gd name="adj1" fmla="val 17270119"/>
              <a:gd name="adj2" fmla="val 20952896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C8F8D12-15B3-7C14-C5BC-59BAB68192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39068" y="763966"/>
            <a:ext cx="1632206" cy="2274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F79908E-7E0A-752A-FF37-7B36BB9DA703}"/>
                  </a:ext>
                </a:extLst>
              </p:cNvPr>
              <p:cNvSpPr txBox="1"/>
              <p:nvPr/>
            </p:nvSpPr>
            <p:spPr>
              <a:xfrm>
                <a:off x="4119702" y="3674920"/>
                <a:ext cx="2641781" cy="980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はずれのどちらかを引く</a:t>
                </a:r>
                <a:endParaRPr kumimoji="1" lang="en-US" altLang="ja-JP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/>
                <a:r>
                  <a:rPr kumimoji="1" lang="ja-JP" altLang="en-US" sz="2400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→確率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ja-JP" alt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ja-JP" alt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1" lang="ja-JP" altLang="en-US" sz="28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F79908E-7E0A-752A-FF37-7B36BB9DA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702" y="3674920"/>
                <a:ext cx="2641781" cy="980781"/>
              </a:xfrm>
              <a:prstGeom prst="rect">
                <a:avLst/>
              </a:prstGeom>
              <a:blipFill>
                <a:blip r:embed="rId6"/>
                <a:stretch>
                  <a:fillRect l="-1848" t="-3106" r="-16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2F1FD01-3677-47A0-BECA-BD0C456251F0}"/>
              </a:ext>
            </a:extLst>
          </p:cNvPr>
          <p:cNvSpPr txBox="1"/>
          <p:nvPr/>
        </p:nvSpPr>
        <p:spPr>
          <a:xfrm>
            <a:off x="527662" y="4655701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2DD1802-CF50-AC0B-20C7-7D301207C793}"/>
              </a:ext>
            </a:extLst>
          </p:cNvPr>
          <p:cNvSpPr/>
          <p:nvPr/>
        </p:nvSpPr>
        <p:spPr>
          <a:xfrm>
            <a:off x="6224353" y="553751"/>
            <a:ext cx="2066101" cy="269530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4D9ED2D-FEBF-5951-4C7A-C4983A8E8786}"/>
              </a:ext>
            </a:extLst>
          </p:cNvPr>
          <p:cNvSpPr/>
          <p:nvPr/>
        </p:nvSpPr>
        <p:spPr>
          <a:xfrm>
            <a:off x="3538949" y="553751"/>
            <a:ext cx="2066101" cy="269530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FBEEB7-0640-DE29-F27B-FAA7631AD61C}"/>
              </a:ext>
            </a:extLst>
          </p:cNvPr>
          <p:cNvSpPr txBox="1"/>
          <p:nvPr/>
        </p:nvSpPr>
        <p:spPr>
          <a:xfrm>
            <a:off x="4142791" y="184419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A047DE-8B57-9F4A-41C8-6D5A7D94E565}"/>
              </a:ext>
            </a:extLst>
          </p:cNvPr>
          <p:cNvSpPr txBox="1"/>
          <p:nvPr/>
        </p:nvSpPr>
        <p:spPr>
          <a:xfrm>
            <a:off x="6825963" y="158867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F7646F0-1E94-B9DA-0EE9-E518D1C34417}"/>
              </a:ext>
            </a:extLst>
          </p:cNvPr>
          <p:cNvSpPr/>
          <p:nvPr/>
        </p:nvSpPr>
        <p:spPr>
          <a:xfrm>
            <a:off x="855778" y="553751"/>
            <a:ext cx="2066101" cy="26953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805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52491-3DAF-9BAA-02BF-A837A610C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81A8C6F-CCEF-7768-974B-66160363E8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4483" y="766889"/>
            <a:ext cx="1628691" cy="22748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D2AF790-9908-9063-9DDE-F2A2A439A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204" y="3335405"/>
            <a:ext cx="1865685" cy="344081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712DB6C-C5F4-9460-E13F-B5D2EB9005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57639" y="772100"/>
            <a:ext cx="1628722" cy="226444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85ADFA1-D0ED-F920-B3C2-1DFFEA39E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594" y="3120797"/>
            <a:ext cx="1865684" cy="34408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CEA48E-CF98-6F95-5B2B-A6364CEE6064}"/>
              </a:ext>
            </a:extLst>
          </p:cNvPr>
          <p:cNvSpPr txBox="1"/>
          <p:nvPr/>
        </p:nvSpPr>
        <p:spPr>
          <a:xfrm>
            <a:off x="7228832" y="4641148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</a:t>
            </a:r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A87474AA-1F78-A40C-1686-2ECFC76FD054}"/>
              </a:ext>
            </a:extLst>
          </p:cNvPr>
          <p:cNvSpPr/>
          <p:nvPr/>
        </p:nvSpPr>
        <p:spPr>
          <a:xfrm rot="20728002" flipV="1">
            <a:off x="252695" y="2460426"/>
            <a:ext cx="2084996" cy="2142779"/>
          </a:xfrm>
          <a:prstGeom prst="arc">
            <a:avLst>
              <a:gd name="adj1" fmla="val 17270119"/>
              <a:gd name="adj2" fmla="val 20952896"/>
            </a:avLst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C393AEA-4870-7FD6-9371-363AF8C918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39068" y="763966"/>
            <a:ext cx="1632206" cy="2274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CAE22A-A486-593B-2121-72C770E160CE}"/>
                  </a:ext>
                </a:extLst>
              </p:cNvPr>
              <p:cNvSpPr txBox="1"/>
              <p:nvPr/>
            </p:nvSpPr>
            <p:spPr>
              <a:xfrm>
                <a:off x="2248529" y="3881009"/>
                <a:ext cx="2641781" cy="979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モンティが当たりを引く</a:t>
                </a:r>
                <a:r>
                  <a:rPr kumimoji="1" lang="ja-JP" altLang="en-US" sz="2400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→確率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ja-JP" alt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1" lang="ja-JP" altLang="en-US" sz="2800" dirty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CAE22A-A486-593B-2121-72C770E16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529" y="3881009"/>
                <a:ext cx="2641781" cy="979884"/>
              </a:xfrm>
              <a:prstGeom prst="rect">
                <a:avLst/>
              </a:prstGeom>
              <a:blipFill>
                <a:blip r:embed="rId7"/>
                <a:stretch>
                  <a:fillRect l="-693" t="-3125" r="-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D4F1C70-BCF6-70A7-36F6-6DD60A888AE7}"/>
              </a:ext>
            </a:extLst>
          </p:cNvPr>
          <p:cNvSpPr txBox="1"/>
          <p:nvPr/>
        </p:nvSpPr>
        <p:spPr>
          <a:xfrm>
            <a:off x="527662" y="4655701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5199E8F-61FA-6538-06DB-CEB6080C1BBE}"/>
              </a:ext>
            </a:extLst>
          </p:cNvPr>
          <p:cNvSpPr/>
          <p:nvPr/>
        </p:nvSpPr>
        <p:spPr>
          <a:xfrm>
            <a:off x="3534139" y="551947"/>
            <a:ext cx="2066101" cy="2695304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606AAD8-BC49-94D9-98E4-AFA255801244}"/>
              </a:ext>
            </a:extLst>
          </p:cNvPr>
          <p:cNvSpPr/>
          <p:nvPr/>
        </p:nvSpPr>
        <p:spPr>
          <a:xfrm>
            <a:off x="848735" y="551947"/>
            <a:ext cx="2066101" cy="2695304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A79576-C16E-F580-245A-BAC580E42A5B}"/>
              </a:ext>
            </a:extLst>
          </p:cNvPr>
          <p:cNvSpPr txBox="1"/>
          <p:nvPr/>
        </p:nvSpPr>
        <p:spPr>
          <a:xfrm>
            <a:off x="1455400" y="209971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当たり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EA1581-0FCA-829B-E97D-2CDE207A122B}"/>
              </a:ext>
            </a:extLst>
          </p:cNvPr>
          <p:cNvSpPr txBox="1"/>
          <p:nvPr/>
        </p:nvSpPr>
        <p:spPr>
          <a:xfrm>
            <a:off x="4138572" y="184419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29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AE088-701E-979E-7295-078461A34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25AE60F-E6AB-6DD2-2642-C3EF7C312BDB}"/>
              </a:ext>
            </a:extLst>
          </p:cNvPr>
          <p:cNvSpPr/>
          <p:nvPr/>
        </p:nvSpPr>
        <p:spPr>
          <a:xfrm>
            <a:off x="1837609" y="3521819"/>
            <a:ext cx="5456761" cy="15339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22FA27-EDB2-9B83-FE39-2B621B68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4483" y="720234"/>
            <a:ext cx="1628691" cy="22748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F14D744-6CA5-7764-F13F-CE516D1BBC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1204" y="3335405"/>
            <a:ext cx="1865685" cy="344081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94BF065-89E9-9A0E-8BE0-9DBFEEBD14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57639" y="725445"/>
            <a:ext cx="1628722" cy="226444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B251AC6-8D2F-C525-356A-891C5E7CC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594" y="3120797"/>
            <a:ext cx="1865684" cy="34408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EB67DF-3C03-6D10-9A18-755DA9DD9583}"/>
              </a:ext>
            </a:extLst>
          </p:cNvPr>
          <p:cNvSpPr txBox="1"/>
          <p:nvPr/>
        </p:nvSpPr>
        <p:spPr>
          <a:xfrm>
            <a:off x="7228832" y="4641148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F11045E-0F14-D85B-5D1D-8016D462F7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39068" y="717311"/>
            <a:ext cx="1632206" cy="227487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61F4EF6-FFE5-C1BA-1F9A-2FE9AC53C24D}"/>
              </a:ext>
            </a:extLst>
          </p:cNvPr>
          <p:cNvSpPr txBox="1"/>
          <p:nvPr/>
        </p:nvSpPr>
        <p:spPr>
          <a:xfrm>
            <a:off x="527662" y="4655701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0A37710-FE3E-85C9-DD21-D302AFFD57E8}"/>
              </a:ext>
            </a:extLst>
          </p:cNvPr>
          <p:cNvSpPr/>
          <p:nvPr/>
        </p:nvSpPr>
        <p:spPr>
          <a:xfrm>
            <a:off x="3534139" y="505292"/>
            <a:ext cx="2066101" cy="2695304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3BFA8DD-4BB8-56F3-BA5F-061A073E6AA1}"/>
              </a:ext>
            </a:extLst>
          </p:cNvPr>
          <p:cNvSpPr/>
          <p:nvPr/>
        </p:nvSpPr>
        <p:spPr>
          <a:xfrm>
            <a:off x="848735" y="505292"/>
            <a:ext cx="2066101" cy="2695304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D5B19E-D26C-0BC8-E0F3-890263045E62}"/>
              </a:ext>
            </a:extLst>
          </p:cNvPr>
          <p:cNvSpPr txBox="1"/>
          <p:nvPr/>
        </p:nvSpPr>
        <p:spPr>
          <a:xfrm>
            <a:off x="1455400" y="60675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当たり</a:t>
            </a:r>
            <a:endParaRPr lang="ja-JP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41908B-BE6A-8F11-4A6B-BE0BA2CD8036}"/>
              </a:ext>
            </a:extLst>
          </p:cNvPr>
          <p:cNvSpPr txBox="1"/>
          <p:nvPr/>
        </p:nvSpPr>
        <p:spPr>
          <a:xfrm>
            <a:off x="4138572" y="35123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D0F11C4-6D65-B7DF-7BB9-5A90E1FF4273}"/>
              </a:ext>
            </a:extLst>
          </p:cNvPr>
          <p:cNvSpPr/>
          <p:nvPr/>
        </p:nvSpPr>
        <p:spPr>
          <a:xfrm>
            <a:off x="6068371" y="382555"/>
            <a:ext cx="2366048" cy="29528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2F5B35-5285-B6E2-A8D4-18FAB8E74B79}"/>
              </a:ext>
            </a:extLst>
          </p:cNvPr>
          <p:cNvSpPr txBox="1"/>
          <p:nvPr/>
        </p:nvSpPr>
        <p:spPr>
          <a:xfrm>
            <a:off x="6825963" y="9571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1E9B481-8193-39BD-369C-729AFD9FF99F}"/>
                  </a:ext>
                </a:extLst>
              </p:cNvPr>
              <p:cNvSpPr txBox="1"/>
              <p:nvPr/>
            </p:nvSpPr>
            <p:spPr>
              <a:xfrm>
                <a:off x="1837610" y="3710588"/>
                <a:ext cx="5456761" cy="576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解答者が、はずれのどちらかを引く（確率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1" lang="ja-JP" alt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kumimoji="1" lang="ja-JP" alt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1" lang="ja-JP" altLang="en-US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1" lang="ja-JP" alt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ja-JP" altLang="en-US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）</a:t>
                </a:r>
                <a:endParaRPr kumimoji="1" lang="ja-JP" altLang="en-US" sz="28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1E9B481-8193-39BD-369C-729AFD9FF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10" y="3710588"/>
                <a:ext cx="5456761" cy="576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CEB0943-2C1C-BF92-56CD-E0491603C2F9}"/>
              </a:ext>
            </a:extLst>
          </p:cNvPr>
          <p:cNvSpPr/>
          <p:nvPr/>
        </p:nvSpPr>
        <p:spPr>
          <a:xfrm>
            <a:off x="3382967" y="382555"/>
            <a:ext cx="2366048" cy="29528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A5BE2BC-EA41-9AB2-D555-2DCEB397B276}"/>
              </a:ext>
            </a:extLst>
          </p:cNvPr>
          <p:cNvSpPr/>
          <p:nvPr/>
        </p:nvSpPr>
        <p:spPr>
          <a:xfrm>
            <a:off x="699796" y="382555"/>
            <a:ext cx="2366048" cy="295285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B72E267-BBC7-DF2C-43DD-5D240852B277}"/>
                  </a:ext>
                </a:extLst>
              </p:cNvPr>
              <p:cNvSpPr txBox="1"/>
              <p:nvPr/>
            </p:nvSpPr>
            <p:spPr>
              <a:xfrm>
                <a:off x="1837608" y="4503417"/>
                <a:ext cx="5456761" cy="575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モンティが、当たりを引く（確率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ja-JP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en-US" altLang="ja-JP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sz="2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ja-JP" altLang="en-US" sz="2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1" lang="en-US" altLang="ja-JP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ja-JP" altLang="en-US" b="1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）</a:t>
                </a:r>
                <a:endParaRPr kumimoji="1" lang="ja-JP" altLang="en-US" sz="2800" b="1" dirty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B72E267-BBC7-DF2C-43DD-5D240852B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08" y="4503417"/>
                <a:ext cx="5456761" cy="5750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4B01BC4-2920-97B6-AA3D-3349FED230E1}"/>
              </a:ext>
            </a:extLst>
          </p:cNvPr>
          <p:cNvSpPr txBox="1"/>
          <p:nvPr/>
        </p:nvSpPr>
        <p:spPr>
          <a:xfrm>
            <a:off x="4107294" y="4210118"/>
            <a:ext cx="93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highlight>
                  <a:srgbClr val="FFFF00"/>
                </a:highlight>
              </a:rPr>
              <a:t>かつ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967C4A1-6AEB-7FFC-897C-36031A8CE722}"/>
              </a:ext>
            </a:extLst>
          </p:cNvPr>
          <p:cNvSpPr txBox="1"/>
          <p:nvPr/>
        </p:nvSpPr>
        <p:spPr>
          <a:xfrm>
            <a:off x="1837608" y="3465962"/>
            <a:ext cx="5456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カードを変えないときに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モンティーチャンスになる確率は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676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A67ED-D29E-1769-642C-706C2B5B0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5594D35-FE25-83DA-BB1F-1263DBF7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4483" y="772122"/>
            <a:ext cx="1628691" cy="22644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65AF62C-AC93-90BB-FAE7-D108A03807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204" y="3335405"/>
            <a:ext cx="1865685" cy="344081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5A84DD5-7D8B-C7A9-1093-BDAB5AF097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61370" y="772100"/>
            <a:ext cx="1621260" cy="226444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2226C9C-0F64-1A15-E7FF-BFE3A7BE7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594" y="3120797"/>
            <a:ext cx="1865684" cy="34408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F0D395-484B-0B6C-BC56-C4C18985A173}"/>
              </a:ext>
            </a:extLst>
          </p:cNvPr>
          <p:cNvSpPr txBox="1"/>
          <p:nvPr/>
        </p:nvSpPr>
        <p:spPr>
          <a:xfrm>
            <a:off x="7228832" y="4641148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</a:t>
            </a:r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28F0E102-4C38-9B0E-C733-D33BC2B3281C}"/>
              </a:ext>
            </a:extLst>
          </p:cNvPr>
          <p:cNvSpPr/>
          <p:nvPr/>
        </p:nvSpPr>
        <p:spPr>
          <a:xfrm rot="21305717" flipV="1">
            <a:off x="-282857" y="1970370"/>
            <a:ext cx="3844182" cy="2142779"/>
          </a:xfrm>
          <a:prstGeom prst="arc">
            <a:avLst>
              <a:gd name="adj1" fmla="val 16440407"/>
              <a:gd name="adj2" fmla="val 20952896"/>
            </a:avLst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550993B-8C98-4E98-06A2-50FC05E7D9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39068" y="763966"/>
            <a:ext cx="1632206" cy="2274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F78C079-FE45-7A0A-FF6F-27793317A115}"/>
                  </a:ext>
                </a:extLst>
              </p:cNvPr>
              <p:cNvSpPr txBox="1"/>
              <p:nvPr/>
            </p:nvSpPr>
            <p:spPr>
              <a:xfrm>
                <a:off x="2884812" y="3816068"/>
                <a:ext cx="2641781" cy="977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モンティがはずれを引く</a:t>
                </a:r>
                <a:r>
                  <a:rPr kumimoji="1" lang="ja-JP" altLang="en-US" sz="2400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→確率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ja-JP" alt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1" lang="ja-JP" altLang="en-US" sz="2800" dirty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F78C079-FE45-7A0A-FF6F-27793317A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812" y="3816068"/>
                <a:ext cx="2641781" cy="977832"/>
              </a:xfrm>
              <a:prstGeom prst="rect">
                <a:avLst/>
              </a:prstGeom>
              <a:blipFill>
                <a:blip r:embed="rId7"/>
                <a:stretch>
                  <a:fillRect l="-691" t="-3125" r="-6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D65F070-E581-1B8F-9E73-1ED9E1D1194F}"/>
              </a:ext>
            </a:extLst>
          </p:cNvPr>
          <p:cNvSpPr txBox="1"/>
          <p:nvPr/>
        </p:nvSpPr>
        <p:spPr>
          <a:xfrm>
            <a:off x="527662" y="4655701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F0DAED4-03C3-4361-2702-6E26EFECFCCB}"/>
              </a:ext>
            </a:extLst>
          </p:cNvPr>
          <p:cNvSpPr/>
          <p:nvPr/>
        </p:nvSpPr>
        <p:spPr>
          <a:xfrm>
            <a:off x="3534139" y="551947"/>
            <a:ext cx="2066101" cy="2695304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648919F-F9E9-0ABE-7B92-9FA71D5BF0F8}"/>
              </a:ext>
            </a:extLst>
          </p:cNvPr>
          <p:cNvSpPr/>
          <p:nvPr/>
        </p:nvSpPr>
        <p:spPr>
          <a:xfrm>
            <a:off x="848735" y="551947"/>
            <a:ext cx="2066101" cy="2695304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F80E0D-5DF6-C194-1AFF-6F9BB5D00297}"/>
              </a:ext>
            </a:extLst>
          </p:cNvPr>
          <p:cNvSpPr txBox="1"/>
          <p:nvPr/>
        </p:nvSpPr>
        <p:spPr>
          <a:xfrm>
            <a:off x="1455400" y="209971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当たり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A16B25-D030-CE83-6462-D4D9CE180149}"/>
              </a:ext>
            </a:extLst>
          </p:cNvPr>
          <p:cNvSpPr txBox="1"/>
          <p:nvPr/>
        </p:nvSpPr>
        <p:spPr>
          <a:xfrm>
            <a:off x="4138572" y="184419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66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64F0C-1B95-3AE8-98E7-E2F810FCF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7ADAEE0-9F70-E565-D46C-0427F6090209}"/>
              </a:ext>
            </a:extLst>
          </p:cNvPr>
          <p:cNvSpPr/>
          <p:nvPr/>
        </p:nvSpPr>
        <p:spPr>
          <a:xfrm>
            <a:off x="1837609" y="3521819"/>
            <a:ext cx="5456761" cy="15339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4F51A91-75BC-43C3-C870-008B67B10D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204" y="3335405"/>
            <a:ext cx="1865685" cy="34408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04200CC-4461-5BAF-A5FF-92F63C69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594" y="3120797"/>
            <a:ext cx="1865684" cy="34408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2C7BDB-F549-71AC-002C-E81A647E4589}"/>
              </a:ext>
            </a:extLst>
          </p:cNvPr>
          <p:cNvSpPr txBox="1"/>
          <p:nvPr/>
        </p:nvSpPr>
        <p:spPr>
          <a:xfrm>
            <a:off x="7228832" y="4641148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4E1F46A-ED66-F46C-4430-D94C154523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39068" y="717311"/>
            <a:ext cx="1632206" cy="227487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4E6B359-643B-F554-5F7C-CCA47753FA54}"/>
              </a:ext>
            </a:extLst>
          </p:cNvPr>
          <p:cNvSpPr txBox="1"/>
          <p:nvPr/>
        </p:nvSpPr>
        <p:spPr>
          <a:xfrm>
            <a:off x="527662" y="4655701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387BA98-1BB3-A042-0C2D-848791A10A0A}"/>
              </a:ext>
            </a:extLst>
          </p:cNvPr>
          <p:cNvSpPr/>
          <p:nvPr/>
        </p:nvSpPr>
        <p:spPr>
          <a:xfrm>
            <a:off x="3534139" y="505292"/>
            <a:ext cx="2066101" cy="2695304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4D15B39-CFB1-9970-87F5-C3648216713F}"/>
              </a:ext>
            </a:extLst>
          </p:cNvPr>
          <p:cNvSpPr/>
          <p:nvPr/>
        </p:nvSpPr>
        <p:spPr>
          <a:xfrm>
            <a:off x="848735" y="505292"/>
            <a:ext cx="2066101" cy="2695304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867655-BF86-B338-2633-EB43A21E4328}"/>
              </a:ext>
            </a:extLst>
          </p:cNvPr>
          <p:cNvSpPr txBox="1"/>
          <p:nvPr/>
        </p:nvSpPr>
        <p:spPr>
          <a:xfrm>
            <a:off x="1455400" y="60675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当たり</a:t>
            </a:r>
            <a:endParaRPr lang="ja-JP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547F71-E315-37BB-5A2C-6F700FEBDB83}"/>
              </a:ext>
            </a:extLst>
          </p:cNvPr>
          <p:cNvSpPr txBox="1"/>
          <p:nvPr/>
        </p:nvSpPr>
        <p:spPr>
          <a:xfrm>
            <a:off x="4138572" y="35123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7394D78-5A00-C44D-17CC-F97BADEDA5B6}"/>
              </a:ext>
            </a:extLst>
          </p:cNvPr>
          <p:cNvSpPr/>
          <p:nvPr/>
        </p:nvSpPr>
        <p:spPr>
          <a:xfrm>
            <a:off x="6068371" y="382555"/>
            <a:ext cx="2366048" cy="29528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EE6783-DB63-DCFB-3F67-91C387460CB8}"/>
              </a:ext>
            </a:extLst>
          </p:cNvPr>
          <p:cNvSpPr txBox="1"/>
          <p:nvPr/>
        </p:nvSpPr>
        <p:spPr>
          <a:xfrm>
            <a:off x="6825963" y="9571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06BD9F0-2957-9E34-7415-ACB45E836E18}"/>
                  </a:ext>
                </a:extLst>
              </p:cNvPr>
              <p:cNvSpPr txBox="1"/>
              <p:nvPr/>
            </p:nvSpPr>
            <p:spPr>
              <a:xfrm>
                <a:off x="1837610" y="3710588"/>
                <a:ext cx="5456761" cy="576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解答者が、はずれのどちらかを引く（確率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1" lang="ja-JP" alt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kumimoji="1" lang="ja-JP" alt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1" lang="ja-JP" altLang="en-US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1" lang="ja-JP" alt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ja-JP" altLang="en-US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）</a:t>
                </a:r>
                <a:endParaRPr kumimoji="1" lang="ja-JP" altLang="en-US" sz="28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1E9B481-8193-39BD-369C-729AFD9FF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10" y="3710588"/>
                <a:ext cx="5456761" cy="576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73A4A18-B57C-BACA-7FDD-39DBD9DB3734}"/>
              </a:ext>
            </a:extLst>
          </p:cNvPr>
          <p:cNvSpPr/>
          <p:nvPr/>
        </p:nvSpPr>
        <p:spPr>
          <a:xfrm>
            <a:off x="3382967" y="382555"/>
            <a:ext cx="2366048" cy="29528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CAA9B79-821B-897B-E3E5-5701E893174A}"/>
              </a:ext>
            </a:extLst>
          </p:cNvPr>
          <p:cNvSpPr/>
          <p:nvPr/>
        </p:nvSpPr>
        <p:spPr>
          <a:xfrm>
            <a:off x="699796" y="382555"/>
            <a:ext cx="2366048" cy="295285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C65F861-5076-8F4C-C8A0-81A87DDD3F52}"/>
                  </a:ext>
                </a:extLst>
              </p:cNvPr>
              <p:cNvSpPr txBox="1"/>
              <p:nvPr/>
            </p:nvSpPr>
            <p:spPr>
              <a:xfrm>
                <a:off x="1837608" y="4503417"/>
                <a:ext cx="5456761" cy="575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モンティが、はずれを引く（確率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ja-JP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en-US" altLang="ja-JP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sz="2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ja-JP" altLang="en-US" sz="2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1" lang="en-US" altLang="ja-JP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ja-JP" altLang="en-US" b="1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）</a:t>
                </a:r>
                <a:endParaRPr kumimoji="1" lang="ja-JP" altLang="en-US" sz="2800" b="1" dirty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C65F861-5076-8F4C-C8A0-81A87DDD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08" y="4503417"/>
                <a:ext cx="5456761" cy="5750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5B49497-3F88-97BC-67C3-5E19DE405AA4}"/>
              </a:ext>
            </a:extLst>
          </p:cNvPr>
          <p:cNvSpPr txBox="1"/>
          <p:nvPr/>
        </p:nvSpPr>
        <p:spPr>
          <a:xfrm>
            <a:off x="4107294" y="4210118"/>
            <a:ext cx="93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highlight>
                  <a:srgbClr val="FFFF00"/>
                </a:highlight>
              </a:rPr>
              <a:t>かつ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D6FC249-CA5F-DD68-2ED1-B7069235DC5F}"/>
              </a:ext>
            </a:extLst>
          </p:cNvPr>
          <p:cNvSpPr txBox="1"/>
          <p:nvPr/>
        </p:nvSpPr>
        <p:spPr>
          <a:xfrm>
            <a:off x="1837608" y="3465962"/>
            <a:ext cx="5456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カードを変えないときに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解答者がはずれを引く確率は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C8B10B9-C204-681E-E742-B9657DFC94C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756103" y="751865"/>
            <a:ext cx="1621260" cy="226444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6F9D10C-8E7D-687F-7A67-2A3B7D7A972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69216" y="751887"/>
            <a:ext cx="1628691" cy="22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9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4BB87-331E-0A06-717F-973D6DF0D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4F28CB0-10D4-56A5-9532-C41D16EC8C57}"/>
              </a:ext>
            </a:extLst>
          </p:cNvPr>
          <p:cNvSpPr/>
          <p:nvPr/>
        </p:nvSpPr>
        <p:spPr>
          <a:xfrm>
            <a:off x="1837609" y="3521819"/>
            <a:ext cx="5456761" cy="15339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D79FF68-66E3-9272-D9FC-A473ADA61C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204" y="3335405"/>
            <a:ext cx="1865685" cy="34408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057F648-B86D-A514-8EE4-7A0B887DA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594" y="3120797"/>
            <a:ext cx="1865684" cy="34408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3A63AB-4D8E-5DFE-2ADD-893012EEA432}"/>
              </a:ext>
            </a:extLst>
          </p:cNvPr>
          <p:cNvSpPr txBox="1"/>
          <p:nvPr/>
        </p:nvSpPr>
        <p:spPr>
          <a:xfrm>
            <a:off x="7228832" y="4641148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AA57114-0071-F231-5D89-277540360B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39068" y="717311"/>
            <a:ext cx="1632206" cy="227487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21FC85A-E7E2-7C1E-D60A-A68786868CAB}"/>
              </a:ext>
            </a:extLst>
          </p:cNvPr>
          <p:cNvSpPr txBox="1"/>
          <p:nvPr/>
        </p:nvSpPr>
        <p:spPr>
          <a:xfrm>
            <a:off x="527662" y="4655701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9EBDB4F-F74C-D29F-2855-96199A83077A}"/>
              </a:ext>
            </a:extLst>
          </p:cNvPr>
          <p:cNvSpPr/>
          <p:nvPr/>
        </p:nvSpPr>
        <p:spPr>
          <a:xfrm>
            <a:off x="3534139" y="505292"/>
            <a:ext cx="2066101" cy="2695304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5DA0583-D0D2-C801-A84E-D12596882909}"/>
              </a:ext>
            </a:extLst>
          </p:cNvPr>
          <p:cNvSpPr/>
          <p:nvPr/>
        </p:nvSpPr>
        <p:spPr>
          <a:xfrm>
            <a:off x="848735" y="505292"/>
            <a:ext cx="2066101" cy="2695304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72F20F-4BAC-782F-16CE-265ED3A7AEA1}"/>
              </a:ext>
            </a:extLst>
          </p:cNvPr>
          <p:cNvSpPr txBox="1"/>
          <p:nvPr/>
        </p:nvSpPr>
        <p:spPr>
          <a:xfrm>
            <a:off x="1455400" y="60675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当たり</a:t>
            </a:r>
            <a:endParaRPr lang="ja-JP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1B5AA5-5F47-7451-B9C9-FB56A6281621}"/>
              </a:ext>
            </a:extLst>
          </p:cNvPr>
          <p:cNvSpPr txBox="1"/>
          <p:nvPr/>
        </p:nvSpPr>
        <p:spPr>
          <a:xfrm>
            <a:off x="4138572" y="35123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0B64EDA-03F2-C3EF-8346-2D234A04BE5F}"/>
              </a:ext>
            </a:extLst>
          </p:cNvPr>
          <p:cNvSpPr/>
          <p:nvPr/>
        </p:nvSpPr>
        <p:spPr>
          <a:xfrm>
            <a:off x="6068371" y="382555"/>
            <a:ext cx="2366048" cy="29528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88AFB5-E519-691D-D357-ADEC96F96DD8}"/>
              </a:ext>
            </a:extLst>
          </p:cNvPr>
          <p:cNvSpPr txBox="1"/>
          <p:nvPr/>
        </p:nvSpPr>
        <p:spPr>
          <a:xfrm>
            <a:off x="6825963" y="9571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4F8CE0A-EBC0-5F9F-7DA9-E08755417B29}"/>
                  </a:ext>
                </a:extLst>
              </p:cNvPr>
              <p:cNvSpPr txBox="1"/>
              <p:nvPr/>
            </p:nvSpPr>
            <p:spPr>
              <a:xfrm>
                <a:off x="1837610" y="3710588"/>
                <a:ext cx="5456761" cy="576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解答者が、はずれのどちらかを引く（確率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1" lang="ja-JP" alt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kumimoji="1" lang="ja-JP" alt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1" lang="ja-JP" altLang="en-US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1" lang="ja-JP" alt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ja-JP" altLang="en-US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）</a:t>
                </a:r>
                <a:endParaRPr kumimoji="1" lang="ja-JP" altLang="en-US" sz="28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1E9B481-8193-39BD-369C-729AFD9FF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10" y="3710588"/>
                <a:ext cx="5456761" cy="576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6B9A6B1F-F308-C50C-0823-DA31C1886B6D}"/>
              </a:ext>
            </a:extLst>
          </p:cNvPr>
          <p:cNvSpPr/>
          <p:nvPr/>
        </p:nvSpPr>
        <p:spPr>
          <a:xfrm>
            <a:off x="3382967" y="382555"/>
            <a:ext cx="2366048" cy="29528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E6D723F-2975-9F52-F8E8-E8ECF6F3B28F}"/>
              </a:ext>
            </a:extLst>
          </p:cNvPr>
          <p:cNvSpPr/>
          <p:nvPr/>
        </p:nvSpPr>
        <p:spPr>
          <a:xfrm>
            <a:off x="699796" y="382555"/>
            <a:ext cx="2366048" cy="295285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FD88516-84F1-52A5-B43E-0440C78ED0D5}"/>
                  </a:ext>
                </a:extLst>
              </p:cNvPr>
              <p:cNvSpPr txBox="1"/>
              <p:nvPr/>
            </p:nvSpPr>
            <p:spPr>
              <a:xfrm>
                <a:off x="1837608" y="4503417"/>
                <a:ext cx="5456761" cy="576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モンティが、はずれを引く（確率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ja-JP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en-US" altLang="ja-JP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sz="2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ja-JP" altLang="en-US" sz="2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1" lang="en-US" altLang="ja-JP" sz="2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ja-JP" altLang="en-US" b="1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）</a:t>
                </a:r>
                <a:endParaRPr kumimoji="1" lang="ja-JP" altLang="en-US" sz="2800" b="1" dirty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FD88516-84F1-52A5-B43E-0440C78ED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08" y="4503417"/>
                <a:ext cx="5456761" cy="576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86F8B1-51D3-C6F7-BAFC-76F11DE9BAB8}"/>
              </a:ext>
            </a:extLst>
          </p:cNvPr>
          <p:cNvSpPr txBox="1"/>
          <p:nvPr/>
        </p:nvSpPr>
        <p:spPr>
          <a:xfrm>
            <a:off x="4107294" y="4210118"/>
            <a:ext cx="93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highlight>
                  <a:srgbClr val="FFFF00"/>
                </a:highlight>
              </a:rPr>
              <a:t>かつ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9427EAE-B48A-41B8-863E-56EE855351ED}"/>
              </a:ext>
            </a:extLst>
          </p:cNvPr>
          <p:cNvSpPr txBox="1"/>
          <p:nvPr/>
        </p:nvSpPr>
        <p:spPr>
          <a:xfrm>
            <a:off x="1837608" y="3465962"/>
            <a:ext cx="5456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カードを変えるときに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解答者が当たりを引く確率は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933B9BB-E076-9761-75BA-E4443C6030E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756103" y="751865"/>
            <a:ext cx="1621260" cy="226444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4B947D7-5DEA-0974-DE0F-445BE4E0D9E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69216" y="751887"/>
            <a:ext cx="1628691" cy="22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3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F7B9E-3A4B-6556-FE4A-7837858AD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B8B043-5B70-3C8E-F166-52FB6212643C}"/>
              </a:ext>
            </a:extLst>
          </p:cNvPr>
          <p:cNvSpPr txBox="1"/>
          <p:nvPr/>
        </p:nvSpPr>
        <p:spPr>
          <a:xfrm>
            <a:off x="264120" y="78782"/>
            <a:ext cx="9191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【</a:t>
            </a: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問題２</a:t>
            </a: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】</a:t>
            </a: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子どもが生まれたとき、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               </a:t>
            </a:r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その子が男の子である確率は？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>
                <a:extLst>
                  <a:ext uri="{FF2B5EF4-FFF2-40B4-BE49-F238E27FC236}">
                    <a16:creationId xmlns:a16="http://schemas.microsoft.com/office/drawing/2014/main" id="{6831E98C-3E7A-FF25-884D-26F8F71194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9880" y="1193207"/>
              <a:ext cx="4444508" cy="24959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2959">
                      <a:extLst>
                        <a:ext uri="{9D8B030D-6E8A-4147-A177-3AD203B41FA5}">
                          <a16:colId xmlns:a16="http://schemas.microsoft.com/office/drawing/2014/main" val="2304371359"/>
                        </a:ext>
                      </a:extLst>
                    </a:gridCol>
                    <a:gridCol w="1785876">
                      <a:extLst>
                        <a:ext uri="{9D8B030D-6E8A-4147-A177-3AD203B41FA5}">
                          <a16:colId xmlns:a16="http://schemas.microsoft.com/office/drawing/2014/main" val="3626094664"/>
                        </a:ext>
                      </a:extLst>
                    </a:gridCol>
                    <a:gridCol w="1645673">
                      <a:extLst>
                        <a:ext uri="{9D8B030D-6E8A-4147-A177-3AD203B41FA5}">
                          <a16:colId xmlns:a16="http://schemas.microsoft.com/office/drawing/2014/main" val="1227176733"/>
                        </a:ext>
                      </a:extLst>
                    </a:gridCol>
                  </a:tblGrid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ja-JP" altLang="en-US"/>
                            <a:t>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/>
                            <a:t>総数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altLang="ja-JP" sz="1800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oMath>
                          </a14:m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en-US" altLang="ja-JP" sz="1600" b="0" dirty="0"/>
                            <a:t>(</a:t>
                          </a:r>
                          <a:r>
                            <a:rPr kumimoji="1" lang="ja-JP" altLang="en-US" sz="1600" b="0" dirty="0"/>
                            <a:t>人</a:t>
                          </a:r>
                          <a:r>
                            <a:rPr kumimoji="1" lang="en-US" altLang="ja-JP" sz="1600" b="0" dirty="0"/>
                            <a:t>)</a:t>
                          </a:r>
                          <a:endParaRPr kumimoji="1" lang="ja-JP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/>
                            <a:t>男子の数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altLang="ja-JP" sz="180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en-US" altLang="ja-JP" sz="1600" b="0" dirty="0"/>
                            <a:t>(</a:t>
                          </a:r>
                          <a:r>
                            <a:rPr kumimoji="1" lang="ja-JP" altLang="en-US" sz="1600" b="0" dirty="0"/>
                            <a:t>人</a:t>
                          </a:r>
                          <a:r>
                            <a:rPr kumimoji="1" lang="en-US" altLang="ja-JP" sz="1600" b="0" dirty="0"/>
                            <a:t>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163345"/>
                      </a:ext>
                    </a:extLst>
                  </a:tr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2019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865,239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443,430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07068"/>
                      </a:ext>
                    </a:extLst>
                  </a:tr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2020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840,835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430,713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2763361"/>
                      </a:ext>
                    </a:extLst>
                  </a:tr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2021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811,622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415,903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872383"/>
                      </a:ext>
                    </a:extLst>
                  </a:tr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2022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770,759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395,257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8162340"/>
                      </a:ext>
                    </a:extLst>
                  </a:tr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2023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727,288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372,603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4992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>
                <a:extLst>
                  <a:ext uri="{FF2B5EF4-FFF2-40B4-BE49-F238E27FC236}">
                    <a16:creationId xmlns:a16="http://schemas.microsoft.com/office/drawing/2014/main" id="{6831E98C-3E7A-FF25-884D-26F8F71194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9880" y="1193207"/>
              <a:ext cx="4444508" cy="24959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2959">
                      <a:extLst>
                        <a:ext uri="{9D8B030D-6E8A-4147-A177-3AD203B41FA5}">
                          <a16:colId xmlns:a16="http://schemas.microsoft.com/office/drawing/2014/main" val="2304371359"/>
                        </a:ext>
                      </a:extLst>
                    </a:gridCol>
                    <a:gridCol w="1785876">
                      <a:extLst>
                        <a:ext uri="{9D8B030D-6E8A-4147-A177-3AD203B41FA5}">
                          <a16:colId xmlns:a16="http://schemas.microsoft.com/office/drawing/2014/main" val="3626094664"/>
                        </a:ext>
                      </a:extLst>
                    </a:gridCol>
                    <a:gridCol w="1645673">
                      <a:extLst>
                        <a:ext uri="{9D8B030D-6E8A-4147-A177-3AD203B41FA5}">
                          <a16:colId xmlns:a16="http://schemas.microsoft.com/office/drawing/2014/main" val="1227176733"/>
                        </a:ext>
                      </a:extLst>
                    </a:gridCol>
                  </a:tblGrid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ja-JP" altLang="en-US"/>
                            <a:t>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56803" t="-7246" r="-93197" b="-50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70741" t="-7246" r="-1481" b="-505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6163345"/>
                      </a:ext>
                    </a:extLst>
                  </a:tr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2019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865,239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443,430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07068"/>
                      </a:ext>
                    </a:extLst>
                  </a:tr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2020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840,835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430,713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2763361"/>
                      </a:ext>
                    </a:extLst>
                  </a:tr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2021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811,622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415,903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872383"/>
                      </a:ext>
                    </a:extLst>
                  </a:tr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2022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770,759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395,257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8162340"/>
                      </a:ext>
                    </a:extLst>
                  </a:tr>
                  <a:tr h="41599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2023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727,288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372,603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4992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AutoShape 2" descr="e-Stat 政府統計の総合窓口">
            <a:hlinkClick r:id="rId3"/>
            <a:extLst>
              <a:ext uri="{FF2B5EF4-FFF2-40B4-BE49-F238E27FC236}">
                <a16:creationId xmlns:a16="http://schemas.microsoft.com/office/drawing/2014/main" id="{F54141C0-E061-0E09-33A5-31DD3A1F4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400"/>
          </a:p>
        </p:txBody>
      </p:sp>
      <p:sp>
        <p:nvSpPr>
          <p:cNvPr id="6" name="AutoShape 4" descr="e-Stat 政府統計の総合窓口">
            <a:hlinkClick r:id="rId3"/>
            <a:extLst>
              <a:ext uri="{FF2B5EF4-FFF2-40B4-BE49-F238E27FC236}">
                <a16:creationId xmlns:a16="http://schemas.microsoft.com/office/drawing/2014/main" id="{8484FA87-BB21-1C29-23C4-58EC9A0BA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400"/>
          </a:p>
        </p:txBody>
      </p:sp>
      <p:sp>
        <p:nvSpPr>
          <p:cNvPr id="7" name="AutoShape 6" descr="e-Stat 政府統計の総合窓口">
            <a:hlinkClick r:id="rId3"/>
            <a:extLst>
              <a:ext uri="{FF2B5EF4-FFF2-40B4-BE49-F238E27FC236}">
                <a16:creationId xmlns:a16="http://schemas.microsoft.com/office/drawing/2014/main" id="{B90C652B-BA2B-B7AC-911E-E69BB1FF3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F0AED7-96D8-50B1-9CAB-14EB2D85A64B}"/>
              </a:ext>
            </a:extLst>
          </p:cNvPr>
          <p:cNvSpPr txBox="1"/>
          <p:nvPr/>
        </p:nvSpPr>
        <p:spPr>
          <a:xfrm>
            <a:off x="3764593" y="3692018"/>
            <a:ext cx="390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(e-Stat</a:t>
            </a:r>
            <a:r>
              <a:rPr kumimoji="1" lang="ja-JP" altLang="en-US" dirty="0"/>
              <a:t>　政府統計の総合窓口</a:t>
            </a:r>
            <a:r>
              <a:rPr kumimoji="1" lang="en-US" altLang="ja-JP" dirty="0"/>
              <a:t>HP</a:t>
            </a:r>
            <a:r>
              <a:rPr kumimoji="1" lang="ja-JP" altLang="en-US" dirty="0"/>
              <a:t>より</a:t>
            </a:r>
            <a:r>
              <a:rPr kumimoji="1" lang="en-US" altLang="ja-JP" dirty="0"/>
              <a:t>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F369FF-40FC-366C-D76C-101BFBCD0B5B}"/>
              </a:ext>
            </a:extLst>
          </p:cNvPr>
          <p:cNvSpPr txBox="1"/>
          <p:nvPr/>
        </p:nvSpPr>
        <p:spPr>
          <a:xfrm>
            <a:off x="704578" y="3985594"/>
            <a:ext cx="7430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子どもが生まれたとき、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kumimoji="1" lang="ja-JP" altLang="en-US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その子が男の子である確率は</a:t>
            </a: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0.51</a:t>
            </a:r>
            <a:r>
              <a:rPr kumimoji="1" lang="ja-JP" altLang="en-US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と言える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>
                <a:extLst>
                  <a:ext uri="{FF2B5EF4-FFF2-40B4-BE49-F238E27FC236}">
                    <a16:creationId xmlns:a16="http://schemas.microsoft.com/office/drawing/2014/main" id="{4227C140-24EA-0B42-2002-89145876D3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14388" y="1188274"/>
              <a:ext cx="2169169" cy="24959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169">
                      <a:extLst>
                        <a:ext uri="{9D8B030D-6E8A-4147-A177-3AD203B41FA5}">
                          <a16:colId xmlns:a16="http://schemas.microsoft.com/office/drawing/2014/main" val="1657991577"/>
                        </a:ext>
                      </a:extLst>
                    </a:gridCol>
                  </a:tblGrid>
                  <a:tr h="418785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1800" dirty="0"/>
                            <a:t>総体度数</a:t>
                          </a:r>
                          <a:r>
                            <a:rPr kumimoji="1" lang="en-US" altLang="ja-JP" sz="18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kumimoji="1" lang="en-US" altLang="ja-JP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8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num>
                                <m:den>
                                  <m:r>
                                    <a:rPr kumimoji="1" lang="en-US" altLang="ja-JP" sz="1800" b="1" i="0" smtClean="0"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den>
                              </m:f>
                            </m:oMath>
                          </a14:m>
                          <a:endParaRPr kumimoji="1" lang="ja-JP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163345"/>
                      </a:ext>
                    </a:extLst>
                  </a:tr>
                  <a:tr h="41544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34" charset="-128"/>
                            </a:rPr>
                            <a:t>0.5124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104807068"/>
                      </a:ext>
                    </a:extLst>
                  </a:tr>
                  <a:tr h="41544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34" charset="-128"/>
                            </a:rPr>
                            <a:t>0.5122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372763361"/>
                      </a:ext>
                    </a:extLst>
                  </a:tr>
                  <a:tr h="41544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34" charset="-128"/>
                            </a:rPr>
                            <a:t>0.5124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37872383"/>
                      </a:ext>
                    </a:extLst>
                  </a:tr>
                  <a:tr h="41544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34" charset="-128"/>
                            </a:rPr>
                            <a:t>0.5128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378162340"/>
                      </a:ext>
                    </a:extLst>
                  </a:tr>
                  <a:tr h="41544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34" charset="-128"/>
                            </a:rPr>
                            <a:t>0.5123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044992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>
                <a:extLst>
                  <a:ext uri="{FF2B5EF4-FFF2-40B4-BE49-F238E27FC236}">
                    <a16:creationId xmlns:a16="http://schemas.microsoft.com/office/drawing/2014/main" id="{4227C140-24EA-0B42-2002-89145876D3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14388" y="1188274"/>
              <a:ext cx="2169169" cy="24959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169">
                      <a:extLst>
                        <a:ext uri="{9D8B030D-6E8A-4147-A177-3AD203B41FA5}">
                          <a16:colId xmlns:a16="http://schemas.microsoft.com/office/drawing/2014/main" val="1657991577"/>
                        </a:ext>
                      </a:extLst>
                    </a:gridCol>
                  </a:tblGrid>
                  <a:tr h="41878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280" t="-101449" r="-1120" b="-514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6163345"/>
                      </a:ext>
                    </a:extLst>
                  </a:tr>
                  <a:tr h="41544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34" charset="-128"/>
                            </a:rPr>
                            <a:t>0.5124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104807068"/>
                      </a:ext>
                    </a:extLst>
                  </a:tr>
                  <a:tr h="41544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34" charset="-128"/>
                            </a:rPr>
                            <a:t>0.5122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372763361"/>
                      </a:ext>
                    </a:extLst>
                  </a:tr>
                  <a:tr h="41544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34" charset="-128"/>
                            </a:rPr>
                            <a:t>0.5124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37872383"/>
                      </a:ext>
                    </a:extLst>
                  </a:tr>
                  <a:tr h="41544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34" charset="-128"/>
                            </a:rPr>
                            <a:t>0.5128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378162340"/>
                      </a:ext>
                    </a:extLst>
                  </a:tr>
                  <a:tr h="41544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34" charset="-128"/>
                            </a:rPr>
                            <a:t>0.5123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0449927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60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B24A6-4ADE-BD9C-FF75-4D84775F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5C4C8F4-FC92-6F7F-741F-CE22ECBFB69D}"/>
              </a:ext>
            </a:extLst>
          </p:cNvPr>
          <p:cNvSpPr/>
          <p:nvPr/>
        </p:nvSpPr>
        <p:spPr>
          <a:xfrm>
            <a:off x="1837609" y="3521819"/>
            <a:ext cx="5456761" cy="15339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0D7C3D-DC9E-1FA4-EBF8-8CF80757D6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4483" y="720234"/>
            <a:ext cx="1628691" cy="22748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94AB3D3-213D-098F-977E-334427D67B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1204" y="3335405"/>
            <a:ext cx="1865685" cy="344081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23AC9F8-67A5-01EA-2137-975F5F21D9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57639" y="725445"/>
            <a:ext cx="1628722" cy="226444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36FD60E-14D8-2B30-1EDD-F4E76BB2B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594" y="3120797"/>
            <a:ext cx="1865684" cy="34408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680C78-425F-85E3-ABE3-0CBB0C6E098E}"/>
              </a:ext>
            </a:extLst>
          </p:cNvPr>
          <p:cNvSpPr txBox="1"/>
          <p:nvPr/>
        </p:nvSpPr>
        <p:spPr>
          <a:xfrm>
            <a:off x="7228832" y="4641148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解答者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3AFE7CC-6215-790A-8DFE-1A83CE2862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39068" y="717311"/>
            <a:ext cx="1632206" cy="227487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F7A7B2-C488-00C9-D196-148270BC7A0B}"/>
              </a:ext>
            </a:extLst>
          </p:cNvPr>
          <p:cNvSpPr txBox="1"/>
          <p:nvPr/>
        </p:nvSpPr>
        <p:spPr>
          <a:xfrm>
            <a:off x="527662" y="4655701"/>
            <a:ext cx="13927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司会者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8023DC1-F882-258C-0C56-269FCF0AE9BC}"/>
              </a:ext>
            </a:extLst>
          </p:cNvPr>
          <p:cNvSpPr/>
          <p:nvPr/>
        </p:nvSpPr>
        <p:spPr>
          <a:xfrm>
            <a:off x="3534139" y="505292"/>
            <a:ext cx="2066101" cy="2695304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284E7BF-9EFE-7CD9-4494-5C90889FA0E8}"/>
              </a:ext>
            </a:extLst>
          </p:cNvPr>
          <p:cNvSpPr/>
          <p:nvPr/>
        </p:nvSpPr>
        <p:spPr>
          <a:xfrm>
            <a:off x="848735" y="505292"/>
            <a:ext cx="2066101" cy="2695304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AE69E7-9830-09EF-A0E5-EC863C2C207B}"/>
              </a:ext>
            </a:extLst>
          </p:cNvPr>
          <p:cNvSpPr txBox="1"/>
          <p:nvPr/>
        </p:nvSpPr>
        <p:spPr>
          <a:xfrm>
            <a:off x="1455400" y="60675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当たり</a:t>
            </a:r>
            <a:endParaRPr lang="ja-JP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66D770-7735-5436-0CCA-FAE0B5D2A94B}"/>
              </a:ext>
            </a:extLst>
          </p:cNvPr>
          <p:cNvSpPr txBox="1"/>
          <p:nvPr/>
        </p:nvSpPr>
        <p:spPr>
          <a:xfrm>
            <a:off x="4138572" y="35123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04D4546-BED8-50BC-20F9-3F3D1E076755}"/>
              </a:ext>
            </a:extLst>
          </p:cNvPr>
          <p:cNvSpPr/>
          <p:nvPr/>
        </p:nvSpPr>
        <p:spPr>
          <a:xfrm>
            <a:off x="6068371" y="382555"/>
            <a:ext cx="2366048" cy="29528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D665D9-A493-0ABD-DF68-5FAA2F5C2EAF}"/>
              </a:ext>
            </a:extLst>
          </p:cNvPr>
          <p:cNvSpPr txBox="1"/>
          <p:nvPr/>
        </p:nvSpPr>
        <p:spPr>
          <a:xfrm>
            <a:off x="6825963" y="9571"/>
            <a:ext cx="85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はずれ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786F397-7DE6-C754-5F59-48517FB6FBF8}"/>
                  </a:ext>
                </a:extLst>
              </p:cNvPr>
              <p:cNvSpPr txBox="1"/>
              <p:nvPr/>
            </p:nvSpPr>
            <p:spPr>
              <a:xfrm>
                <a:off x="1837610" y="3710588"/>
                <a:ext cx="5456761" cy="576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解答者が、はずれのどちらかを引く（確率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1" lang="ja-JP" alt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kumimoji="1" lang="ja-JP" alt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1" lang="ja-JP" altLang="en-US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1" lang="ja-JP" alt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ja-JP" altLang="en-US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）</a:t>
                </a:r>
                <a:endParaRPr kumimoji="1" lang="ja-JP" altLang="en-US" sz="28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1E9B481-8193-39BD-369C-729AFD9FF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10" y="3710588"/>
                <a:ext cx="5456761" cy="576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BB9B2E7-CEEF-5A00-1905-5ED24976A7FF}"/>
              </a:ext>
            </a:extLst>
          </p:cNvPr>
          <p:cNvSpPr/>
          <p:nvPr/>
        </p:nvSpPr>
        <p:spPr>
          <a:xfrm>
            <a:off x="3382967" y="382555"/>
            <a:ext cx="2366048" cy="29528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56CEF0D0-00D4-4E8C-8242-B5605629C4B8}"/>
              </a:ext>
            </a:extLst>
          </p:cNvPr>
          <p:cNvSpPr/>
          <p:nvPr/>
        </p:nvSpPr>
        <p:spPr>
          <a:xfrm>
            <a:off x="699796" y="382555"/>
            <a:ext cx="2366048" cy="295285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B1812B0-F842-A2BB-2FA2-F2FB2C3C9EB4}"/>
                  </a:ext>
                </a:extLst>
              </p:cNvPr>
              <p:cNvSpPr txBox="1"/>
              <p:nvPr/>
            </p:nvSpPr>
            <p:spPr>
              <a:xfrm>
                <a:off x="1837608" y="4503417"/>
                <a:ext cx="5456761" cy="576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モンティが、当たりを引く（確率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ja-JP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en-US" altLang="ja-JP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sz="2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ja-JP" altLang="en-US" sz="2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1" lang="en-US" altLang="ja-JP" sz="2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ja-JP" altLang="en-US" b="1" dirty="0">
                    <a:solidFill>
                      <a:srgbClr val="0000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）</a:t>
                </a:r>
                <a:endParaRPr kumimoji="1" lang="ja-JP" altLang="en-US" sz="2800" b="1" dirty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B1812B0-F842-A2BB-2FA2-F2FB2C3C9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08" y="4503417"/>
                <a:ext cx="5456761" cy="576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6C1FA14-3B42-DE90-F880-DBD989B87193}"/>
              </a:ext>
            </a:extLst>
          </p:cNvPr>
          <p:cNvSpPr txBox="1"/>
          <p:nvPr/>
        </p:nvSpPr>
        <p:spPr>
          <a:xfrm>
            <a:off x="4107294" y="4210118"/>
            <a:ext cx="93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highlight>
                  <a:srgbClr val="FFFF00"/>
                </a:highlight>
              </a:rPr>
              <a:t>かつ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8BB9CE0-5B7D-4D5F-62E8-532EBAE45B58}"/>
              </a:ext>
            </a:extLst>
          </p:cNvPr>
          <p:cNvSpPr txBox="1"/>
          <p:nvPr/>
        </p:nvSpPr>
        <p:spPr>
          <a:xfrm>
            <a:off x="1837608" y="3465962"/>
            <a:ext cx="5456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カードを変えるときに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モンティーチャンスになる確率は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929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DECE982-0EA7-68C0-B3D8-C91AF3B23AC2}"/>
                  </a:ext>
                </a:extLst>
              </p:cNvPr>
              <p:cNvSpPr txBox="1"/>
              <p:nvPr/>
            </p:nvSpPr>
            <p:spPr>
              <a:xfrm>
                <a:off x="805932" y="564543"/>
                <a:ext cx="7532135" cy="365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＜問＞</a:t>
                </a:r>
                <a:endParaRPr kumimoji="1" lang="en-US" altLang="ja-JP" sz="4000" dirty="0">
                  <a:latin typeface="HGPGothicE" panose="020B0900000000000000" pitchFamily="34" charset="-128"/>
                  <a:ea typeface="HGPGothicE" panose="020B0900000000000000" pitchFamily="34" charset="-128"/>
                </a:endParaRPr>
              </a:p>
              <a:p>
                <a:r>
                  <a:rPr kumimoji="1" lang="ja-JP" altLang="en-US" sz="4000" dirty="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モンティーチャンスありの場合、</a:t>
                </a:r>
                <a:endParaRPr kumimoji="1" lang="en-US" altLang="ja-JP" sz="4000" dirty="0">
                  <a:latin typeface="HGPGothicE" panose="020B0900000000000000" pitchFamily="34" charset="-128"/>
                  <a:ea typeface="HGPGothicE" panose="020B0900000000000000" pitchFamily="34" charset="-128"/>
                </a:endParaRPr>
              </a:p>
              <a:p>
                <a:r>
                  <a:rPr kumimoji="1" lang="ja-JP" altLang="en-US" sz="4000" dirty="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最終的に解答者が当たる確率は</a:t>
                </a:r>
                <a:endParaRPr kumimoji="1" lang="en-US" altLang="ja-JP" sz="4000" dirty="0">
                  <a:latin typeface="HGPGothicE" panose="020B0900000000000000" pitchFamily="34" charset="-128"/>
                  <a:ea typeface="HGPGothicE" panose="020B0900000000000000" pitchFamily="34" charset="-128"/>
                </a:endParaRPr>
              </a:p>
              <a:p>
                <a:r>
                  <a:rPr kumimoji="1" lang="en-US" altLang="ja-JP" sz="4000" dirty="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000" i="1" smtClean="0">
                            <a:latin typeface="Cambria Math" panose="02040503050406030204" pitchFamily="18" charset="0"/>
                            <a:ea typeface="HGPGothicE" panose="020B0900000000000000" pitchFamily="34" charset="-128"/>
                          </a:rPr>
                        </m:ctrlPr>
                      </m:fPr>
                      <m:num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HGPGothicE" panose="020B0900000000000000" pitchFamily="34" charset="-128"/>
                          </a:rPr>
                          <m:t> </m:t>
                        </m:r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HGPGothicE" panose="020B0900000000000000" pitchFamily="34" charset="-128"/>
                          </a:rPr>
                          <m:t>１</m:t>
                        </m:r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HGPGothicE" panose="020B0900000000000000" pitchFamily="34" charset="-128"/>
                          </a:rPr>
                          <m:t> </m:t>
                        </m:r>
                      </m:num>
                      <m:den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HGPGothicE" panose="020B0900000000000000" pitchFamily="34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 </a:t>
                </a:r>
                <a:r>
                  <a:rPr kumimoji="1" lang="ja-JP" altLang="en-US" sz="4000" dirty="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でよいか。</a:t>
                </a:r>
                <a:endParaRPr kumimoji="1" lang="en-US" altLang="ja-JP" sz="4000" dirty="0">
                  <a:latin typeface="HGPGothicE" panose="020B0900000000000000" pitchFamily="34" charset="-128"/>
                  <a:ea typeface="HGPGothicE" panose="020B0900000000000000" pitchFamily="34" charset="-128"/>
                </a:endParaRPr>
              </a:p>
              <a:p>
                <a:endParaRPr kumimoji="1" lang="en-US" altLang="ja-JP" sz="4000" dirty="0">
                  <a:latin typeface="HGPGothicE" panose="020B0900000000000000" pitchFamily="34" charset="-128"/>
                  <a:ea typeface="HGPGothicE" panose="020B0900000000000000" pitchFamily="34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DECE982-0EA7-68C0-B3D8-C91AF3B2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32" y="564543"/>
                <a:ext cx="7532135" cy="3651321"/>
              </a:xfrm>
              <a:prstGeom prst="rect">
                <a:avLst/>
              </a:prstGeom>
              <a:blipFill>
                <a:blip r:embed="rId2"/>
                <a:stretch>
                  <a:fillRect l="-2832" t="-30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97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C2514D6-E27B-B990-6B93-3B998876A6CE}"/>
                  </a:ext>
                </a:extLst>
              </p:cNvPr>
              <p:cNvSpPr txBox="1"/>
              <p:nvPr/>
            </p:nvSpPr>
            <p:spPr>
              <a:xfrm>
                <a:off x="66501" y="172524"/>
                <a:ext cx="9313026" cy="5115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＜数学</a:t>
                </a:r>
                <a:r>
                  <a:rPr kumimoji="1" lang="en-US" altLang="ja-JP" sz="32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B</a:t>
                </a:r>
                <a:r>
                  <a:rPr kumimoji="1" lang="ja-JP" altLang="en-US" sz="32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（２年次学習予定）＞</a:t>
                </a:r>
                <a:endParaRPr kumimoji="1" lang="en-US" altLang="ja-JP" sz="32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r>
                  <a:rPr kumimoji="1" lang="ja-JP" altLang="en-US" sz="2800" b="1">
                    <a:solidFill>
                      <a:srgbClr val="0070C0"/>
                    </a:solidFill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等比数列：</a:t>
                </a:r>
                <a:r>
                  <a:rPr kumimoji="1" lang="ja-JP" altLang="en-US" sz="28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ある数に次々と同じ値をかけて得られる数列</a:t>
                </a:r>
                <a:endParaRPr kumimoji="1" lang="en-US" altLang="ja-JP" sz="28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r>
                  <a:rPr kumimoji="1" lang="ja-JP" altLang="en-US" sz="24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4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4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ja-JP" sz="4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,</a:t>
                </a:r>
                <a14:m>
                  <m:oMath xmlns:m="http://schemas.openxmlformats.org/officeDocument/2006/math"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4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kumimoji="1" lang="en-US" altLang="ja-JP" sz="400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4000" i="1" smtClean="0">
                        <a:latin typeface="Cambria Math" panose="02040503050406030204" pitchFamily="18" charset="0"/>
                      </a:rPr>
                      <m:t>・・・</m:t>
                    </m:r>
                  </m:oMath>
                </a14:m>
                <a:endParaRPr kumimoji="1" lang="en-US" altLang="ja-JP" sz="4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r>
                  <a:rPr kumimoji="1" lang="ja-JP" altLang="en-US" sz="32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　</a:t>
                </a:r>
                <a:r>
                  <a:rPr kumimoji="1" lang="en-US" altLang="ja-JP" sz="32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ja-JP" altLang="en-US" sz="32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を</a:t>
                </a:r>
                <a:r>
                  <a:rPr kumimoji="1" lang="ja-JP" altLang="en-US" sz="32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初項</a:t>
                </a:r>
                <a:r>
                  <a:rPr kumimoji="1" lang="en-US" altLang="ja-JP" sz="32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   </a:t>
                </a:r>
                <a14:m>
                  <m:oMath xmlns:m="http://schemas.openxmlformats.org/officeDocument/2006/math">
                    <m:r>
                      <a:rPr kumimoji="1" lang="en-US" altLang="ja-JP" sz="44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ja-JP" altLang="en-US" sz="3200" b="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を公比　という</a:t>
                </a:r>
                <a:endParaRPr kumimoji="1" lang="en-US" altLang="ja-JP" sz="3200" b="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endParaRPr kumimoji="1" lang="en-US" altLang="ja-JP" sz="24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r>
                  <a:rPr kumimoji="1" lang="ja-JP" altLang="en-US" sz="2800" b="1">
                    <a:solidFill>
                      <a:srgbClr val="0070C0"/>
                    </a:solidFill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等比数列の和の公式</a:t>
                </a:r>
                <a:endParaRPr kumimoji="1" lang="en-US" altLang="ja-JP" sz="2800" b="1" dirty="0">
                  <a:solidFill>
                    <a:srgbClr val="0070C0"/>
                  </a:solidFill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r>
                  <a:rPr kumimoji="1" lang="ja-JP" altLang="en-US" sz="400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ja-JP" altLang="en-US" sz="4000" i="1" smtClean="0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𝑎𝑟</m:t>
                    </m:r>
                    <m:r>
                      <a:rPr kumimoji="1" lang="ja-JP" altLang="en-US" sz="4000" i="1" smtClean="0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4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4000" i="1" smtClean="0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4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ja-JP" altLang="en-US" sz="4000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ja-JP" altLang="en-US" sz="4000" i="1">
                        <a:latin typeface="Cambria Math" panose="02040503050406030204" pitchFamily="18" charset="0"/>
                      </a:rPr>
                      <m:t>・・・</m:t>
                    </m:r>
                    <m:r>
                      <a:rPr kumimoji="1" lang="ja-JP" altLang="en-US" sz="4000" i="1" smtClean="0">
                        <a:latin typeface="Cambria Math" panose="02040503050406030204" pitchFamily="18" charset="0"/>
                      </a:rPr>
                      <m:t>＋</m:t>
                    </m:r>
                  </m:oMath>
                </a14:m>
                <a:r>
                  <a:rPr kumimoji="1" lang="en-US" altLang="ja-JP" sz="4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4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ja-JP" sz="32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r>
                  <a:rPr kumimoji="1" lang="ja-JP" altLang="en-US" sz="32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　</a:t>
                </a:r>
                <a:r>
                  <a:rPr kumimoji="1" lang="en-US" altLang="ja-JP" sz="48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(1−  </m:t>
                        </m:r>
                        <m:sSup>
                          <m:sSupPr>
                            <m:ctrlPr>
                              <a:rPr kumimoji="1" lang="en-US" altLang="ja-JP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4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ja-JP" sz="4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)  </m:t>
                        </m:r>
                      </m:num>
                      <m:den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kumimoji="1" lang="ja-JP" altLang="en-US" sz="4000" dirty="0"/>
                  <a:t>　</a:t>
                </a:r>
                <a:r>
                  <a:rPr kumimoji="1" lang="en-US" altLang="ja-JP" sz="4000" dirty="0"/>
                  <a:t>   (</a:t>
                </a:r>
                <a:r>
                  <a:rPr kumimoji="1" lang="en-US" altLang="ja-JP" sz="5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4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kumimoji="1" lang="ja-JP" altLang="en-US" sz="4000">
                    <a:ea typeface="Cambria Math" panose="02040503050406030204" pitchFamily="18" charset="0"/>
                  </a:rPr>
                  <a:t>のとき</a:t>
                </a:r>
                <a:r>
                  <a:rPr kumimoji="1" lang="en-US" altLang="ja-JP" sz="4000" dirty="0">
                    <a:ea typeface="Cambria Math" panose="02040503050406030204" pitchFamily="18" charset="0"/>
                  </a:rPr>
                  <a:t>)</a:t>
                </a:r>
                <a:endParaRPr kumimoji="1" lang="en-US" altLang="ja-JP" sz="4000" dirty="0"/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C2514D6-E27B-B990-6B93-3B998876A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" y="172524"/>
                <a:ext cx="9313026" cy="5115568"/>
              </a:xfrm>
              <a:prstGeom prst="rect">
                <a:avLst/>
              </a:prstGeom>
              <a:blipFill>
                <a:blip r:embed="rId2"/>
                <a:stretch>
                  <a:fillRect l="-1635" t="-14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850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F5FEC8F-59B8-9AF5-4D14-A2D329907BED}"/>
                  </a:ext>
                </a:extLst>
              </p:cNvPr>
              <p:cNvSpPr txBox="1"/>
              <p:nvPr/>
            </p:nvSpPr>
            <p:spPr>
              <a:xfrm>
                <a:off x="237743" y="262678"/>
                <a:ext cx="8848746" cy="129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i="1">
                    <a:latin typeface="Cambria Math" panose="02040503050406030204" pitchFamily="18" charset="0"/>
                  </a:rPr>
                  <a:t>等比数列の和の公式の証明</a:t>
                </a:r>
                <a:endParaRPr kumimoji="1" lang="en-US" altLang="ja-JP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32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ja-JP" altLang="en-US" sz="3200" i="1" smtClean="0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𝑎𝑟</m:t>
                    </m:r>
                    <m:r>
                      <a:rPr kumimoji="1" lang="ja-JP" altLang="en-US" sz="3200" i="1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3200" i="1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ja-JP" altLang="en-US" sz="3200" i="1">
                        <a:latin typeface="Cambria Math" panose="02040503050406030204" pitchFamily="18" charset="0"/>
                      </a:rPr>
                      <m:t>＋・・・＋</m:t>
                    </m:r>
                  </m:oMath>
                </a14:m>
                <a:r>
                  <a:rPr kumimoji="1" lang="en-US" altLang="ja-JP" sz="32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ja-JP" altLang="en-US" sz="2400"/>
                  <a:t>　</a:t>
                </a:r>
                <a:r>
                  <a:rPr kumimoji="1" lang="en-US" altLang="ja-JP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3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sz="3600" i="1">
                            <a:latin typeface="Cambria Math" panose="02040503050406030204" pitchFamily="18" charset="0"/>
                          </a:rPr>
                          <m:t>(1−  </m:t>
                        </m:r>
                        <m:sSup>
                          <m:sSupPr>
                            <m:ctrlPr>
                              <a:rPr kumimoji="1"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3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ja-JP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ja-JP" sz="3600" i="1">
                            <a:latin typeface="Cambria Math" panose="02040503050406030204" pitchFamily="18" charset="0"/>
                          </a:rPr>
                          <m:t>)  </m:t>
                        </m:r>
                      </m:num>
                      <m:den>
                        <m:r>
                          <a:rPr kumimoji="1" lang="en-US" altLang="ja-JP" sz="36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kumimoji="1" lang="en-US" altLang="ja-JP" sz="36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kumimoji="1" lang="en-US" altLang="ja-JP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F5FEC8F-59B8-9AF5-4D14-A2D329907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3" y="262678"/>
                <a:ext cx="8848746" cy="1297599"/>
              </a:xfrm>
              <a:prstGeom prst="rect">
                <a:avLst/>
              </a:prstGeom>
              <a:blipFill>
                <a:blip r:embed="rId2"/>
                <a:stretch>
                  <a:fillRect l="-1003" t="-3883" r="-430" b="-48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4577F15-FF10-2ED3-CDD1-5DAB5931B181}"/>
              </a:ext>
            </a:extLst>
          </p:cNvPr>
          <p:cNvCxnSpPr>
            <a:cxnSpLocks/>
          </p:cNvCxnSpPr>
          <p:nvPr/>
        </p:nvCxnSpPr>
        <p:spPr>
          <a:xfrm>
            <a:off x="414804" y="3289328"/>
            <a:ext cx="84287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A339131-E167-F4FF-6BA4-F2E34864F5BF}"/>
              </a:ext>
            </a:extLst>
          </p:cNvPr>
          <p:cNvSpPr/>
          <p:nvPr/>
        </p:nvSpPr>
        <p:spPr>
          <a:xfrm>
            <a:off x="182206" y="146026"/>
            <a:ext cx="8848746" cy="1386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B04A5DA-32C1-9297-10D4-68E4DF59162E}"/>
                  </a:ext>
                </a:extLst>
              </p:cNvPr>
              <p:cNvSpPr txBox="1"/>
              <p:nvPr/>
            </p:nvSpPr>
            <p:spPr>
              <a:xfrm>
                <a:off x="147627" y="1560277"/>
                <a:ext cx="8848746" cy="3205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＜証明＞</a:t>
                </a:r>
                <a:endParaRPr kumimoji="1" lang="en-US" altLang="ja-JP" sz="2800" dirty="0"/>
              </a:p>
              <a:p>
                <a14:m>
                  <m:oMath xmlns:m="http://schemas.openxmlformats.org/officeDocument/2006/math">
                    <m:r>
                      <a:rPr kumimoji="1" lang="en-US" altLang="ja-JP" sz="2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𝑎𝑟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＋・・・＋</m:t>
                    </m:r>
                    <m:r>
                      <m:rPr>
                        <m:nor/>
                      </m:rPr>
                      <a:rPr kumimoji="1" lang="en-US" altLang="ja-JP" sz="2800" dirty="0"/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ja-JP" altLang="en-US" sz="2800" dirty="0"/>
                  <a:t>とおく</a:t>
                </a:r>
                <a:endParaRPr kumimoji="1" lang="en-US" altLang="ja-JP" sz="2800" dirty="0"/>
              </a:p>
              <a:p>
                <a:r>
                  <a:rPr kumimoji="1" lang="en-US" altLang="ja-JP" sz="2800" dirty="0"/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800" i="1" dirty="0">
                        <a:latin typeface="Cambria Math" panose="02040503050406030204" pitchFamily="18" charset="0"/>
                      </a:rPr>
                      <m:t>𝑟𝑆</m:t>
                    </m:r>
                    <m:r>
                      <a:rPr kumimoji="1" lang="ja-JP" altLang="en-US" sz="2800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kumimoji="1" lang="en-US" altLang="ja-JP" sz="2800" i="1" dirty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𝑎𝑟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＋・・・＋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</m:t>
                    </m:r>
                    <m:r>
                      <m:rPr>
                        <m:nor/>
                      </m:rPr>
                      <a:rPr kumimoji="1" lang="en-US" altLang="ja-JP" sz="2800" dirty="0"/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sz="2800" dirty="0"/>
              </a:p>
              <a:p>
                <a:r>
                  <a:rPr kumimoji="1" lang="en-US" altLang="ja-JP" sz="2800" dirty="0"/>
                  <a:t>- )</a:t>
                </a:r>
                <a14:m>
                  <m:oMath xmlns:m="http://schemas.openxmlformats.org/officeDocument/2006/math">
                    <m:r>
                      <a:rPr kumimoji="1" lang="en-US" altLang="ja-JP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𝑎𝑟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kumimoji="1" lang="ja-JP" altLang="en-US" sz="2800" dirty="0"/>
                      <m:t>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＋・・・＋</m:t>
                    </m:r>
                    <m:r>
                      <m:rPr>
                        <m:nor/>
                      </m:rPr>
                      <a:rPr kumimoji="1" lang="en-US" altLang="ja-JP" sz="2800" dirty="0"/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ja-JP" sz="2800" dirty="0"/>
              </a:p>
              <a:p>
                <a:r>
                  <a:rPr kumimoji="1" lang="en-US" altLang="ja-JP" sz="2800" dirty="0"/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sz="2800" dirty="0"/>
              </a:p>
              <a:p>
                <a:r>
                  <a:rPr kumimoji="1"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より　　</m:t>
                    </m:r>
                    <m:r>
                      <a:rPr kumimoji="1" lang="en-US" altLang="ja-JP" sz="36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40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kumimoji="1" lang="en-US" altLang="ja-JP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4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1" lang="en-US" altLang="ja-JP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4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kumimoji="1" lang="en-US" altLang="ja-JP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kumimoji="1" lang="en-US" altLang="ja-JP" sz="4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kumimoji="1" lang="en-US" altLang="ja-JP" sz="4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kumimoji="1" lang="ja-JP" altLang="en-US" sz="4000" b="0" i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4000" i="1">
                        <a:latin typeface="Cambria Math" panose="02040503050406030204" pitchFamily="18" charset="0"/>
                      </a:rPr>
                      <m:t>は</m:t>
                    </m:r>
                    <m:r>
                      <a:rPr kumimoji="1" lang="ja-JP" altLang="en-US" sz="4000" i="1" smtClean="0">
                        <a:latin typeface="Cambria Math" panose="02040503050406030204" pitchFamily="18" charset="0"/>
                      </a:rPr>
                      <m:t>成り立つ</m:t>
                    </m:r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B04A5DA-32C1-9297-10D4-68E4DF591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7" y="1560277"/>
                <a:ext cx="8848746" cy="3205045"/>
              </a:xfrm>
              <a:prstGeom prst="rect">
                <a:avLst/>
              </a:prstGeom>
              <a:blipFill>
                <a:blip r:embed="rId3"/>
                <a:stretch>
                  <a:fillRect l="-1433" t="-1969" b="-11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4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A2EE1-7D95-DD55-DBDC-130C51C48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21185D-4CFA-DD56-ABC0-3EEE3A675833}"/>
              </a:ext>
            </a:extLst>
          </p:cNvPr>
          <p:cNvSpPr txBox="1"/>
          <p:nvPr/>
        </p:nvSpPr>
        <p:spPr>
          <a:xfrm>
            <a:off x="765313" y="546651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振り返りの記入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C02A73-4C97-2131-7F07-BBB0E2965BE2}"/>
              </a:ext>
            </a:extLst>
          </p:cNvPr>
          <p:cNvSpPr txBox="1"/>
          <p:nvPr/>
        </p:nvSpPr>
        <p:spPr>
          <a:xfrm>
            <a:off x="1063487" y="1860605"/>
            <a:ext cx="6808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/>
              <a:t>予想を立てて，頻度確率と論理的な確率の両方を求めることを通して，あなたが感じたことを書きましょう。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977150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F8CF37-9571-D1E5-FB6C-91AFDE980FCE}"/>
              </a:ext>
            </a:extLst>
          </p:cNvPr>
          <p:cNvSpPr txBox="1"/>
          <p:nvPr/>
        </p:nvSpPr>
        <p:spPr>
          <a:xfrm>
            <a:off x="1037895" y="1565119"/>
            <a:ext cx="7883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今日の感想を入力してください</a:t>
            </a:r>
            <a:endParaRPr kumimoji="1" lang="en-US" altLang="ja-JP" sz="40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  <a:p>
            <a:r>
              <a:rPr kumimoji="1" lang="ja-JP" altLang="en-US" sz="40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本日はありがとうございました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234269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7C164-6C18-BB92-0CDB-C11CEC95A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BF298-ED48-24BE-CD72-48903F233CFF}"/>
              </a:ext>
            </a:extLst>
          </p:cNvPr>
          <p:cNvSpPr txBox="1"/>
          <p:nvPr/>
        </p:nvSpPr>
        <p:spPr>
          <a:xfrm>
            <a:off x="264120" y="78782"/>
            <a:ext cx="9191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【</a:t>
            </a:r>
            <a:r>
              <a:rPr kumimoji="1" lang="ja-JP" altLang="en-US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問題</a:t>
            </a: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1】</a:t>
            </a:r>
            <a:r>
              <a:rPr kumimoji="1" lang="ja-JP" altLang="en-US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 と </a:t>
            </a: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【</a:t>
            </a:r>
            <a:r>
              <a:rPr kumimoji="1" lang="ja-JP" altLang="en-US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問題</a:t>
            </a: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2】</a:t>
            </a:r>
            <a:r>
              <a:rPr kumimoji="1" lang="ja-JP" altLang="en-US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 の違いとはなんだろう？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3CB498-F496-130A-CB21-BCDDAB2250FD}"/>
              </a:ext>
            </a:extLst>
          </p:cNvPr>
          <p:cNvSpPr txBox="1"/>
          <p:nvPr/>
        </p:nvSpPr>
        <p:spPr>
          <a:xfrm>
            <a:off x="383303" y="1106470"/>
            <a:ext cx="7430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子どもが生まれたとき、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kumimoji="1" lang="ja-JP" altLang="en-US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その子が男の子である確率は</a:t>
            </a:r>
            <a:r>
              <a:rPr kumimoji="1" lang="en-US" altLang="ja-JP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0.51</a:t>
            </a:r>
            <a:r>
              <a:rPr kumimoji="1" lang="ja-JP" altLang="en-US" sz="32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と言える</a:t>
            </a:r>
          </a:p>
        </p:txBody>
      </p:sp>
    </p:spTree>
    <p:extLst>
      <p:ext uri="{BB962C8B-B14F-4D97-AF65-F5344CB8AC3E}">
        <p14:creationId xmlns:p14="http://schemas.microsoft.com/office/powerpoint/2010/main" val="13706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72005-5202-4A3E-DB27-F01434B99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4">
            <a:extLst>
              <a:ext uri="{FF2B5EF4-FFF2-40B4-BE49-F238E27FC236}">
                <a16:creationId xmlns:a16="http://schemas.microsoft.com/office/drawing/2014/main" id="{D48FE9EE-DEA8-739E-3D1E-682CFF33B752}"/>
              </a:ext>
            </a:extLst>
          </p:cNvPr>
          <p:cNvSpPr/>
          <p:nvPr/>
        </p:nvSpPr>
        <p:spPr>
          <a:xfrm>
            <a:off x="216130" y="234991"/>
            <a:ext cx="3819956" cy="98488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問題1</a:t>
            </a:r>
            <a:r>
              <a:rPr lang="ja-JP" altLang="en-US" sz="240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　</a:t>
            </a:r>
            <a:r>
              <a:rPr lang="en-US" sz="3200" dirty="0" err="1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論理的な確率</a:t>
            </a:r>
            <a:endParaRPr lang="en-US" sz="3200" dirty="0">
              <a:solidFill>
                <a:srgbClr val="0070C0"/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　</a:t>
            </a:r>
            <a:r>
              <a:rPr lang="en-US" altLang="ja-JP" sz="3200" dirty="0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 </a:t>
            </a:r>
            <a:r>
              <a:rPr lang="ja-JP" altLang="en-US" sz="3200" dirty="0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  </a:t>
            </a:r>
            <a:r>
              <a:rPr lang="en-US" sz="3200" dirty="0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（</a:t>
            </a:r>
            <a:r>
              <a:rPr lang="en-US" sz="3200" dirty="0" err="1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数学的確率</a:t>
            </a:r>
            <a:r>
              <a:rPr lang="en-US" sz="3200" dirty="0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）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B1D4343B-5430-4A37-DF36-BCB82E81FA01}"/>
              </a:ext>
            </a:extLst>
          </p:cNvPr>
          <p:cNvSpPr/>
          <p:nvPr/>
        </p:nvSpPr>
        <p:spPr>
          <a:xfrm>
            <a:off x="236731" y="1404067"/>
            <a:ext cx="4215646" cy="2031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2400" dirty="0" err="1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同様に確からしいとき</a:t>
            </a:r>
            <a:br>
              <a:rPr lang="en-US" sz="2400" dirty="0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</a:br>
            <a:r>
              <a:rPr lang="en-US" sz="2200" dirty="0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（</a:t>
            </a:r>
            <a:r>
              <a:rPr lang="en-US" sz="2200" dirty="0" err="1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根元事象の確率が等しいとき</a:t>
            </a:r>
            <a:r>
              <a:rPr lang="en-US" sz="2200" dirty="0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）</a:t>
            </a:r>
          </a:p>
          <a:p>
            <a:pPr marL="0" indent="0" algn="ctr">
              <a:buNone/>
            </a:pPr>
            <a:endParaRPr lang="en-US" sz="900" dirty="0">
              <a:solidFill>
                <a:srgbClr val="000000">
                  <a:alpha val="90000"/>
                </a:srgbClr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事象</a:t>
            </a:r>
            <a:r>
              <a:rPr lang="en-US" altLang="ja-JP" sz="2400" dirty="0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</a:t>
            </a:r>
            <a:r>
              <a:rPr lang="ja-JP" altLang="en-US" sz="2400" dirty="0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が起こる確率は</a:t>
            </a:r>
            <a:endParaRPr lang="en-US" altLang="ja-JP" sz="2400" dirty="0">
              <a:solidFill>
                <a:srgbClr val="000000">
                  <a:alpha val="90000"/>
                </a:srgbClr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b="1" dirty="0" err="1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事象Aの起こる場合の数</a:t>
            </a:r>
            <a:endParaRPr lang="en-US" sz="2400" b="1" dirty="0">
              <a:solidFill>
                <a:srgbClr val="000000">
                  <a:alpha val="90000"/>
                </a:srgbClr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ja-JP" altLang="en-US" sz="2400" b="1" dirty="0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起こり得るすべての場合の数</a:t>
            </a:r>
            <a:endParaRPr lang="en-US" sz="2400" b="1" dirty="0">
              <a:solidFill>
                <a:srgbClr val="000000">
                  <a:alpha val="90000"/>
                </a:srgbClr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99B4FDE4-26CA-190E-8FA2-856DF45D28E9}"/>
              </a:ext>
            </a:extLst>
          </p:cNvPr>
          <p:cNvSpPr/>
          <p:nvPr/>
        </p:nvSpPr>
        <p:spPr>
          <a:xfrm>
            <a:off x="5093486" y="234990"/>
            <a:ext cx="3731791" cy="98488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問題2</a:t>
            </a:r>
            <a:r>
              <a:rPr lang="ja-JP" altLang="en-US" sz="240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　　</a:t>
            </a:r>
            <a:r>
              <a:rPr lang="en-US" sz="3200" dirty="0" err="1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頻度確率</a:t>
            </a:r>
            <a:endParaRPr lang="en-US" sz="3200" dirty="0">
              <a:solidFill>
                <a:srgbClr val="0070C0"/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   </a:t>
            </a:r>
            <a:r>
              <a:rPr lang="ja-JP" altLang="en-US" sz="3200" dirty="0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  </a:t>
            </a:r>
            <a:r>
              <a:rPr lang="en-US" sz="3200" dirty="0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（</a:t>
            </a:r>
            <a:r>
              <a:rPr lang="en-US" sz="3200" dirty="0" err="1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統計的確率</a:t>
            </a:r>
            <a:r>
              <a:rPr lang="en-US" sz="3200" dirty="0">
                <a:solidFill>
                  <a:srgbClr val="0070C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）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45E2622-5AD6-34B9-68EF-3A9168E7E5D9}"/>
              </a:ext>
            </a:extLst>
          </p:cNvPr>
          <p:cNvCxnSpPr>
            <a:cxnSpLocks/>
          </p:cNvCxnSpPr>
          <p:nvPr/>
        </p:nvCxnSpPr>
        <p:spPr>
          <a:xfrm>
            <a:off x="236731" y="3002926"/>
            <a:ext cx="41993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8">
            <a:extLst>
              <a:ext uri="{FF2B5EF4-FFF2-40B4-BE49-F238E27FC236}">
                <a16:creationId xmlns:a16="http://schemas.microsoft.com/office/drawing/2014/main" id="{EDB61B84-5D9E-7580-4498-B293DA4B35C1}"/>
              </a:ext>
            </a:extLst>
          </p:cNvPr>
          <p:cNvSpPr/>
          <p:nvPr/>
        </p:nvSpPr>
        <p:spPr>
          <a:xfrm>
            <a:off x="5072885" y="1404067"/>
            <a:ext cx="3834384" cy="14773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一様な実験を繰り返したときの相対頻度。実験回数が多ければ多いほど正確な値に近づく</a:t>
            </a:r>
            <a:r>
              <a:rPr lang="en-US" sz="2400" dirty="0">
                <a:solidFill>
                  <a:srgbClr val="000000">
                    <a:alpha val="9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。</a:t>
            </a:r>
            <a:endParaRPr lang="en-US" sz="2400" dirty="0"/>
          </a:p>
        </p:txBody>
      </p:sp>
      <p:sp>
        <p:nvSpPr>
          <p:cNvPr id="3" name="Text 10">
            <a:extLst>
              <a:ext uri="{FF2B5EF4-FFF2-40B4-BE49-F238E27FC236}">
                <a16:creationId xmlns:a16="http://schemas.microsoft.com/office/drawing/2014/main" id="{57297171-630F-4BA2-DB62-E75212C1D4CB}"/>
              </a:ext>
            </a:extLst>
          </p:cNvPr>
          <p:cNvSpPr/>
          <p:nvPr/>
        </p:nvSpPr>
        <p:spPr>
          <a:xfrm>
            <a:off x="429611" y="3723599"/>
            <a:ext cx="8580267" cy="98488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同様に確からしいとき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根元事象が同じ確率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)、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頻度確率は論理的な確率に限りなく近づく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270E2C-1F7B-60EC-3893-980E57915920}"/>
              </a:ext>
            </a:extLst>
          </p:cNvPr>
          <p:cNvSpPr txBox="1"/>
          <p:nvPr/>
        </p:nvSpPr>
        <p:spPr>
          <a:xfrm>
            <a:off x="4118039" y="124350"/>
            <a:ext cx="760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chemeClr val="accent1"/>
                </a:solidFill>
              </a:rPr>
              <a:t>≒</a:t>
            </a:r>
          </a:p>
        </p:txBody>
      </p:sp>
    </p:spTree>
    <p:extLst>
      <p:ext uri="{BB962C8B-B14F-4D97-AF65-F5344CB8AC3E}">
        <p14:creationId xmlns:p14="http://schemas.microsoft.com/office/powerpoint/2010/main" val="284640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58A8629-7F7F-221F-1C37-6CA009E96198}"/>
              </a:ext>
            </a:extLst>
          </p:cNvPr>
          <p:cNvSpPr/>
          <p:nvPr/>
        </p:nvSpPr>
        <p:spPr>
          <a:xfrm>
            <a:off x="1185357" y="864972"/>
            <a:ext cx="6697362" cy="3472249"/>
          </a:xfrm>
          <a:prstGeom prst="rect">
            <a:avLst/>
          </a:prstGeom>
          <a:solidFill>
            <a:srgbClr val="EB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E0C3EFB-F2EA-DC1A-A910-72DB94A534D7}"/>
              </a:ext>
            </a:extLst>
          </p:cNvPr>
          <p:cNvSpPr/>
          <p:nvPr/>
        </p:nvSpPr>
        <p:spPr>
          <a:xfrm>
            <a:off x="1229051" y="3422822"/>
            <a:ext cx="6609973" cy="9143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9B4BFE54-C5ED-1304-C8EF-3AE9EBF74D4B}"/>
              </a:ext>
            </a:extLst>
          </p:cNvPr>
          <p:cNvSpPr/>
          <p:nvPr/>
        </p:nvSpPr>
        <p:spPr>
          <a:xfrm>
            <a:off x="855227" y="50115"/>
            <a:ext cx="7433546" cy="6232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50" kern="0" spc="1" dirty="0" err="1">
                <a:latin typeface="HGPSoeiKakugothicUB" panose="020B0900000000000000" pitchFamily="34" charset="-128"/>
                <a:ea typeface="HGPSoeiKakugothicUB" panose="020B0900000000000000" pitchFamily="34" charset="-128"/>
                <a:cs typeface="Noto Sans" pitchFamily="34" charset="-120"/>
              </a:rPr>
              <a:t>モンティ</a:t>
            </a:r>
            <a:r>
              <a:rPr lang="ja-JP" altLang="en-US" sz="4050" kern="0" spc="1" dirty="0">
                <a:latin typeface="HGPSoeiKakugothicUB" panose="020B0900000000000000" pitchFamily="34" charset="-128"/>
                <a:ea typeface="HGPSoeiKakugothicUB" panose="020B0900000000000000" pitchFamily="34" charset="-128"/>
                <a:cs typeface="Noto Sans" pitchFamily="34" charset="-120"/>
              </a:rPr>
              <a:t>・</a:t>
            </a:r>
            <a:r>
              <a:rPr lang="en-US" sz="4050" kern="0" spc="1" dirty="0" err="1">
                <a:latin typeface="HGPSoeiKakugothicUB" panose="020B0900000000000000" pitchFamily="34" charset="-128"/>
                <a:ea typeface="HGPSoeiKakugothicUB" panose="020B0900000000000000" pitchFamily="34" charset="-128"/>
                <a:cs typeface="Noto Sans" pitchFamily="34" charset="-120"/>
              </a:rPr>
              <a:t>ホール問題に挑戦</a:t>
            </a:r>
            <a:r>
              <a:rPr lang="en-US" sz="4050" kern="0" spc="1" dirty="0">
                <a:latin typeface="HGPSoeiKakugothicUB" panose="020B0900000000000000" pitchFamily="34" charset="-128"/>
                <a:ea typeface="HGPSoeiKakugothicUB" panose="020B0900000000000000" pitchFamily="34" charset="-128"/>
                <a:cs typeface="Noto Sans" pitchFamily="34" charset="-120"/>
              </a:rPr>
              <a:t>！</a:t>
            </a:r>
            <a:endParaRPr lang="en-US" sz="405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2330085-4330-D2AC-538B-468E7D49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08017" y="1623408"/>
            <a:ext cx="1235756" cy="189668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AB79489-C5F4-443A-4882-81F722D5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34038" y="1623410"/>
            <a:ext cx="1235756" cy="189668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085CE01-6BA7-3ECE-7D91-2E3B9915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60059" y="1623407"/>
            <a:ext cx="1235756" cy="189668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B90FAD4-9DF7-590E-A648-AE4F96BF5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77" y="1623407"/>
            <a:ext cx="1302165" cy="241141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E46DAE3-B604-BB3A-CB11-759E2A7A1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5" y="327495"/>
            <a:ext cx="7433546" cy="5003240"/>
          </a:xfrm>
          <a:prstGeom prst="rect">
            <a:avLst/>
          </a:prstGeom>
          <a:ln>
            <a:noFill/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8193E6-7893-3B54-D14B-FC2BEC292852}"/>
              </a:ext>
            </a:extLst>
          </p:cNvPr>
          <p:cNvSpPr txBox="1"/>
          <p:nvPr/>
        </p:nvSpPr>
        <p:spPr>
          <a:xfrm>
            <a:off x="3135073" y="1377459"/>
            <a:ext cx="9816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783F35-CEE7-D02E-F797-B3C2C3D5F7C5}"/>
              </a:ext>
            </a:extLst>
          </p:cNvPr>
          <p:cNvSpPr txBox="1"/>
          <p:nvPr/>
        </p:nvSpPr>
        <p:spPr>
          <a:xfrm>
            <a:off x="4654310" y="1377459"/>
            <a:ext cx="9816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7222A5-B325-9F60-9C58-E68BF1BD6650}"/>
              </a:ext>
            </a:extLst>
          </p:cNvPr>
          <p:cNvSpPr txBox="1"/>
          <p:nvPr/>
        </p:nvSpPr>
        <p:spPr>
          <a:xfrm>
            <a:off x="6180331" y="1377459"/>
            <a:ext cx="9816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DOOR</a:t>
            </a:r>
            <a:r>
              <a:rPr kumimoji="1" lang="ja-JP" altLang="en-US" sz="1200" dirty="0">
                <a:latin typeface="A-OTF ゴシックMB101 Pr6N U" panose="020B0900000000000000" pitchFamily="34" charset="-128"/>
                <a:ea typeface="A-OTF ゴシックMB101 Pr6N U" panose="020B0900000000000000" pitchFamily="34" charset="-128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32071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4078B4-D468-8554-7B02-A31812C07276}"/>
              </a:ext>
            </a:extLst>
          </p:cNvPr>
          <p:cNvSpPr txBox="1"/>
          <p:nvPr/>
        </p:nvSpPr>
        <p:spPr>
          <a:xfrm>
            <a:off x="428061" y="849603"/>
            <a:ext cx="82878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/>
              <a:t>　アメリカの人気ゲーム番組</a:t>
            </a:r>
            <a:r>
              <a:rPr lang="en-US" altLang="ja-JP" sz="2000" dirty="0"/>
              <a:t>『</a:t>
            </a:r>
            <a:r>
              <a:rPr lang="en" altLang="ja-JP" sz="2000" dirty="0"/>
              <a:t>Let‘s Make a Deal</a:t>
            </a:r>
            <a:r>
              <a:rPr lang="en-US" altLang="ja-JP" sz="2000" dirty="0"/>
              <a:t>』</a:t>
            </a:r>
            <a:r>
              <a:rPr lang="ja-JP" altLang="en-US" sz="2000" dirty="0"/>
              <a:t>と、その名物司会者であったモンティ・ホール氏に由来。番組では、挑戦者が複数のドアから</a:t>
            </a:r>
            <a:r>
              <a:rPr lang="en-US" altLang="ja-JP" sz="2000" dirty="0"/>
              <a:t>1</a:t>
            </a:r>
            <a:r>
              <a:rPr lang="ja-JP" altLang="en-US" sz="2000" dirty="0"/>
              <a:t>つを選び、豪華賞品を当てる。この問題とよく似たゲームが行われていた。</a:t>
            </a:r>
            <a:r>
              <a:rPr lang="en-US" altLang="ja-JP" sz="2000" dirty="0"/>
              <a:t>1975</a:t>
            </a:r>
            <a:r>
              <a:rPr lang="ja-JP" altLang="en-US" sz="2000" dirty="0"/>
              <a:t>年、統計学者のスティーブ・セルビン氏が学術誌でこの問題を提起し、その中で「モンティ・ホール問題」と名付けたのが始まりとされている。</a:t>
            </a:r>
            <a:endParaRPr lang="en-US" altLang="ja-JP" sz="2000" dirty="0"/>
          </a:p>
          <a:p>
            <a:pPr algn="just"/>
            <a:endParaRPr lang="en-US" altLang="ja-JP" sz="2000" dirty="0"/>
          </a:p>
          <a:p>
            <a:pPr algn="just"/>
            <a:r>
              <a:rPr lang="ja-JP" altLang="en-US" sz="2000" dirty="0"/>
              <a:t>　モンティ・ホール問題が一躍有名になったのは、</a:t>
            </a:r>
            <a:r>
              <a:rPr lang="en-US" altLang="ja-JP" sz="2000" dirty="0"/>
              <a:t>1990</a:t>
            </a:r>
            <a:r>
              <a:rPr lang="ja-JP" altLang="en-US" sz="2000" dirty="0"/>
              <a:t>年の出来事がきっかけだった。</a:t>
            </a:r>
            <a:endParaRPr lang="en-US" altLang="ja-JP" sz="2000" dirty="0"/>
          </a:p>
          <a:p>
            <a:pPr algn="just"/>
            <a:r>
              <a:rPr lang="ja-JP" altLang="en-US" sz="2000" dirty="0"/>
              <a:t>　当時、“世界で最も高い</a:t>
            </a:r>
            <a:r>
              <a:rPr lang="en" altLang="ja-JP" sz="2000" dirty="0"/>
              <a:t>IQ</a:t>
            </a:r>
            <a:r>
              <a:rPr lang="ja-JP" altLang="en-US" sz="2000" dirty="0"/>
              <a:t>を持つ人物”としてギネス世界記録に認定されていたマリリン・ヴォス・サヴァント氏が雑誌</a:t>
            </a:r>
            <a:r>
              <a:rPr lang="en-US" altLang="ja-JP" sz="2000" dirty="0"/>
              <a:t>『</a:t>
            </a:r>
            <a:r>
              <a:rPr lang="en" altLang="ja-JP" sz="2000" dirty="0"/>
              <a:t>Parade</a:t>
            </a:r>
            <a:r>
              <a:rPr lang="en-US" altLang="ja-JP" sz="2000" dirty="0"/>
              <a:t>』</a:t>
            </a:r>
            <a:r>
              <a:rPr lang="ja-JP" altLang="en-US" sz="2000" dirty="0"/>
              <a:t>に連載していた人気コラム</a:t>
            </a:r>
            <a:r>
              <a:rPr lang="en-US" altLang="ja-JP" sz="2000" dirty="0"/>
              <a:t>『</a:t>
            </a:r>
            <a:r>
              <a:rPr lang="ja-JP" altLang="en-US" sz="2000" dirty="0"/>
              <a:t>マリリンにおまかせ</a:t>
            </a:r>
            <a:r>
              <a:rPr lang="en-US" altLang="ja-JP" sz="2000" dirty="0"/>
              <a:t>』</a:t>
            </a:r>
            <a:r>
              <a:rPr lang="ja-JP" altLang="en-US" sz="2000" dirty="0"/>
              <a:t>で、読者から寄せられたこの問題を取り上げた。その後、大論争に発展した。</a:t>
            </a:r>
            <a:endParaRPr lang="en-US" altLang="ja-JP" sz="200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4EACE104-9468-9DF9-32F4-8AA17AD3E77E}"/>
              </a:ext>
            </a:extLst>
          </p:cNvPr>
          <p:cNvSpPr/>
          <p:nvPr/>
        </p:nvSpPr>
        <p:spPr>
          <a:xfrm>
            <a:off x="343073" y="314769"/>
            <a:ext cx="4667945" cy="43088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333333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モンティ</a:t>
            </a:r>
            <a:r>
              <a:rPr lang="ja-JP" altLang="en-US" sz="2800" dirty="0">
                <a:solidFill>
                  <a:srgbClr val="333333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・</a:t>
            </a:r>
            <a:r>
              <a:rPr lang="en-US" sz="2800" dirty="0" err="1">
                <a:solidFill>
                  <a:srgbClr val="333333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ホール問題とは</a:t>
            </a:r>
            <a:r>
              <a:rPr lang="en-US" sz="2800" dirty="0">
                <a:solidFill>
                  <a:srgbClr val="333333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？</a:t>
            </a:r>
            <a:endParaRPr lang="en-US" sz="28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06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5E09C-5A14-71B9-6D08-A61255631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BE206745-2DDE-4F54-2855-0958F95B1BBC}"/>
              </a:ext>
            </a:extLst>
          </p:cNvPr>
          <p:cNvSpPr/>
          <p:nvPr/>
        </p:nvSpPr>
        <p:spPr>
          <a:xfrm>
            <a:off x="274948" y="147431"/>
            <a:ext cx="5745163" cy="49244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333333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モンティ</a:t>
            </a:r>
            <a:r>
              <a:rPr lang="ja-JP" altLang="en-US" sz="3200" dirty="0">
                <a:solidFill>
                  <a:srgbClr val="333333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・</a:t>
            </a:r>
            <a:r>
              <a:rPr lang="en-US" sz="3200" dirty="0" err="1">
                <a:solidFill>
                  <a:srgbClr val="333333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Noto Sans" pitchFamily="34" charset="-120"/>
              </a:rPr>
              <a:t>ホール問題のルール</a:t>
            </a:r>
            <a:endParaRPr lang="en-US" sz="32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213CECB-5E9C-F99F-3E56-473B97B252A8}"/>
              </a:ext>
            </a:extLst>
          </p:cNvPr>
          <p:cNvGrpSpPr/>
          <p:nvPr/>
        </p:nvGrpSpPr>
        <p:grpSpPr>
          <a:xfrm>
            <a:off x="574349" y="841203"/>
            <a:ext cx="330147" cy="369332"/>
            <a:chOff x="132389" y="841203"/>
            <a:chExt cx="330147" cy="369332"/>
          </a:xfrm>
        </p:grpSpPr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11FAB9CC-EF57-67FF-C8FF-4E0C4F8FBF8D}"/>
                </a:ext>
              </a:extLst>
            </p:cNvPr>
            <p:cNvSpPr/>
            <p:nvPr/>
          </p:nvSpPr>
          <p:spPr>
            <a:xfrm>
              <a:off x="132389" y="860796"/>
              <a:ext cx="330147" cy="330147"/>
            </a:xfrm>
            <a:prstGeom prst="ellipse">
              <a:avLst/>
            </a:prstGeom>
            <a:solidFill>
              <a:srgbClr val="5F93C2">
                <a:alpha val="70000"/>
              </a:srgbClr>
            </a:solidFill>
            <a:ln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6" name="Text 3">
              <a:extLst>
                <a:ext uri="{FF2B5EF4-FFF2-40B4-BE49-F238E27FC236}">
                  <a16:creationId xmlns:a16="http://schemas.microsoft.com/office/drawing/2014/main" id="{BFA472DD-BDE1-B64C-7D1C-4038DDA1875D}"/>
                </a:ext>
              </a:extLst>
            </p:cNvPr>
            <p:cNvSpPr/>
            <p:nvPr/>
          </p:nvSpPr>
          <p:spPr>
            <a:xfrm>
              <a:off x="212503" y="841203"/>
              <a:ext cx="169919" cy="36933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1</a:t>
              </a:r>
              <a:endParaRPr lang="en-US" sz="2400" b="1" dirty="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18C4F53C-BB0C-1D13-D1E1-1AFCFF218D58}"/>
              </a:ext>
            </a:extLst>
          </p:cNvPr>
          <p:cNvSpPr/>
          <p:nvPr/>
        </p:nvSpPr>
        <p:spPr>
          <a:xfrm>
            <a:off x="981401" y="841203"/>
            <a:ext cx="7280839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3つのドアがあ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り、</a:t>
            </a: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1つは豪華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は</a:t>
            </a: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景品、2つはハズレ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。</a:t>
            </a:r>
            <a:endParaRPr lang="en-US" sz="24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1339C0A-5761-3BA5-3732-A2149D8C5DC0}"/>
              </a:ext>
            </a:extLst>
          </p:cNvPr>
          <p:cNvGrpSpPr/>
          <p:nvPr/>
        </p:nvGrpSpPr>
        <p:grpSpPr>
          <a:xfrm>
            <a:off x="574349" y="1420865"/>
            <a:ext cx="330147" cy="369332"/>
            <a:chOff x="132389" y="1550405"/>
            <a:chExt cx="330147" cy="369332"/>
          </a:xfrm>
        </p:grpSpPr>
        <p:sp>
          <p:nvSpPr>
            <p:cNvPr id="8" name="Shape 5">
              <a:extLst>
                <a:ext uri="{FF2B5EF4-FFF2-40B4-BE49-F238E27FC236}">
                  <a16:creationId xmlns:a16="http://schemas.microsoft.com/office/drawing/2014/main" id="{53A00917-FA30-3685-5DF0-90E6DD34B514}"/>
                </a:ext>
              </a:extLst>
            </p:cNvPr>
            <p:cNvSpPr/>
            <p:nvPr/>
          </p:nvSpPr>
          <p:spPr>
            <a:xfrm>
              <a:off x="132389" y="1569998"/>
              <a:ext cx="330147" cy="330147"/>
            </a:xfrm>
            <a:prstGeom prst="ellipse">
              <a:avLst/>
            </a:prstGeom>
            <a:solidFill>
              <a:srgbClr val="5F93C2">
                <a:alpha val="70000"/>
              </a:srgbClr>
            </a:solidFill>
            <a:ln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9" name="Text 6">
              <a:extLst>
                <a:ext uri="{FF2B5EF4-FFF2-40B4-BE49-F238E27FC236}">
                  <a16:creationId xmlns:a16="http://schemas.microsoft.com/office/drawing/2014/main" id="{0AD48398-5E04-B86A-00D9-D77C5C5317C5}"/>
                </a:ext>
              </a:extLst>
            </p:cNvPr>
            <p:cNvSpPr/>
            <p:nvPr/>
          </p:nvSpPr>
          <p:spPr>
            <a:xfrm>
              <a:off x="212503" y="1550405"/>
              <a:ext cx="169919" cy="36933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2</a:t>
              </a:r>
              <a:endParaRPr lang="en-US" sz="2400" b="1" dirty="0"/>
            </a:p>
          </p:txBody>
        </p:sp>
      </p:grpSp>
      <p:sp>
        <p:nvSpPr>
          <p:cNvPr id="10" name="Text 7">
            <a:extLst>
              <a:ext uri="{FF2B5EF4-FFF2-40B4-BE49-F238E27FC236}">
                <a16:creationId xmlns:a16="http://schemas.microsoft.com/office/drawing/2014/main" id="{ECF2E257-616B-99F9-613F-8355BB2CEC3C}"/>
              </a:ext>
            </a:extLst>
          </p:cNvPr>
          <p:cNvSpPr/>
          <p:nvPr/>
        </p:nvSpPr>
        <p:spPr>
          <a:xfrm>
            <a:off x="981401" y="1423208"/>
            <a:ext cx="3863237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解答者は1つのドアを選ぶ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。</a:t>
            </a:r>
            <a:endParaRPr lang="en-US" sz="2400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E0A44B2-86F2-259F-E424-68D0F9100FCE}"/>
              </a:ext>
            </a:extLst>
          </p:cNvPr>
          <p:cNvGrpSpPr/>
          <p:nvPr/>
        </p:nvGrpSpPr>
        <p:grpSpPr>
          <a:xfrm>
            <a:off x="574349" y="2005213"/>
            <a:ext cx="330147" cy="369332"/>
            <a:chOff x="132389" y="2142493"/>
            <a:chExt cx="330147" cy="369332"/>
          </a:xfrm>
        </p:grpSpPr>
        <p:sp>
          <p:nvSpPr>
            <p:cNvPr id="11" name="Shape 8">
              <a:extLst>
                <a:ext uri="{FF2B5EF4-FFF2-40B4-BE49-F238E27FC236}">
                  <a16:creationId xmlns:a16="http://schemas.microsoft.com/office/drawing/2014/main" id="{710D5C16-E0FB-7EE7-DED1-39F88C61697C}"/>
                </a:ext>
              </a:extLst>
            </p:cNvPr>
            <p:cNvSpPr/>
            <p:nvPr/>
          </p:nvSpPr>
          <p:spPr>
            <a:xfrm>
              <a:off x="132389" y="2162086"/>
              <a:ext cx="330147" cy="330147"/>
            </a:xfrm>
            <a:prstGeom prst="ellipse">
              <a:avLst/>
            </a:prstGeom>
            <a:solidFill>
              <a:srgbClr val="5F93C2">
                <a:alpha val="70000"/>
              </a:srgbClr>
            </a:solidFill>
            <a:ln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4F850046-5484-2B50-659C-A3C78279A4D0}"/>
                </a:ext>
              </a:extLst>
            </p:cNvPr>
            <p:cNvSpPr/>
            <p:nvPr/>
          </p:nvSpPr>
          <p:spPr>
            <a:xfrm>
              <a:off x="212503" y="2142493"/>
              <a:ext cx="169919" cy="36933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3</a:t>
              </a:r>
              <a:endParaRPr lang="en-US" sz="2400" b="1" dirty="0"/>
            </a:p>
          </p:txBody>
        </p:sp>
      </p:grpSp>
      <p:sp>
        <p:nvSpPr>
          <p:cNvPr id="13" name="Text 10">
            <a:extLst>
              <a:ext uri="{FF2B5EF4-FFF2-40B4-BE49-F238E27FC236}">
                <a16:creationId xmlns:a16="http://schemas.microsoft.com/office/drawing/2014/main" id="{98F3D52C-8BDE-3080-F173-7C5006517E97}"/>
              </a:ext>
            </a:extLst>
          </p:cNvPr>
          <p:cNvSpPr/>
          <p:nvPr/>
        </p:nvSpPr>
        <p:spPr>
          <a:xfrm>
            <a:off x="981401" y="2005213"/>
            <a:ext cx="8501816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司会者は、解答者が選ばなかったドア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の</a:t>
            </a: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中から</a:t>
            </a: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、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ハズレのドアを1つ開ける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。</a:t>
            </a:r>
            <a:endParaRPr lang="en-US" sz="2400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9618667-469D-F41C-AC60-939BF9669E50}"/>
              </a:ext>
            </a:extLst>
          </p:cNvPr>
          <p:cNvGrpSpPr/>
          <p:nvPr/>
        </p:nvGrpSpPr>
        <p:grpSpPr>
          <a:xfrm>
            <a:off x="574349" y="2948006"/>
            <a:ext cx="330147" cy="369332"/>
            <a:chOff x="132389" y="2921878"/>
            <a:chExt cx="330147" cy="369332"/>
          </a:xfrm>
        </p:grpSpPr>
        <p:sp>
          <p:nvSpPr>
            <p:cNvPr id="14" name="Shape 11">
              <a:extLst>
                <a:ext uri="{FF2B5EF4-FFF2-40B4-BE49-F238E27FC236}">
                  <a16:creationId xmlns:a16="http://schemas.microsoft.com/office/drawing/2014/main" id="{8ECE6421-D454-6643-5569-57B2270094C4}"/>
                </a:ext>
              </a:extLst>
            </p:cNvPr>
            <p:cNvSpPr/>
            <p:nvPr/>
          </p:nvSpPr>
          <p:spPr>
            <a:xfrm>
              <a:off x="132389" y="2941471"/>
              <a:ext cx="330147" cy="330147"/>
            </a:xfrm>
            <a:prstGeom prst="ellipse">
              <a:avLst/>
            </a:prstGeom>
            <a:solidFill>
              <a:srgbClr val="5F93C2">
                <a:alpha val="70000"/>
              </a:srgbClr>
            </a:solidFill>
            <a:ln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6C2184C3-CE0E-394F-7D8A-E6B05384A140}"/>
                </a:ext>
              </a:extLst>
            </p:cNvPr>
            <p:cNvSpPr/>
            <p:nvPr/>
          </p:nvSpPr>
          <p:spPr>
            <a:xfrm>
              <a:off x="212503" y="2921878"/>
              <a:ext cx="169919" cy="36933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4</a:t>
              </a:r>
              <a:endParaRPr lang="en-US" sz="2400" b="1" dirty="0"/>
            </a:p>
          </p:txBody>
        </p:sp>
      </p:grpSp>
      <p:sp>
        <p:nvSpPr>
          <p:cNvPr id="16" name="Text 13">
            <a:extLst>
              <a:ext uri="{FF2B5EF4-FFF2-40B4-BE49-F238E27FC236}">
                <a16:creationId xmlns:a16="http://schemas.microsoft.com/office/drawing/2014/main" id="{272FD649-B144-F122-3944-A5DD57EA5AC6}"/>
              </a:ext>
            </a:extLst>
          </p:cNvPr>
          <p:cNvSpPr/>
          <p:nvPr/>
        </p:nvSpPr>
        <p:spPr>
          <a:xfrm>
            <a:off x="981400" y="2956549"/>
            <a:ext cx="8055919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解答者は、最初に選んだドアのままにするか</a:t>
            </a: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、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残った別のドアに変更するか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、</a:t>
            </a: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選択を迫られる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。</a:t>
            </a:r>
            <a:endParaRPr lang="en-US" sz="2400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08F2A306-03BD-B346-AED6-FFE5C940C4EF}"/>
              </a:ext>
            </a:extLst>
          </p:cNvPr>
          <p:cNvGrpSpPr/>
          <p:nvPr/>
        </p:nvGrpSpPr>
        <p:grpSpPr>
          <a:xfrm>
            <a:off x="720953" y="4063649"/>
            <a:ext cx="439782" cy="439782"/>
            <a:chOff x="226793" y="4175409"/>
            <a:chExt cx="330147" cy="330147"/>
          </a:xfrm>
        </p:grpSpPr>
        <p:sp>
          <p:nvSpPr>
            <p:cNvPr id="17" name="Shape 14">
              <a:extLst>
                <a:ext uri="{FF2B5EF4-FFF2-40B4-BE49-F238E27FC236}">
                  <a16:creationId xmlns:a16="http://schemas.microsoft.com/office/drawing/2014/main" id="{CB19BD71-E091-9F2D-B90B-92C288DF3C44}"/>
                </a:ext>
              </a:extLst>
            </p:cNvPr>
            <p:cNvSpPr/>
            <p:nvPr/>
          </p:nvSpPr>
          <p:spPr>
            <a:xfrm>
              <a:off x="226793" y="4175409"/>
              <a:ext cx="330147" cy="330147"/>
            </a:xfrm>
            <a:prstGeom prst="ellipse">
              <a:avLst/>
            </a:prstGeom>
            <a:solidFill>
              <a:srgbClr val="5F93C2">
                <a:alpha val="70000"/>
              </a:srgbClr>
            </a:solidFill>
            <a:ln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25058AB5-2435-1302-BABA-F81AA7789BF6}"/>
                </a:ext>
              </a:extLst>
            </p:cNvPr>
            <p:cNvSpPr/>
            <p:nvPr/>
          </p:nvSpPr>
          <p:spPr>
            <a:xfrm>
              <a:off x="334018" y="4213026"/>
              <a:ext cx="115695" cy="2549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2800" b="1" dirty="0">
                  <a:solidFill>
                    <a:srgbClr val="FFFFFF"/>
                  </a:solidFill>
                  <a:latin typeface="Noto Sans" pitchFamily="34" charset="0"/>
                  <a:ea typeface="Noto Sans" pitchFamily="34" charset="-122"/>
                  <a:cs typeface="Noto Sans" pitchFamily="34" charset="-120"/>
                </a:rPr>
                <a:t>?</a:t>
              </a:r>
              <a:endParaRPr lang="en-US" sz="2800" b="1" dirty="0"/>
            </a:p>
          </p:txBody>
        </p:sp>
      </p:grpSp>
      <p:sp>
        <p:nvSpPr>
          <p:cNvPr id="19" name="Text 16">
            <a:extLst>
              <a:ext uri="{FF2B5EF4-FFF2-40B4-BE49-F238E27FC236}">
                <a16:creationId xmlns:a16="http://schemas.microsoft.com/office/drawing/2014/main" id="{DF41336D-E812-E094-A5EB-997F8E4DC167}"/>
              </a:ext>
            </a:extLst>
          </p:cNvPr>
          <p:cNvSpPr/>
          <p:nvPr/>
        </p:nvSpPr>
        <p:spPr>
          <a:xfrm>
            <a:off x="1272733" y="4083985"/>
            <a:ext cx="7286078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解答者は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、</a:t>
            </a:r>
            <a:endParaRPr lang="en-US" altLang="ja-JP" sz="2400" dirty="0">
              <a:solidFill>
                <a:srgbClr val="333333"/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別のドアに変えない</a:t>
            </a: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変える</a:t>
            </a: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  <a:r>
              <a:rPr lang="ja-JP" alt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どちらでも同じ</a:t>
            </a:r>
            <a:r>
              <a:rPr lang="en-US" sz="240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？</a:t>
            </a:r>
            <a:endParaRPr lang="en-US" sz="2400" dirty="0"/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A73169F0-AF9A-6421-A0F5-65306583CFB2}"/>
              </a:ext>
            </a:extLst>
          </p:cNvPr>
          <p:cNvSpPr/>
          <p:nvPr/>
        </p:nvSpPr>
        <p:spPr>
          <a:xfrm>
            <a:off x="431474" y="3897171"/>
            <a:ext cx="8055919" cy="1065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23659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6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7852</TotalTime>
  <Words>1601</Words>
  <Application>Microsoft Office PowerPoint</Application>
  <PresentationFormat>画面に合わせる (16:9)</PresentationFormat>
  <Paragraphs>313</Paragraphs>
  <Slides>45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5" baseType="lpstr">
      <vt:lpstr>A-OTF ゴシックMB101 Pr6N U</vt:lpstr>
      <vt:lpstr>BIZ UDPゴシック</vt:lpstr>
      <vt:lpstr>HGPGothicE</vt:lpstr>
      <vt:lpstr>HGPSoeiKakugothicUB</vt:lpstr>
      <vt:lpstr>HGSSoeiKakugothicUB</vt:lpstr>
      <vt:lpstr>MS Gothic</vt:lpstr>
      <vt:lpstr>Arial</vt:lpstr>
      <vt:lpstr>Cambria Math</vt:lpstr>
      <vt:lpstr>Noto Sans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20240821 ソリューション室</cp:lastModifiedBy>
  <cp:revision>56</cp:revision>
  <dcterms:created xsi:type="dcterms:W3CDTF">2025-10-10T04:26:39Z</dcterms:created>
  <dcterms:modified xsi:type="dcterms:W3CDTF">2026-03-10T02:47:24Z</dcterms:modified>
</cp:coreProperties>
</file>