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1" r:id="rId3"/>
    <p:sldId id="260" r:id="rId4"/>
    <p:sldId id="257" r:id="rId5"/>
    <p:sldId id="262" r:id="rId6"/>
    <p:sldId id="263" r:id="rId7"/>
    <p:sldId id="268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6242" autoAdjust="0"/>
  </p:normalViewPr>
  <p:slideViewPr>
    <p:cSldViewPr snapToGrid="0">
      <p:cViewPr varScale="1">
        <p:scale>
          <a:sx n="103" d="100"/>
          <a:sy n="103" d="100"/>
        </p:scale>
        <p:origin x="71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50F417-50A1-49D2-98FE-8F3466C19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8C930B6-66C6-49CB-BFA2-B1944C655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A6E6FD-C194-4084-AF37-9AAF24BE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654208-3E99-4331-B376-9EA5A559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F3FB50-D7F7-420A-9FAA-D9E1B9F4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97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76327F-B99D-4447-BDCB-2F2BB8B31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84CA2A9-E571-44E0-8D1F-500CF97F3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1BD7C6-A0C0-4DCF-85AB-E75C857BD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923EB6-8A33-488C-84AC-4675A411A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73B358-8412-4BF7-AD19-F69E78F9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64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1809416-F01B-44B1-A797-9D0979CFD6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1598BB-C8E5-4E2B-9CAC-4610A0B2B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A01D5A-3864-4C1C-AFB2-5F5B3D78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CF8927-8A4F-46FD-9477-642F90FA7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66A786-F63B-4F99-BBC0-00CF5EB06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40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AF5BCC-5F12-413E-BA34-6BA833C7C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40D69A-D7F8-4A97-95C0-89692F097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6FDA08-E131-4D93-872F-BB7775008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F3CC8D-8F82-40E6-B4D4-EBBB00F9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2F4AA8-F7E6-47AB-B5F5-510A52F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094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C3ACEE-2CFA-42D1-940A-CD2ACFFF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3B91AF-1928-4541-B5F5-1ED62D3A8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F4E1B0-3C31-410F-B29D-B09761BB9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7D8185-2B84-4EFA-9A1F-457F01F1E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A70EAB-19C5-4DA7-BDA5-8C313B10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26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482BEA-6532-43AD-A194-F00E671E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709F47-2B72-464D-85C5-175069244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7EC6E1-15A1-45E6-8C8D-CCCC9A67C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C084D82-D703-40AF-86E0-3CEA8BCD2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CDE5E9-4C29-457E-A8FD-0DC477B9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CEE2D0-3BCB-4D6A-8D91-C19D2751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09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1F6B00-210E-47C3-8962-113572633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F4CC3B-8677-4E36-9745-B357D87FA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0C3572-8C26-44D3-9FE3-C9898DE445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75D614-5C67-4F5D-AB26-97362E2A7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5AB43D-56A7-4B85-9E99-DB9E663780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F586EB0-B9C6-4F5C-A17E-AAB521B6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6B97A2-F40B-465D-8E12-C3202CD01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69A2E12-9674-4F77-9847-E70798437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86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EB5E7-E13B-4933-BF01-37713D9C1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516205-0662-4D44-8175-6395F7FA9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DBB271-B9C7-4ACE-9ACE-400F6F308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CDAEF73-19F5-4224-B850-D8C55FB2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09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0B95D85-8FE3-41A3-B257-87AABD99F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BEFC8C-65A3-414B-A850-4019D681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D601A0-ACA0-449F-A411-4B1A1F1D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68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19529E-C68A-4EF7-9692-56B5DC050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7C13BC-2343-44B8-B9BD-84284FC86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732E99-3839-441D-AA2B-552933EFC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F336F-6F97-471A-9413-3113FF72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01D746-1AC2-428B-82FC-260CF062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95F090-0DCF-48B5-9318-AE6BBEEC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97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68D153-1099-4BBA-9ECF-F5282976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9D10FE-2302-4728-A2B5-ED8E2C3D57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2C8F3C-2210-402B-A421-9FA61E7307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660D79-53F3-481A-A471-719275DF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B6C245-55AF-468C-AD1A-6255B14C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051412-A77D-45D6-911A-469700CC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50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364161-D6AD-4535-86BD-42E854F2C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C0D121-D186-4314-B8D0-455E6E269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37F955-D923-4B5A-B6AB-111D31288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D1861-A018-40AE-ACDE-DE05A93B7E60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881B47-27C7-4E54-A700-CFC4D85D3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204257-D995-492D-B0C5-6DCD51179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E5563-50C4-4938-BCE3-0647A103B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86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1"/>
            </a:gs>
            <a:gs pos="100000">
              <a:schemeClr val="accent6">
                <a:lumMod val="20000"/>
                <a:lumOff val="8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888158-90FA-4EA0-B30C-BF86B711AD49}"/>
              </a:ext>
            </a:extLst>
          </p:cNvPr>
          <p:cNvSpPr txBox="1"/>
          <p:nvPr/>
        </p:nvSpPr>
        <p:spPr>
          <a:xfrm>
            <a:off x="3893574" y="2690336"/>
            <a:ext cx="41197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１年数学</a:t>
            </a:r>
            <a:r>
              <a:rPr kumimoji="1" lang="en-US" altLang="ja-JP" sz="6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1AA3DA5-2A53-45FE-801D-4A02B2F43E5B}"/>
              </a:ext>
            </a:extLst>
          </p:cNvPr>
          <p:cNvSpPr txBox="1"/>
          <p:nvPr/>
        </p:nvSpPr>
        <p:spPr>
          <a:xfrm>
            <a:off x="1199536" y="1043384"/>
            <a:ext cx="1063850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66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教科探究特別プログラム②</a:t>
            </a:r>
            <a:endParaRPr kumimoji="1" lang="ja-JP" altLang="en-US" sz="6600" dirty="0">
              <a:latin typeface="HGS創英ﾌﾟﾚｾﾞﾝｽEB" panose="02020800000000000000" pitchFamily="18" charset="-128"/>
              <a:ea typeface="HGS創英ﾌﾟﾚｾﾞﾝｽEB" panose="02020800000000000000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8BF4E6-DA4E-45D5-B9F8-F44F5A14BEF1}"/>
              </a:ext>
            </a:extLst>
          </p:cNvPr>
          <p:cNvSpPr txBox="1"/>
          <p:nvPr/>
        </p:nvSpPr>
        <p:spPr>
          <a:xfrm>
            <a:off x="3087329" y="4120131"/>
            <a:ext cx="6430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「様々な経路」</a:t>
            </a:r>
          </a:p>
        </p:txBody>
      </p:sp>
    </p:spTree>
    <p:extLst>
      <p:ext uri="{BB962C8B-B14F-4D97-AF65-F5344CB8AC3E}">
        <p14:creationId xmlns:p14="http://schemas.microsoft.com/office/powerpoint/2010/main" val="1197407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5A693D-CE6C-4CE3-8434-FBB576DC60F7}"/>
              </a:ext>
            </a:extLst>
          </p:cNvPr>
          <p:cNvSpPr txBox="1"/>
          <p:nvPr/>
        </p:nvSpPr>
        <p:spPr>
          <a:xfrm>
            <a:off x="424341" y="454586"/>
            <a:ext cx="1134331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振り返り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B7F4E8-8D70-47CB-8BAF-5CAAD46AD8F8}"/>
              </a:ext>
            </a:extLst>
          </p:cNvPr>
          <p:cNvSpPr txBox="1"/>
          <p:nvPr/>
        </p:nvSpPr>
        <p:spPr>
          <a:xfrm>
            <a:off x="1024111" y="3429000"/>
            <a:ext cx="4904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・対応を考える力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117A96-DAFB-4F61-B2C4-F6695E1709A1}"/>
              </a:ext>
            </a:extLst>
          </p:cNvPr>
          <p:cNvSpPr txBox="1"/>
          <p:nvPr/>
        </p:nvSpPr>
        <p:spPr>
          <a:xfrm>
            <a:off x="1024110" y="4337376"/>
            <a:ext cx="77757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・簡単な問題に置き換える力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383C16-13CA-4CFE-B47D-8DE83728CC3D}"/>
              </a:ext>
            </a:extLst>
          </p:cNvPr>
          <p:cNvSpPr txBox="1"/>
          <p:nvPr/>
        </p:nvSpPr>
        <p:spPr>
          <a:xfrm>
            <a:off x="1024111" y="5230885"/>
            <a:ext cx="63777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・作問の視点を考える力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443FDD-4630-4454-B1E4-F1E04203447D}"/>
              </a:ext>
            </a:extLst>
          </p:cNvPr>
          <p:cNvSpPr txBox="1"/>
          <p:nvPr/>
        </p:nvSpPr>
        <p:spPr>
          <a:xfrm>
            <a:off x="8080309" y="5202148"/>
            <a:ext cx="32464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など、、、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5778BB7-23C9-4487-936B-029A8195BBD0}"/>
              </a:ext>
            </a:extLst>
          </p:cNvPr>
          <p:cNvSpPr txBox="1"/>
          <p:nvPr/>
        </p:nvSpPr>
        <p:spPr>
          <a:xfrm>
            <a:off x="1024110" y="1655852"/>
            <a:ext cx="104387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この時間を通して身に付いた力は何？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CB8E459-BF30-4822-8B7E-1449565129D1}"/>
              </a:ext>
            </a:extLst>
          </p:cNvPr>
          <p:cNvSpPr txBox="1"/>
          <p:nvPr/>
        </p:nvSpPr>
        <p:spPr>
          <a:xfrm>
            <a:off x="2728453" y="2465481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班で確認 → 発表</a:t>
            </a:r>
          </a:p>
        </p:txBody>
      </p:sp>
    </p:spTree>
    <p:extLst>
      <p:ext uri="{BB962C8B-B14F-4D97-AF65-F5344CB8AC3E}">
        <p14:creationId xmlns:p14="http://schemas.microsoft.com/office/powerpoint/2010/main" val="351270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1"/>
            </a:gs>
            <a:gs pos="100000">
              <a:schemeClr val="accent6">
                <a:lumMod val="20000"/>
                <a:lumOff val="8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B2AD2C-7244-4E8B-8109-C0031A1C4774}"/>
              </a:ext>
            </a:extLst>
          </p:cNvPr>
          <p:cNvSpPr txBox="1"/>
          <p:nvPr/>
        </p:nvSpPr>
        <p:spPr>
          <a:xfrm>
            <a:off x="2067339" y="2369488"/>
            <a:ext cx="84045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秋國　二郎</a:t>
            </a:r>
            <a:r>
              <a:rPr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（中津北高校）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376735" y="391206"/>
            <a:ext cx="54636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自己紹介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6E575C-1955-4940-8420-0B0DF56D701D}"/>
              </a:ext>
            </a:extLst>
          </p:cNvPr>
          <p:cNvSpPr txBox="1"/>
          <p:nvPr/>
        </p:nvSpPr>
        <p:spPr>
          <a:xfrm>
            <a:off x="2123767" y="4014828"/>
            <a:ext cx="79346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小幡　芳庸</a:t>
            </a:r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（高田高校）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6909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1"/>
            </a:gs>
            <a:gs pos="100000">
              <a:schemeClr val="accent6">
                <a:lumMod val="20000"/>
                <a:lumOff val="8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B2AD2C-7244-4E8B-8109-C0031A1C4774}"/>
              </a:ext>
            </a:extLst>
          </p:cNvPr>
          <p:cNvSpPr txBox="1"/>
          <p:nvPr/>
        </p:nvSpPr>
        <p:spPr>
          <a:xfrm>
            <a:off x="1317522" y="2053200"/>
            <a:ext cx="5919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5400" dirty="0">
                <a:latin typeface="Meiryo UI" panose="020B0604030504040204" pitchFamily="50" charset="-128"/>
                <a:ea typeface="Meiryo UI" panose="020B0604030504040204" pitchFamily="50" charset="-128"/>
              </a:rPr>
              <a:t>①積極的に発言</a:t>
            </a:r>
            <a:endParaRPr kumimoji="1" lang="ja-JP" altLang="en-US" sz="5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506109" y="605369"/>
            <a:ext cx="6899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班活動のルール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6E575C-1955-4940-8420-0B0DF56D701D}"/>
              </a:ext>
            </a:extLst>
          </p:cNvPr>
          <p:cNvSpPr txBox="1"/>
          <p:nvPr/>
        </p:nvSpPr>
        <p:spPr>
          <a:xfrm>
            <a:off x="1317522" y="4221305"/>
            <a:ext cx="5633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Meiryo UI" panose="020B0604030504040204" pitchFamily="50" charset="-128"/>
                <a:ea typeface="Meiryo UI" panose="020B0604030504040204" pitchFamily="50" charset="-128"/>
              </a:rPr>
              <a:t>②学び合う姿勢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A641334-05CC-420C-BB88-02FEEC5CDB4A}"/>
              </a:ext>
            </a:extLst>
          </p:cNvPr>
          <p:cNvSpPr txBox="1"/>
          <p:nvPr/>
        </p:nvSpPr>
        <p:spPr>
          <a:xfrm>
            <a:off x="4445734" y="3106651"/>
            <a:ext cx="59190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5400" dirty="0">
                <a:latin typeface="Meiryo UI" panose="020B0604030504040204" pitchFamily="50" charset="-128"/>
                <a:ea typeface="Meiryo UI" panose="020B0604030504040204" pitchFamily="50" charset="-128"/>
              </a:rPr>
              <a:t>→間違いを恐れない</a:t>
            </a:r>
            <a:endParaRPr kumimoji="1" lang="ja-JP" altLang="en-US" sz="5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D10FBDE-B6B6-4A5D-8A81-D8B5DC1F0AC2}"/>
              </a:ext>
            </a:extLst>
          </p:cNvPr>
          <p:cNvSpPr txBox="1"/>
          <p:nvPr/>
        </p:nvSpPr>
        <p:spPr>
          <a:xfrm>
            <a:off x="4445734" y="5240001"/>
            <a:ext cx="3764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5400" dirty="0">
                <a:latin typeface="Meiryo UI" panose="020B0604030504040204" pitchFamily="50" charset="-128"/>
                <a:ea typeface="Meiryo UI" panose="020B0604030504040204" pitchFamily="50" charset="-128"/>
              </a:rPr>
              <a:t>→自他尊重</a:t>
            </a:r>
            <a:endParaRPr kumimoji="1" lang="ja-JP" altLang="en-US" sz="5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2106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B2AD2C-7244-4E8B-8109-C0031A1C4774}"/>
              </a:ext>
            </a:extLst>
          </p:cNvPr>
          <p:cNvSpPr txBox="1"/>
          <p:nvPr/>
        </p:nvSpPr>
        <p:spPr>
          <a:xfrm>
            <a:off x="835913" y="2284085"/>
            <a:ext cx="108351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経路</a:t>
            </a:r>
            <a:r>
              <a:rPr lang="en-US" altLang="ja-JP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(</a:t>
            </a:r>
            <a:r>
              <a:rPr lang="ja-JP" altLang="en-US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道順</a:t>
            </a:r>
            <a:r>
              <a:rPr lang="en-US" altLang="ja-JP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)</a:t>
            </a:r>
            <a:r>
              <a:rPr lang="ja-JP" altLang="en-US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問題の考察を通して</a:t>
            </a:r>
            <a:endParaRPr lang="en-US" altLang="ja-JP" sz="6000" dirty="0">
              <a:latin typeface="HGS創英ﾌﾟﾚｾﾞﾝｽEB" panose="02020800000000000000" pitchFamily="18" charset="-128"/>
              <a:ea typeface="HGS創英ﾌﾟﾚｾﾞﾝｽEB" panose="02020800000000000000" pitchFamily="18" charset="-128"/>
            </a:endParaRPr>
          </a:p>
          <a:p>
            <a:pPr algn="l"/>
            <a:r>
              <a:rPr kumimoji="1" lang="ja-JP" altLang="en-US" sz="6000" dirty="0">
                <a:latin typeface="HGS創英ﾌﾟﾚｾﾞﾝｽEB" panose="02020800000000000000" pitchFamily="18" charset="-128"/>
                <a:ea typeface="HGS創英ﾌﾟﾚｾﾞﾝｽEB" panose="02020800000000000000" pitchFamily="18" charset="-128"/>
              </a:rPr>
              <a:t>「数学的な見方・考え方」を身に付けよう！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376735" y="391206"/>
            <a:ext cx="51489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本時の目標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6097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376735" y="391206"/>
            <a:ext cx="51489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問題１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E1E93EC-52EB-4350-BCE9-61835C20E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988" y="2143433"/>
            <a:ext cx="8770953" cy="3313471"/>
          </a:xfrm>
          <a:prstGeom prst="rect">
            <a:avLst/>
          </a:prstGeom>
        </p:spPr>
      </p:pic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03502C87-C857-4E83-9B5C-0F3A4A3B44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223706"/>
              </p:ext>
            </p:extLst>
          </p:nvPr>
        </p:nvGraphicFramePr>
        <p:xfrm>
          <a:off x="7686675" y="1498600"/>
          <a:ext cx="3876675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tudyaid D.B." r:id="rId4" imgW="2217036" imgH="1512375" progId="Studyaid_DB.Document">
                  <p:embed/>
                </p:oleObj>
              </mc:Choice>
              <mc:Fallback>
                <p:oleObj name="Studyaid D.B." r:id="rId4" imgW="2217036" imgH="1512375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86675" y="1498600"/>
                        <a:ext cx="3876675" cy="2644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3E4B2B8E-E9C6-960A-061B-B0DEBBB98032}"/>
              </a:ext>
            </a:extLst>
          </p:cNvPr>
          <p:cNvGrpSpPr/>
          <p:nvPr/>
        </p:nvGrpSpPr>
        <p:grpSpPr>
          <a:xfrm>
            <a:off x="11190551" y="1457770"/>
            <a:ext cx="372799" cy="369332"/>
            <a:chOff x="11190551" y="1457770"/>
            <a:chExt cx="372799" cy="369332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CEBD5938-13BE-1406-4E31-148FBD391B82}"/>
                </a:ext>
              </a:extLst>
            </p:cNvPr>
            <p:cNvSpPr/>
            <p:nvPr/>
          </p:nvSpPr>
          <p:spPr>
            <a:xfrm>
              <a:off x="11196084" y="1498600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6FA480B0-1B07-AEE1-4D06-9D8F85AE6DB2}"/>
                </a:ext>
              </a:extLst>
            </p:cNvPr>
            <p:cNvSpPr txBox="1"/>
            <p:nvPr/>
          </p:nvSpPr>
          <p:spPr>
            <a:xfrm>
              <a:off x="11190551" y="1457770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Ｂ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F5A5759E-7769-CC55-574E-FDAC2E25A984}"/>
              </a:ext>
            </a:extLst>
          </p:cNvPr>
          <p:cNvGrpSpPr/>
          <p:nvPr/>
        </p:nvGrpSpPr>
        <p:grpSpPr>
          <a:xfrm>
            <a:off x="7520760" y="3738072"/>
            <a:ext cx="452330" cy="369332"/>
            <a:chOff x="7520760" y="3738072"/>
            <a:chExt cx="452330" cy="369332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3B7ACDE-1CF1-D0C1-7161-9C5EC123353E}"/>
                </a:ext>
              </a:extLst>
            </p:cNvPr>
            <p:cNvSpPr/>
            <p:nvPr/>
          </p:nvSpPr>
          <p:spPr>
            <a:xfrm>
              <a:off x="7520760" y="3800168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D2A8AC28-62D6-4412-51ED-B1A2CFFDD86B}"/>
                </a:ext>
              </a:extLst>
            </p:cNvPr>
            <p:cNvSpPr txBox="1"/>
            <p:nvPr/>
          </p:nvSpPr>
          <p:spPr>
            <a:xfrm>
              <a:off x="7608039" y="3738072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Ａ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1476B4-36CB-7B97-1763-FBF361F1BE71}"/>
              </a:ext>
            </a:extLst>
          </p:cNvPr>
          <p:cNvSpPr/>
          <p:nvPr/>
        </p:nvSpPr>
        <p:spPr>
          <a:xfrm>
            <a:off x="516988" y="2923953"/>
            <a:ext cx="471840" cy="505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66E71D2-054E-1378-EE41-730A822C2170}"/>
              </a:ext>
            </a:extLst>
          </p:cNvPr>
          <p:cNvSpPr/>
          <p:nvPr/>
        </p:nvSpPr>
        <p:spPr>
          <a:xfrm>
            <a:off x="2113895" y="3738072"/>
            <a:ext cx="873854" cy="505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E42519E-2CBB-82DD-C2E1-B5EDB2DB0CA7}"/>
              </a:ext>
            </a:extLst>
          </p:cNvPr>
          <p:cNvSpPr/>
          <p:nvPr/>
        </p:nvSpPr>
        <p:spPr>
          <a:xfrm>
            <a:off x="5088802" y="3738072"/>
            <a:ext cx="873854" cy="505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291B254-C1C7-E0AE-4B67-AE3C0EFA763D}"/>
              </a:ext>
            </a:extLst>
          </p:cNvPr>
          <p:cNvSpPr/>
          <p:nvPr/>
        </p:nvSpPr>
        <p:spPr>
          <a:xfrm>
            <a:off x="1926053" y="2923952"/>
            <a:ext cx="471840" cy="505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DE64605-FB60-4D32-0C77-A65AE34E8B8E}"/>
              </a:ext>
            </a:extLst>
          </p:cNvPr>
          <p:cNvSpPr txBox="1"/>
          <p:nvPr/>
        </p:nvSpPr>
        <p:spPr>
          <a:xfrm>
            <a:off x="453192" y="2799721"/>
            <a:ext cx="65213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Ａ</a:t>
            </a:r>
            <a:endParaRPr kumimoji="1" lang="ja-JP" altLang="en-US" sz="36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5B7290B-37AF-7A1D-C159-39142739289A}"/>
              </a:ext>
            </a:extLst>
          </p:cNvPr>
          <p:cNvSpPr txBox="1"/>
          <p:nvPr/>
        </p:nvSpPr>
        <p:spPr>
          <a:xfrm>
            <a:off x="1798463" y="2799721"/>
            <a:ext cx="65213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Ｂ</a:t>
            </a:r>
            <a:endParaRPr kumimoji="1" lang="ja-JP" altLang="en-US" sz="36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230EBD3-DC6B-8489-4FAC-27A183212651}"/>
              </a:ext>
            </a:extLst>
          </p:cNvPr>
          <p:cNvSpPr txBox="1"/>
          <p:nvPr/>
        </p:nvSpPr>
        <p:spPr>
          <a:xfrm>
            <a:off x="1699722" y="3588939"/>
            <a:ext cx="15663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（→）</a:t>
            </a:r>
            <a:endParaRPr kumimoji="1" lang="ja-JP" altLang="en-US" sz="36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AA433A1-BBD8-18B9-4D82-B82594884495}"/>
              </a:ext>
            </a:extLst>
          </p:cNvPr>
          <p:cNvSpPr txBox="1"/>
          <p:nvPr/>
        </p:nvSpPr>
        <p:spPr>
          <a:xfrm>
            <a:off x="4699211" y="3588939"/>
            <a:ext cx="15663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（↑）</a:t>
            </a:r>
            <a:endParaRPr kumimoji="1" lang="ja-JP" altLang="en-US" sz="36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651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386567" y="420703"/>
            <a:ext cx="57677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問題１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考え方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C321E7B-9B71-47A4-8180-E157195C0552}"/>
              </a:ext>
            </a:extLst>
          </p:cNvPr>
          <p:cNvSpPr txBox="1"/>
          <p:nvPr/>
        </p:nvSpPr>
        <p:spPr>
          <a:xfrm>
            <a:off x="1519083" y="1528699"/>
            <a:ext cx="91538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例えば，↑と→の並べ方が</a:t>
            </a:r>
            <a:endParaRPr kumimoji="1" lang="en-US" altLang="ja-JP" sz="5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↑→→↑→↑↑→→</a:t>
            </a:r>
            <a:r>
              <a:rPr kumimoji="1"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の場合</a:t>
            </a:r>
            <a:endParaRPr kumimoji="1" lang="ja-JP" altLang="en-US" sz="5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オブジェクト 5">
            <a:extLst>
              <a:ext uri="{FF2B5EF4-FFF2-40B4-BE49-F238E27FC236}">
                <a16:creationId xmlns:a16="http://schemas.microsoft.com/office/drawing/2014/main" id="{CF74A2DE-7CEC-45D8-939A-1BA1015516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718625"/>
              </p:ext>
            </p:extLst>
          </p:nvPr>
        </p:nvGraphicFramePr>
        <p:xfrm>
          <a:off x="707428" y="3346940"/>
          <a:ext cx="4043430" cy="275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tudyaid D.B." r:id="rId3" imgW="2217036" imgH="1512375" progId="Studyaid_DB.Document">
                  <p:embed/>
                </p:oleObj>
              </mc:Choice>
              <mc:Fallback>
                <p:oleObj name="Studyaid D.B." r:id="rId3" imgW="2217036" imgH="1512375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7428" y="3346940"/>
                        <a:ext cx="4043430" cy="2758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>
            <a:extLst>
              <a:ext uri="{FF2B5EF4-FFF2-40B4-BE49-F238E27FC236}">
                <a16:creationId xmlns:a16="http://schemas.microsoft.com/office/drawing/2014/main" id="{DDB7BD00-50D5-4424-84B8-05F170805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514623"/>
              </p:ext>
            </p:extLst>
          </p:nvPr>
        </p:nvGraphicFramePr>
        <p:xfrm>
          <a:off x="666222" y="3346940"/>
          <a:ext cx="4043430" cy="275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tudyaid D.B." r:id="rId5" imgW="2217036" imgH="1512375" progId="Studyaid_DB.Document">
                  <p:embed/>
                </p:oleObj>
              </mc:Choice>
              <mc:Fallback>
                <p:oleObj name="Studyaid D.B." r:id="rId5" imgW="2217036" imgH="1512375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6222" y="3346940"/>
                        <a:ext cx="4043430" cy="2758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E56AF0-2235-42E5-A47E-5E93C5D63A3A}"/>
              </a:ext>
            </a:extLst>
          </p:cNvPr>
          <p:cNvSpPr txBox="1"/>
          <p:nvPr/>
        </p:nvSpPr>
        <p:spPr>
          <a:xfrm>
            <a:off x="5014452" y="3574976"/>
            <a:ext cx="67891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つの経路が対応する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F13070-34D1-4ED9-B60C-A4A933DBD073}"/>
              </a:ext>
            </a:extLst>
          </p:cNvPr>
          <p:cNvSpPr txBox="1"/>
          <p:nvPr/>
        </p:nvSpPr>
        <p:spPr>
          <a:xfrm>
            <a:off x="5014452" y="4391021"/>
            <a:ext cx="6789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つまり，並び方の分だけ経路ができる！！</a:t>
            </a:r>
            <a:endParaRPr kumimoji="1" lang="ja-JP" altLang="en-US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C8B0EB5-3011-C278-3C16-BA034B4888DF}"/>
              </a:ext>
            </a:extLst>
          </p:cNvPr>
          <p:cNvGrpSpPr/>
          <p:nvPr/>
        </p:nvGrpSpPr>
        <p:grpSpPr>
          <a:xfrm>
            <a:off x="4377219" y="3311047"/>
            <a:ext cx="372799" cy="369332"/>
            <a:chOff x="11190551" y="1457770"/>
            <a:chExt cx="372799" cy="36933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77A1301D-14AA-FBAC-01DC-B050F2407150}"/>
                </a:ext>
              </a:extLst>
            </p:cNvPr>
            <p:cNvSpPr/>
            <p:nvPr/>
          </p:nvSpPr>
          <p:spPr>
            <a:xfrm>
              <a:off x="11196084" y="1498600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0C97843-0EB8-9D0F-E468-9676DCBB369E}"/>
                </a:ext>
              </a:extLst>
            </p:cNvPr>
            <p:cNvSpPr txBox="1"/>
            <p:nvPr/>
          </p:nvSpPr>
          <p:spPr>
            <a:xfrm>
              <a:off x="11190551" y="1457770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Ｂ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EAA6984-D228-CA43-9C30-C6E84CACCF4A}"/>
              </a:ext>
            </a:extLst>
          </p:cNvPr>
          <p:cNvGrpSpPr/>
          <p:nvPr/>
        </p:nvGrpSpPr>
        <p:grpSpPr>
          <a:xfrm>
            <a:off x="634543" y="5706622"/>
            <a:ext cx="411588" cy="369332"/>
            <a:chOff x="7447875" y="3862310"/>
            <a:chExt cx="411588" cy="369332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A856CB0A-BAC6-D375-3326-E17E97983E3B}"/>
                </a:ext>
              </a:extLst>
            </p:cNvPr>
            <p:cNvSpPr/>
            <p:nvPr/>
          </p:nvSpPr>
          <p:spPr>
            <a:xfrm>
              <a:off x="7492197" y="3935039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22FC6DD8-4FB7-B6A0-ADA9-DF5269DA3B60}"/>
                </a:ext>
              </a:extLst>
            </p:cNvPr>
            <p:cNvSpPr txBox="1"/>
            <p:nvPr/>
          </p:nvSpPr>
          <p:spPr>
            <a:xfrm>
              <a:off x="7447875" y="3862310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Ａ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985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4A4B00-C9F5-ACB0-867D-9BFDD3909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68D1AAB-AA84-6C78-E11F-959C7B43B02F}"/>
              </a:ext>
            </a:extLst>
          </p:cNvPr>
          <p:cNvSpPr/>
          <p:nvPr/>
        </p:nvSpPr>
        <p:spPr>
          <a:xfrm>
            <a:off x="376735" y="1824220"/>
            <a:ext cx="8579238" cy="3857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1B959F4-70CD-3C46-2C95-B6C0A94296E6}"/>
              </a:ext>
            </a:extLst>
          </p:cNvPr>
          <p:cNvSpPr txBox="1"/>
          <p:nvPr/>
        </p:nvSpPr>
        <p:spPr>
          <a:xfrm>
            <a:off x="376735" y="391206"/>
            <a:ext cx="51489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問題２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32FFC0DF-7054-D894-D91D-D31D98C4D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32350"/>
              </p:ext>
            </p:extLst>
          </p:nvPr>
        </p:nvGraphicFramePr>
        <p:xfrm>
          <a:off x="7752337" y="1176003"/>
          <a:ext cx="4034958" cy="2752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tudyaid D.B." r:id="rId3" imgW="2217036" imgH="1512375" progId="Studyaid_DB.Document">
                  <p:embed/>
                </p:oleObj>
              </mc:Choice>
              <mc:Fallback>
                <p:oleObj name="Studyaid D.B." r:id="rId3" imgW="2217036" imgH="1512375" progId="Studyaid_DB.Document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03502C87-C857-4E83-9B5C-0F3A4A3B44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52337" y="1176003"/>
                        <a:ext cx="4034958" cy="2752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C6B6A466-B552-4254-CED4-C11C571E4434}"/>
              </a:ext>
            </a:extLst>
          </p:cNvPr>
          <p:cNvGrpSpPr/>
          <p:nvPr/>
        </p:nvGrpSpPr>
        <p:grpSpPr>
          <a:xfrm>
            <a:off x="11399282" y="1153429"/>
            <a:ext cx="388017" cy="384412"/>
            <a:chOff x="11190555" y="1457770"/>
            <a:chExt cx="372795" cy="369332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15BBB3AC-E5C6-E80B-B04C-9A35A49D6FF0}"/>
                </a:ext>
              </a:extLst>
            </p:cNvPr>
            <p:cNvSpPr/>
            <p:nvPr/>
          </p:nvSpPr>
          <p:spPr>
            <a:xfrm>
              <a:off x="11196084" y="1498600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F58A4144-2F92-2EFB-8D3F-AE91949D4167}"/>
                </a:ext>
              </a:extLst>
            </p:cNvPr>
            <p:cNvSpPr txBox="1"/>
            <p:nvPr/>
          </p:nvSpPr>
          <p:spPr>
            <a:xfrm>
              <a:off x="11190555" y="1457770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Ｂ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4958D6A-A66C-F167-EF96-6C59394948A0}"/>
              </a:ext>
            </a:extLst>
          </p:cNvPr>
          <p:cNvSpPr txBox="1"/>
          <p:nvPr/>
        </p:nvSpPr>
        <p:spPr>
          <a:xfrm>
            <a:off x="339410" y="1814592"/>
            <a:ext cx="8347389" cy="3734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1"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図のような道のある地域で，</a:t>
            </a:r>
            <a:endParaRPr kumimoji="1" lang="en-US" altLang="ja-JP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ＡからＢまで行く経路を考える。</a:t>
            </a:r>
            <a:endParaRPr lang="en-US" altLang="ja-JP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右方向（→）と上方向（↑）と左方向（←）の</a:t>
            </a:r>
            <a:endParaRPr kumimoji="1" lang="en-US" altLang="ja-JP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３方向を利用して進む経路は何通りあるか。</a:t>
            </a:r>
            <a:endParaRPr lang="en-US" altLang="ja-JP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ただし，１度通った道や交差点は通れないものとし，</a:t>
            </a:r>
            <a:endParaRPr kumimoji="1" lang="en-US" altLang="ja-JP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27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３方向全て進む必要はない</a:t>
            </a:r>
            <a:endParaRPr kumimoji="1" lang="ja-JP" altLang="en-US" sz="27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59CBE26-C704-C435-93CE-0D438C6D5794}"/>
              </a:ext>
            </a:extLst>
          </p:cNvPr>
          <p:cNvGrpSpPr/>
          <p:nvPr/>
        </p:nvGrpSpPr>
        <p:grpSpPr>
          <a:xfrm>
            <a:off x="7642256" y="3536372"/>
            <a:ext cx="470799" cy="384412"/>
            <a:chOff x="7520760" y="3738072"/>
            <a:chExt cx="452330" cy="369332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CC08AA5-2A85-9F87-0550-D1C4237EB490}"/>
                </a:ext>
              </a:extLst>
            </p:cNvPr>
            <p:cNvSpPr/>
            <p:nvPr/>
          </p:nvSpPr>
          <p:spPr>
            <a:xfrm>
              <a:off x="7520760" y="3800168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07B91CFB-0EE5-5CDE-5598-FE22F3F98BEE}"/>
                </a:ext>
              </a:extLst>
            </p:cNvPr>
            <p:cNvSpPr txBox="1"/>
            <p:nvPr/>
          </p:nvSpPr>
          <p:spPr>
            <a:xfrm>
              <a:off x="7608039" y="3738072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Ａ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67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FFEB44-4027-4334-BF6D-0F57D9B8E314}"/>
              </a:ext>
            </a:extLst>
          </p:cNvPr>
          <p:cNvSpPr txBox="1"/>
          <p:nvPr/>
        </p:nvSpPr>
        <p:spPr>
          <a:xfrm>
            <a:off x="386567" y="420703"/>
            <a:ext cx="78233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問題２</a:t>
            </a:r>
            <a:r>
              <a:rPr kumimoji="1" lang="en-US" altLang="ja-JP" sz="66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考え方</a:t>
            </a:r>
            <a:endParaRPr kumimoji="1" lang="ja-JP" altLang="en-US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C321E7B-9B71-47A4-8180-E157195C0552}"/>
              </a:ext>
            </a:extLst>
          </p:cNvPr>
          <p:cNvSpPr txBox="1"/>
          <p:nvPr/>
        </p:nvSpPr>
        <p:spPr>
          <a:xfrm>
            <a:off x="1519083" y="1528699"/>
            <a:ext cx="94930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上方向</a:t>
            </a:r>
            <a:r>
              <a:rPr kumimoji="1" lang="en-US" altLang="ja-JP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kumimoji="1"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↑</a:t>
            </a:r>
            <a:r>
              <a:rPr kumimoji="1" lang="en-US" altLang="ja-JP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kumimoji="1"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に４回進むことになる</a:t>
            </a:r>
            <a:r>
              <a:rPr lang="ja-JP" altLang="en-US" sz="5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ので，例えば</a:t>
            </a:r>
            <a:endParaRPr kumimoji="1" lang="ja-JP" altLang="en-US" sz="54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E56AF0-2235-42E5-A47E-5E93C5D63A3A}"/>
              </a:ext>
            </a:extLst>
          </p:cNvPr>
          <p:cNvSpPr txBox="1"/>
          <p:nvPr/>
        </p:nvSpPr>
        <p:spPr>
          <a:xfrm>
            <a:off x="5407741" y="3692963"/>
            <a:ext cx="5604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このように選ぶと</a:t>
            </a:r>
            <a:endParaRPr kumimoji="1" lang="ja-JP" altLang="en-US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F13070-34D1-4ED9-B60C-A4A933DBD073}"/>
              </a:ext>
            </a:extLst>
          </p:cNvPr>
          <p:cNvSpPr txBox="1"/>
          <p:nvPr/>
        </p:nvSpPr>
        <p:spPr>
          <a:xfrm>
            <a:off x="5445689" y="4679380"/>
            <a:ext cx="59091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１つの経路ができる</a:t>
            </a:r>
            <a:endParaRPr kumimoji="1" lang="ja-JP" altLang="en-US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2B61E590-78EA-42F8-B8CB-9AFED5A88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292" y="3429000"/>
            <a:ext cx="4338214" cy="2956523"/>
          </a:xfrm>
          <a:prstGeom prst="rect">
            <a:avLst/>
          </a:prstGeom>
        </p:spPr>
      </p:pic>
      <p:graphicFrame>
        <p:nvGraphicFramePr>
          <p:cNvPr id="13" name="オブジェクト 12">
            <a:extLst>
              <a:ext uri="{FF2B5EF4-FFF2-40B4-BE49-F238E27FC236}">
                <a16:creationId xmlns:a16="http://schemas.microsoft.com/office/drawing/2014/main" id="{58CB77BC-C5CB-4F37-9F34-21A561BF1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862468"/>
              </p:ext>
            </p:extLst>
          </p:nvPr>
        </p:nvGraphicFramePr>
        <p:xfrm>
          <a:off x="664292" y="3398326"/>
          <a:ext cx="4338214" cy="2959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tudyaid D.B." r:id="rId4" imgW="2217036" imgH="1512375" progId="Studyaid_DB.Document">
                  <p:embed/>
                </p:oleObj>
              </mc:Choice>
              <mc:Fallback>
                <p:oleObj name="Studyaid D.B." r:id="rId4" imgW="2217036" imgH="1512375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4292" y="3398326"/>
                        <a:ext cx="4338214" cy="29594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A3FE4CC-7F7C-2E32-046F-B1C514491DD5}"/>
              </a:ext>
            </a:extLst>
          </p:cNvPr>
          <p:cNvGrpSpPr/>
          <p:nvPr/>
        </p:nvGrpSpPr>
        <p:grpSpPr>
          <a:xfrm>
            <a:off x="4614489" y="3370555"/>
            <a:ext cx="388017" cy="384412"/>
            <a:chOff x="11190555" y="1457770"/>
            <a:chExt cx="372795" cy="369332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E0247A2F-C947-953D-079C-199CF99366E0}"/>
                </a:ext>
              </a:extLst>
            </p:cNvPr>
            <p:cNvSpPr/>
            <p:nvPr/>
          </p:nvSpPr>
          <p:spPr>
            <a:xfrm>
              <a:off x="11196084" y="1498600"/>
              <a:ext cx="367266" cy="223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A637133-2CF9-9875-C7CA-48EA83F24538}"/>
                </a:ext>
              </a:extLst>
            </p:cNvPr>
            <p:cNvSpPr txBox="1"/>
            <p:nvPr/>
          </p:nvSpPr>
          <p:spPr>
            <a:xfrm>
              <a:off x="11190555" y="1457770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Ｂ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57050EE-1773-8328-ACCD-879AE7AB3737}"/>
              </a:ext>
            </a:extLst>
          </p:cNvPr>
          <p:cNvGrpSpPr/>
          <p:nvPr/>
        </p:nvGrpSpPr>
        <p:grpSpPr>
          <a:xfrm>
            <a:off x="621728" y="5822787"/>
            <a:ext cx="379956" cy="449043"/>
            <a:chOff x="7608039" y="3738072"/>
            <a:chExt cx="365051" cy="431428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784244A2-F12E-D98D-075B-A159FA87DBDD}"/>
                </a:ext>
              </a:extLst>
            </p:cNvPr>
            <p:cNvSpPr/>
            <p:nvPr/>
          </p:nvSpPr>
          <p:spPr>
            <a:xfrm>
              <a:off x="7648932" y="3800168"/>
              <a:ext cx="239099" cy="369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B5C71E2-1991-A03E-80CA-0CE267E91A37}"/>
                </a:ext>
              </a:extLst>
            </p:cNvPr>
            <p:cNvSpPr txBox="1"/>
            <p:nvPr/>
          </p:nvSpPr>
          <p:spPr>
            <a:xfrm>
              <a:off x="7608039" y="3738072"/>
              <a:ext cx="36505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b="1" dirty="0">
                  <a:latin typeface="BIZ UD明朝 Medium" panose="02020500000000000000" pitchFamily="17" charset="-128"/>
                  <a:ea typeface="BIZ UD明朝 Medium" panose="02020500000000000000" pitchFamily="17" charset="-128"/>
                </a:rPr>
                <a:t>Ａ</a:t>
              </a:r>
              <a:endParaRPr kumimoji="1" lang="ja-JP" altLang="en-US" b="1" dirty="0">
                <a:latin typeface="BIZ UD明朝 Medium" panose="02020500000000000000" pitchFamily="17" charset="-128"/>
                <a:ea typeface="BIZ UD明朝 Medium" panose="02020500000000000000" pitchFamily="17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251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43C98F-8C9D-4468-A25D-AA1D2F002B41}"/>
              </a:ext>
            </a:extLst>
          </p:cNvPr>
          <p:cNvSpPr txBox="1"/>
          <p:nvPr/>
        </p:nvSpPr>
        <p:spPr>
          <a:xfrm>
            <a:off x="706869" y="699495"/>
            <a:ext cx="110746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経路問題を自分で作ってみよう！！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8A08C05-30AB-41FA-8A9E-D072D988C246}"/>
              </a:ext>
            </a:extLst>
          </p:cNvPr>
          <p:cNvSpPr txBox="1"/>
          <p:nvPr/>
        </p:nvSpPr>
        <p:spPr>
          <a:xfrm>
            <a:off x="795359" y="2046970"/>
            <a:ext cx="103874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・どのような条件設定にするか？</a:t>
            </a:r>
            <a:endParaRPr kumimoji="1" lang="en-US" altLang="ja-JP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・何分で解く問題にするか？</a:t>
            </a:r>
            <a:endParaRPr lang="en-US" altLang="ja-JP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kumimoji="1"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・どのような力を確認したいのか？</a:t>
            </a:r>
            <a:endParaRPr kumimoji="1" lang="en-US" altLang="ja-JP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l"/>
            <a:r>
              <a:rPr lang="ja-JP" altLang="en-US" sz="4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など</a:t>
            </a:r>
            <a:endParaRPr kumimoji="1" lang="ja-JP" altLang="en-US" sz="4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F67FC2A-0038-4AF3-9F78-43AF0E159142}"/>
              </a:ext>
            </a:extLst>
          </p:cNvPr>
          <p:cNvSpPr txBox="1"/>
          <p:nvPr/>
        </p:nvSpPr>
        <p:spPr>
          <a:xfrm>
            <a:off x="2468247" y="5313888"/>
            <a:ext cx="6675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5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個人→班協議→発表</a:t>
            </a:r>
          </a:p>
        </p:txBody>
      </p:sp>
    </p:spTree>
    <p:extLst>
      <p:ext uri="{BB962C8B-B14F-4D97-AF65-F5344CB8AC3E}">
        <p14:creationId xmlns:p14="http://schemas.microsoft.com/office/powerpoint/2010/main" val="91551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328</Words>
  <Application>Microsoft Office PowerPoint</Application>
  <PresentationFormat>ワイド画面</PresentationFormat>
  <Paragraphs>56</Paragraphs>
  <Slides>10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2" baseType="lpstr">
      <vt:lpstr>BIZ UD明朝 Medium</vt:lpstr>
      <vt:lpstr>HGP創英角ｺﾞｼｯｸUB</vt:lpstr>
      <vt:lpstr>HGS創英ﾌﾟﾚｾﾞﾝｽEB</vt:lpstr>
      <vt:lpstr>HGS創英角ｺﾞｼｯｸUB</vt:lpstr>
      <vt:lpstr>HG丸ｺﾞｼｯｸM-PRO</vt:lpstr>
      <vt:lpstr>Meiryo UI</vt:lpstr>
      <vt:lpstr>ＭＳ 明朝</vt:lpstr>
      <vt:lpstr>游ゴシック</vt:lpstr>
      <vt:lpstr>游ゴシック Light</vt:lpstr>
      <vt:lpstr>Arial</vt:lpstr>
      <vt:lpstr>Office テーマ</vt:lpstr>
      <vt:lpstr>Studyaid D.B.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小幡　芳庸</dc:creator>
  <cp:lastModifiedBy>20240821 ソリューション室</cp:lastModifiedBy>
  <cp:revision>19</cp:revision>
  <dcterms:created xsi:type="dcterms:W3CDTF">2025-10-16T03:23:03Z</dcterms:created>
  <dcterms:modified xsi:type="dcterms:W3CDTF">2026-03-10T02:12:46Z</dcterms:modified>
</cp:coreProperties>
</file>