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2"/>
  </p:notesMasterIdLst>
  <p:sldIdLst>
    <p:sldId id="257" r:id="rId2"/>
    <p:sldId id="274" r:id="rId3"/>
    <p:sldId id="266" r:id="rId4"/>
    <p:sldId id="267" r:id="rId5"/>
    <p:sldId id="258" r:id="rId6"/>
    <p:sldId id="259" r:id="rId7"/>
    <p:sldId id="268" r:id="rId8"/>
    <p:sldId id="269" r:id="rId9"/>
    <p:sldId id="270" r:id="rId10"/>
    <p:sldId id="271" r:id="rId11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BA2"/>
    <a:srgbClr val="F2F2F2"/>
    <a:srgbClr val="2C4865"/>
    <a:srgbClr val="09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1DFE-599E-4252-AE06-D8741943599A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6F8F-645A-4A47-B92C-2EB25F028A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3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FAD56E4-8FF1-413E-9043-62A16AFA0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115972"/>
            <a:ext cx="2057400" cy="365125"/>
          </a:xfrm>
        </p:spPr>
        <p:txBody>
          <a:bodyPr/>
          <a:lstStyle>
            <a:lvl1pPr>
              <a:defRPr sz="2400">
                <a:solidFill>
                  <a:srgbClr val="2C4865"/>
                </a:solidFill>
                <a:latin typeface="Arial Black" panose="020B0A04020102020204" pitchFamily="34" charset="0"/>
              </a:defRPr>
            </a:lvl1pPr>
          </a:lstStyle>
          <a:p>
            <a:fld id="{AF851A10-5D66-4550-9A93-341406CFF33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007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07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69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B5BFB13-B17A-4B94-AAB0-295CEDCB3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BE27A2-CAFA-4686-B84C-AC862DDC5424}"/>
              </a:ext>
            </a:extLst>
          </p:cNvPr>
          <p:cNvSpPr txBox="1">
            <a:spLocks/>
          </p:cNvSpPr>
          <p:nvPr userDrawn="1"/>
        </p:nvSpPr>
        <p:spPr>
          <a:xfrm>
            <a:off x="6972300" y="1159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rgbClr val="2C4865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851A10-5D66-4550-9A93-341406CFF3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02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9B5F737-EE2C-4ADE-BB59-542EF09FB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94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49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7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1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21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549F8-5EE2-4D5C-B420-7144217C0792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1A10-5D66-4550-9A93-341406CFF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0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1D4B850-25F8-4831-9432-C00A7ED0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35" y="991283"/>
            <a:ext cx="2759529" cy="2200306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AE40636-84D8-4DAB-8A61-F7119A1DC0CD}"/>
              </a:ext>
            </a:extLst>
          </p:cNvPr>
          <p:cNvSpPr/>
          <p:nvPr/>
        </p:nvSpPr>
        <p:spPr>
          <a:xfrm>
            <a:off x="1872000" y="3731727"/>
            <a:ext cx="5400000" cy="720000"/>
          </a:xfrm>
          <a:prstGeom prst="roundRect">
            <a:avLst/>
          </a:prstGeom>
          <a:solidFill>
            <a:srgbClr val="024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教科探究特別プログラム 数学 第１回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B13C992-8AAA-4E30-8315-EB6F680DFBD9}"/>
              </a:ext>
            </a:extLst>
          </p:cNvPr>
          <p:cNvSpPr/>
          <p:nvPr/>
        </p:nvSpPr>
        <p:spPr>
          <a:xfrm>
            <a:off x="1956707" y="3820352"/>
            <a:ext cx="5400000" cy="720000"/>
          </a:xfrm>
          <a:prstGeom prst="roundRect">
            <a:avLst/>
          </a:prstGeom>
          <a:noFill/>
          <a:ln w="38100">
            <a:solidFill>
              <a:srgbClr val="024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DAAFD4-CFF4-4329-A00A-9F986641DFAD}"/>
              </a:ext>
            </a:extLst>
          </p:cNvPr>
          <p:cNvSpPr txBox="1"/>
          <p:nvPr/>
        </p:nvSpPr>
        <p:spPr>
          <a:xfrm>
            <a:off x="2612717" y="5061214"/>
            <a:ext cx="4087979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4400" b="1" dirty="0">
                <a:solidFill>
                  <a:srgbClr val="024BA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完全順列の解法</a:t>
            </a:r>
          </a:p>
        </p:txBody>
      </p:sp>
    </p:spTree>
    <p:extLst>
      <p:ext uri="{BB962C8B-B14F-4D97-AF65-F5344CB8AC3E}">
        <p14:creationId xmlns:p14="http://schemas.microsoft.com/office/powerpoint/2010/main" val="124944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2448972" y="12122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数独 </a:t>
            </a:r>
            <a:r>
              <a:rPr kumimoji="1" lang="en-US" altLang="ja-JP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ナンプレ</a:t>
            </a:r>
            <a:r>
              <a:rPr kumimoji="1" lang="en-US" altLang="ja-JP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3600" b="1" dirty="0">
              <a:solidFill>
                <a:srgbClr val="2C4865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511B0FB-1A81-4A42-A039-8A8D6FD286A1}"/>
              </a:ext>
            </a:extLst>
          </p:cNvPr>
          <p:cNvSpPr txBox="1"/>
          <p:nvPr/>
        </p:nvSpPr>
        <p:spPr>
          <a:xfrm>
            <a:off x="5710395" y="1261509"/>
            <a:ext cx="32673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数独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とは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9×9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の升目に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までの数字を配置するパズルゲームです。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各行，各列，および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3×3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のブロック内に，同じ数字が重複しないように配置することがルールです。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計算は必要なく，論理的な思考で解き進めることができます。﻿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A0FDEC-D02D-420A-A59B-996109D8769C}"/>
              </a:ext>
            </a:extLst>
          </p:cNvPr>
          <p:cNvSpPr txBox="1"/>
          <p:nvPr/>
        </p:nvSpPr>
        <p:spPr>
          <a:xfrm>
            <a:off x="1556117" y="-80210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2C4865"/>
                </a:solidFill>
              </a:rPr>
              <a:t>.</a:t>
            </a:r>
            <a:r>
              <a:rPr kumimoji="1" lang="en-US" altLang="ja-JP" sz="4800" b="1" i="1" dirty="0">
                <a:solidFill>
                  <a:srgbClr val="2C4865"/>
                </a:solidFill>
              </a:rPr>
              <a:t>3</a:t>
            </a:r>
            <a:endParaRPr kumimoji="1" lang="ja-JP" altLang="en-US" sz="4800" b="1" i="1" dirty="0">
              <a:solidFill>
                <a:srgbClr val="2C4865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4B8B31C-1C34-4912-A537-02134F31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02"/>
            <a:ext cx="1836000" cy="1224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35A957-2912-5723-5BB8-29B81B8A3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1" y="1143790"/>
            <a:ext cx="476316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3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1926458" y="121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自己紹介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F4AA21-FFFB-4DEE-9B86-A02183793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008"/>
            <a:ext cx="1879200" cy="12528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6B3E5C6-43F5-4FAE-94DF-0E92E59CE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74" y="1213623"/>
            <a:ext cx="1800225" cy="18002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532F395-A9B2-4992-95E8-421D0890C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6" y="3608494"/>
            <a:ext cx="1714739" cy="171473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6755FC-3DC6-496D-9711-E18D71531DA7}"/>
              </a:ext>
            </a:extLst>
          </p:cNvPr>
          <p:cNvSpPr txBox="1"/>
          <p:nvPr/>
        </p:nvSpPr>
        <p:spPr>
          <a:xfrm>
            <a:off x="2383969" y="1191986"/>
            <a:ext cx="32864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筒井　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242437C-15AC-474C-87C5-93416F37EFEC}"/>
              </a:ext>
            </a:extLst>
          </p:cNvPr>
          <p:cNvSpPr txBox="1"/>
          <p:nvPr/>
        </p:nvSpPr>
        <p:spPr>
          <a:xfrm>
            <a:off x="2914645" y="229998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国東高校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3CD716-AF87-4105-B3AC-DA9512074600}"/>
              </a:ext>
            </a:extLst>
          </p:cNvPr>
          <p:cNvSpPr txBox="1"/>
          <p:nvPr/>
        </p:nvSpPr>
        <p:spPr>
          <a:xfrm>
            <a:off x="2383969" y="3608494"/>
            <a:ext cx="32864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菅　淳司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450B428-9C04-4EB0-9705-D22319752218}"/>
              </a:ext>
            </a:extLst>
          </p:cNvPr>
          <p:cNvSpPr txBox="1"/>
          <p:nvPr/>
        </p:nvSpPr>
        <p:spPr>
          <a:xfrm>
            <a:off x="2914645" y="471649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大分南高校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762B1CA-43F8-4F6A-B0B5-D09BFB199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451409"/>
            <a:ext cx="1747158" cy="129552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78ABE72-AD69-46C5-823F-E42C118D537E}"/>
              </a:ext>
            </a:extLst>
          </p:cNvPr>
          <p:cNvSpPr txBox="1"/>
          <p:nvPr/>
        </p:nvSpPr>
        <p:spPr>
          <a:xfrm>
            <a:off x="2942120" y="5424376"/>
            <a:ext cx="456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MetaMoJi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ClassRoom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マイスター</a:t>
            </a:r>
          </a:p>
        </p:txBody>
      </p:sp>
    </p:spTree>
    <p:extLst>
      <p:ext uri="{BB962C8B-B14F-4D97-AF65-F5344CB8AC3E}">
        <p14:creationId xmlns:p14="http://schemas.microsoft.com/office/powerpoint/2010/main" val="268111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1926458" y="12122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班活動のルール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EB6D8644-42DF-40DF-8C7F-DF312FD66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68" y="-150132"/>
            <a:ext cx="1836000" cy="1224000"/>
          </a:xfr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106823-C831-4EA6-B6BF-EFE9F255F9B3}"/>
              </a:ext>
            </a:extLst>
          </p:cNvPr>
          <p:cNvSpPr txBox="1"/>
          <p:nvPr/>
        </p:nvSpPr>
        <p:spPr>
          <a:xfrm>
            <a:off x="710293" y="1094336"/>
            <a:ext cx="8294258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l">
              <a:buFont typeface="+mj-ea"/>
              <a:buAutoNum type="circleNumDbPlain"/>
            </a:pPr>
            <a:r>
              <a:rPr kumimoji="1" lang="ja-JP" altLang="en-US" sz="72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積極的に発言！</a:t>
            </a:r>
            <a:endParaRPr kumimoji="1" lang="en-US" altLang="ja-JP" sz="72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/>
            <a:r>
              <a:rPr kumimoji="1"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（間違いを恐れない）</a:t>
            </a:r>
            <a:endParaRPr kumimoji="1" lang="en-US" altLang="ja-JP" sz="4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/>
            <a:r>
              <a:rPr kumimoji="1"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自分の考えを伝わるように言語化</a:t>
            </a:r>
            <a:endParaRPr kumimoji="1" lang="ja-JP" altLang="en-US" sz="5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143000" indent="-1143000" algn="l">
              <a:spcBef>
                <a:spcPts val="2400"/>
              </a:spcBef>
              <a:buFont typeface="+mj-ea"/>
              <a:buAutoNum type="circleNumDbPlain"/>
            </a:pPr>
            <a:r>
              <a:rPr kumimoji="1" lang="ja-JP" altLang="en-US" sz="72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学びあう姿勢を！</a:t>
            </a:r>
          </a:p>
          <a:p>
            <a:pPr lvl="1"/>
            <a:r>
              <a:rPr kumimoji="1" lang="ja-JP" altLang="en-US" sz="4400" dirty="0">
                <a:latin typeface="Meiryo UI" panose="020B0604030504040204" pitchFamily="50" charset="-128"/>
                <a:ea typeface="Meiryo UI" panose="020B0604030504040204" pitchFamily="50" charset="-128"/>
              </a:rPr>
              <a:t>（自他尊重）</a:t>
            </a:r>
          </a:p>
        </p:txBody>
      </p:sp>
    </p:spTree>
    <p:extLst>
      <p:ext uri="{BB962C8B-B14F-4D97-AF65-F5344CB8AC3E}">
        <p14:creationId xmlns:p14="http://schemas.microsoft.com/office/powerpoint/2010/main" val="339246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1926458" y="121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目標</a:t>
            </a: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0669BB2E-35E3-4F25-8A39-EC8EE0474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25"/>
            <a:ext cx="1836000" cy="1224000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6995EB-7E41-4A75-B3BB-7DCB88A95F93}"/>
              </a:ext>
            </a:extLst>
          </p:cNvPr>
          <p:cNvSpPr txBox="1"/>
          <p:nvPr/>
        </p:nvSpPr>
        <p:spPr>
          <a:xfrm>
            <a:off x="734601" y="787683"/>
            <a:ext cx="832627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l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身近な出来事を</a:t>
            </a:r>
            <a:r>
              <a:rPr kumimoji="1"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数学で</a:t>
            </a:r>
            <a:endParaRPr kumimoji="1" lang="en-US" altLang="ja-JP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14375" algn="l">
              <a:spcAft>
                <a:spcPts val="1800"/>
              </a:spcAft>
            </a:pPr>
            <a:r>
              <a:rPr kumimoji="1"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とらえよう</a:t>
            </a: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  <a:p>
            <a:pPr marL="449263" indent="-449263" algn="l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自分の考え</a:t>
            </a: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を出して</a:t>
            </a:r>
            <a:endParaRPr kumimoji="1" lang="en-US" altLang="ja-JP" sz="5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14375" algn="l">
              <a:spcAft>
                <a:spcPts val="1800"/>
              </a:spcAft>
            </a:pP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確かめよう！</a:t>
            </a:r>
          </a:p>
          <a:p>
            <a:pPr marL="449263" indent="-449263" algn="l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友達と</a:t>
            </a:r>
            <a:r>
              <a:rPr kumimoji="1"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意見を交わして</a:t>
            </a:r>
            <a:endParaRPr kumimoji="1" lang="en-US" altLang="ja-JP" sz="5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14375" algn="l">
              <a:spcAft>
                <a:spcPts val="1800"/>
              </a:spcAft>
            </a:pPr>
            <a:r>
              <a:rPr kumimoji="1" lang="ja-JP" altLang="en-US" sz="5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広げよう！</a:t>
            </a:r>
          </a:p>
        </p:txBody>
      </p:sp>
    </p:spTree>
    <p:extLst>
      <p:ext uri="{BB962C8B-B14F-4D97-AF65-F5344CB8AC3E}">
        <p14:creationId xmlns:p14="http://schemas.microsoft.com/office/powerpoint/2010/main" val="4653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9E6A2CA-BE7B-4CDE-9237-F075E042E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00" y="27267"/>
            <a:ext cx="3007100" cy="2004733"/>
          </a:xfr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27882B-D400-45EF-BD94-53E3E1C7E085}"/>
              </a:ext>
            </a:extLst>
          </p:cNvPr>
          <p:cNvSpPr txBox="1"/>
          <p:nvPr/>
        </p:nvSpPr>
        <p:spPr>
          <a:xfrm>
            <a:off x="1058097" y="-80210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2C4865"/>
                </a:solidFill>
              </a:rPr>
              <a:t>.</a:t>
            </a:r>
            <a:r>
              <a:rPr kumimoji="1" lang="en-US" altLang="ja-JP" sz="4800" b="1" i="1" dirty="0">
                <a:solidFill>
                  <a:srgbClr val="2C4865"/>
                </a:solidFill>
              </a:rPr>
              <a:t>1</a:t>
            </a:r>
            <a:endParaRPr kumimoji="1" lang="ja-JP" altLang="en-US" sz="4800" b="1" i="1" dirty="0">
              <a:solidFill>
                <a:srgbClr val="2C48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1926458" y="12122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席替え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6300EC-BB09-4DAB-B4AE-8C710A2C3903}"/>
              </a:ext>
            </a:extLst>
          </p:cNvPr>
          <p:cNvSpPr txBox="1"/>
          <p:nvPr/>
        </p:nvSpPr>
        <p:spPr>
          <a:xfrm>
            <a:off x="212272" y="729935"/>
            <a:ext cx="75552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席替えの際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たまたま「</a:t>
            </a:r>
            <a:r>
              <a:rPr kumimoji="1" lang="ja-JP" altLang="en-US" sz="32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席が変わらなかった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」経験</a:t>
            </a:r>
            <a:endParaRPr kumimoji="1"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274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誰かが「</a:t>
            </a:r>
            <a:r>
              <a:rPr kumimoji="1" lang="ja-JP" altLang="en-US" sz="32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席が変わらなかった</a:t>
            </a:r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」のを見た経験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CEB15D22-0AFF-442C-B9CB-A26C83AEF87B}"/>
              </a:ext>
            </a:extLst>
          </p:cNvPr>
          <p:cNvSpPr/>
          <p:nvPr/>
        </p:nvSpPr>
        <p:spPr>
          <a:xfrm>
            <a:off x="3150322" y="3131378"/>
            <a:ext cx="1679171" cy="50451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0611E1-E571-45F6-A481-758E98F62579}"/>
              </a:ext>
            </a:extLst>
          </p:cNvPr>
          <p:cNvSpPr txBox="1"/>
          <p:nvPr/>
        </p:nvSpPr>
        <p:spPr>
          <a:xfrm>
            <a:off x="668889" y="3740927"/>
            <a:ext cx="7774885" cy="1809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人もこういう人がいない確率</a:t>
            </a:r>
            <a:endParaRPr kumimoji="1" lang="en-US" altLang="ja-JP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Meiryo UI" panose="020B0604030504040204" pitchFamily="50" charset="-128"/>
              <a:buChar char="➜"/>
            </a:pPr>
            <a:r>
              <a:rPr kumimoji="1" lang="ja-JP" altLang="en-US" sz="40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全員が</a:t>
            </a: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前の席と違う席になる</a:t>
            </a:r>
            <a:r>
              <a:rPr kumimoji="1" lang="ja-JP" altLang="en-US" sz="40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確率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87CE809-87CE-4C94-A9B5-4DE4F71356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79" y="32657"/>
            <a:ext cx="1240971" cy="9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1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B9353A8-C0A9-4151-9388-D0AACEBCF93F}"/>
              </a:ext>
            </a:extLst>
          </p:cNvPr>
          <p:cNvSpPr txBox="1"/>
          <p:nvPr/>
        </p:nvSpPr>
        <p:spPr>
          <a:xfrm>
            <a:off x="1061360" y="-112867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2C4865"/>
                </a:solidFill>
              </a:rPr>
              <a:t>.</a:t>
            </a:r>
            <a:r>
              <a:rPr kumimoji="1" lang="en-US" altLang="ja-JP" sz="5400" b="1" i="1" dirty="0">
                <a:solidFill>
                  <a:srgbClr val="2C4865"/>
                </a:solidFill>
              </a:rPr>
              <a:t>1</a:t>
            </a:r>
            <a:endParaRPr kumimoji="1" lang="ja-JP" altLang="en-US" sz="5400" b="1" i="1" dirty="0">
              <a:solidFill>
                <a:srgbClr val="2C4865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1686316" y="12122"/>
            <a:ext cx="387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席替え ➔ </a:t>
            </a:r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プレゼント交換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5E7512-E079-4BAC-B0FA-6D583FFB97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79" y="32657"/>
            <a:ext cx="1240971" cy="939904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FAAB3B4-2FB4-4B29-8312-FC4870486DED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3" y="0"/>
            <a:ext cx="4073237" cy="2715491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205C2C-7731-4B88-89EE-BDA80A18C624}"/>
              </a:ext>
            </a:extLst>
          </p:cNvPr>
          <p:cNvSpPr txBox="1"/>
          <p:nvPr/>
        </p:nvSpPr>
        <p:spPr>
          <a:xfrm>
            <a:off x="277585" y="803977"/>
            <a:ext cx="5184323" cy="187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複数人がそれぞれプレゼントを１つずつ持ち寄り，交換するイベントを開く。ただし，プレゼントはすべて異なるとする。</a:t>
            </a: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プレゼント交換イベントは次の手順で行う。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CD1C96-5369-4B54-9CFD-EF5BEE00406E}"/>
              </a:ext>
            </a:extLst>
          </p:cNvPr>
          <p:cNvSpPr txBox="1"/>
          <p:nvPr/>
        </p:nvSpPr>
        <p:spPr>
          <a:xfrm>
            <a:off x="661307" y="3117966"/>
            <a:ext cx="7821386" cy="141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外見が同じ箱を人数分用意し，各箱にプレゼントを１つずつ入れたうえで，各参加者に箱を１つずつ任意に配布する。各参加者は配られた箱の中のプレゼントを受け取る。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25F803-9834-4B5F-82AC-0F2A6B1870FA}"/>
              </a:ext>
            </a:extLst>
          </p:cNvPr>
          <p:cNvSpPr txBox="1"/>
          <p:nvPr/>
        </p:nvSpPr>
        <p:spPr>
          <a:xfrm>
            <a:off x="350331" y="4651564"/>
            <a:ext cx="8385455" cy="1940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交換の結果，１人も自分の持参したプレゼントを受け取らない場合の確率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</a:p>
          <a:p>
            <a:pPr marL="457200" indent="-457200" algn="l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人数を増やしていくと，この確率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P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はどうなる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93E80A6-0F09-401D-9EBF-7DD7081E2942}"/>
              </a:ext>
            </a:extLst>
          </p:cNvPr>
          <p:cNvSpPr/>
          <p:nvPr/>
        </p:nvSpPr>
        <p:spPr>
          <a:xfrm>
            <a:off x="547006" y="2917911"/>
            <a:ext cx="7935687" cy="17194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1D7C7C-E537-4B83-AAEE-B890371F8CFC}"/>
              </a:ext>
            </a:extLst>
          </p:cNvPr>
          <p:cNvSpPr txBox="1"/>
          <p:nvPr/>
        </p:nvSpPr>
        <p:spPr>
          <a:xfrm>
            <a:off x="527939" y="2717856"/>
            <a:ext cx="1213794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 </a:t>
            </a:r>
            <a:r>
              <a:rPr kumimoji="1"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 順 </a:t>
            </a:r>
            <a:r>
              <a:rPr kumimoji="1" lang="en-US" altLang="ja-JP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20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95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27882B-D400-45EF-BD94-53E3E1C7E085}"/>
              </a:ext>
            </a:extLst>
          </p:cNvPr>
          <p:cNvSpPr txBox="1"/>
          <p:nvPr/>
        </p:nvSpPr>
        <p:spPr>
          <a:xfrm>
            <a:off x="1058097" y="-80210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2C4865"/>
                </a:solidFill>
              </a:rPr>
              <a:t>.</a:t>
            </a:r>
            <a:r>
              <a:rPr kumimoji="1" lang="en-US" altLang="ja-JP" sz="4800" b="1" i="1" dirty="0">
                <a:solidFill>
                  <a:srgbClr val="2C4865"/>
                </a:solidFill>
              </a:rPr>
              <a:t>1</a:t>
            </a:r>
            <a:endParaRPr kumimoji="1" lang="ja-JP" altLang="en-US" sz="4800" b="1" i="1" dirty="0">
              <a:solidFill>
                <a:srgbClr val="2C4865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87CE809-87CE-4C94-A9B5-4DE4F71356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79" y="32657"/>
            <a:ext cx="1240971" cy="93990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0E46E4-E82B-472E-81F8-8D6B39A4FE63}"/>
              </a:ext>
            </a:extLst>
          </p:cNvPr>
          <p:cNvSpPr txBox="1"/>
          <p:nvPr/>
        </p:nvSpPr>
        <p:spPr>
          <a:xfrm>
            <a:off x="1686316" y="12122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プレゼント交換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6F5E03-436B-4D4D-AD4B-E6E2ECB66011}"/>
              </a:ext>
            </a:extLst>
          </p:cNvPr>
          <p:cNvSpPr txBox="1"/>
          <p:nvPr/>
        </p:nvSpPr>
        <p:spPr>
          <a:xfrm>
            <a:off x="4669827" y="750787"/>
            <a:ext cx="3874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共通テスト 数学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・数学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 2022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 第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問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86FC3A4-5ED1-4D72-8099-8E3766D9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37" y="1202208"/>
            <a:ext cx="3943226" cy="55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AE02183-CA9D-40C5-94FA-C70730FD0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3" y="771320"/>
            <a:ext cx="3943221" cy="55800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6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27882B-D400-45EF-BD94-53E3E1C7E085}"/>
              </a:ext>
            </a:extLst>
          </p:cNvPr>
          <p:cNvSpPr txBox="1"/>
          <p:nvPr/>
        </p:nvSpPr>
        <p:spPr>
          <a:xfrm>
            <a:off x="1556117" y="-80210"/>
            <a:ext cx="606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2C4865"/>
                </a:solidFill>
              </a:rPr>
              <a:t>.</a:t>
            </a:r>
            <a:r>
              <a:rPr kumimoji="1" lang="en-US" altLang="ja-JP" sz="4800" b="1" i="1" dirty="0">
                <a:solidFill>
                  <a:srgbClr val="2C4865"/>
                </a:solidFill>
              </a:rPr>
              <a:t>2</a:t>
            </a:r>
            <a:endParaRPr kumimoji="1" lang="ja-JP" altLang="en-US" sz="4800" b="1" i="1" dirty="0">
              <a:solidFill>
                <a:srgbClr val="2C48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F44DA-8DCD-494D-B802-1A00AE8F2AAD}"/>
              </a:ext>
            </a:extLst>
          </p:cNvPr>
          <p:cNvSpPr txBox="1"/>
          <p:nvPr/>
        </p:nvSpPr>
        <p:spPr>
          <a:xfrm>
            <a:off x="2424478" y="12122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ラテン方陣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D904D6F-A9A3-4CC1-843B-C1B3A21F9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9" y="4457501"/>
            <a:ext cx="1992285" cy="199228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A59DCA-F12F-4775-8B4D-9E1269F49060}"/>
              </a:ext>
            </a:extLst>
          </p:cNvPr>
          <p:cNvSpPr txBox="1"/>
          <p:nvPr/>
        </p:nvSpPr>
        <p:spPr>
          <a:xfrm>
            <a:off x="411774" y="825053"/>
            <a:ext cx="8364833" cy="387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縦４個，横４個のマス目のそれぞれに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4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の数字を入れていく。このマス目の横の並びを行といい，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縦の並びを列という。</a:t>
            </a:r>
          </a:p>
          <a:p>
            <a:pPr algn="l">
              <a:lnSpc>
                <a:spcPct val="1500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どの行にもどの列にも同じ数字が１回しか現れない入れ方は何通りあるか求めよ。</a:t>
            </a:r>
          </a:p>
          <a:p>
            <a:pPr algn="l">
              <a:lnSpc>
                <a:spcPct val="1500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右図はこのような入れ方の１例である。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312F024-802B-4FAD-8FAA-8AA5EAC2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03" y="3429000"/>
            <a:ext cx="2469473" cy="262745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481AD9-AA61-4F96-9BAA-F455F1259FC8}"/>
              </a:ext>
            </a:extLst>
          </p:cNvPr>
          <p:cNvSpPr txBox="1"/>
          <p:nvPr/>
        </p:nvSpPr>
        <p:spPr>
          <a:xfrm>
            <a:off x="1926458" y="5429250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24BA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dirty="0">
                <a:solidFill>
                  <a:srgbClr val="024BA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年京都大学 文系・理系共通問題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356889-7937-4BFE-A698-9CEC8D669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02"/>
            <a:ext cx="1836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86E6EB8-F2F7-4DFB-9744-95EBDB3A2A76}"/>
              </a:ext>
            </a:extLst>
          </p:cNvPr>
          <p:cNvCxnSpPr>
            <a:cxnSpLocks/>
          </p:cNvCxnSpPr>
          <p:nvPr/>
        </p:nvCxnSpPr>
        <p:spPr>
          <a:xfrm>
            <a:off x="411774" y="636815"/>
            <a:ext cx="5298621" cy="0"/>
          </a:xfrm>
          <a:prstGeom prst="line">
            <a:avLst/>
          </a:prstGeom>
          <a:ln w="38100">
            <a:solidFill>
              <a:srgbClr val="092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7688B7-72E7-4F4A-9FA6-C70B554A7D3A}"/>
              </a:ext>
            </a:extLst>
          </p:cNvPr>
          <p:cNvSpPr txBox="1"/>
          <p:nvPr/>
        </p:nvSpPr>
        <p:spPr>
          <a:xfrm>
            <a:off x="248991" y="855234"/>
            <a:ext cx="8389471" cy="323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行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4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列のマス目の各マスに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3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，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4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のいずれかを書き入れる。</a:t>
            </a:r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次の条件をどちらも満たす方法は何通りあるか。</a:t>
            </a:r>
          </a:p>
          <a:p>
            <a:pPr marL="53816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同じ数は同じ行に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回以上現れない。</a:t>
            </a:r>
          </a:p>
          <a:p>
            <a:pPr marL="538163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同じ数は同じ列に </a:t>
            </a:r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kumimoji="1"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回以上現れない。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7FA63B-DB38-4266-97DC-86185D12E8C1}"/>
              </a:ext>
            </a:extLst>
          </p:cNvPr>
          <p:cNvSpPr txBox="1"/>
          <p:nvPr/>
        </p:nvSpPr>
        <p:spPr>
          <a:xfrm>
            <a:off x="1556117" y="-80210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2C4865"/>
                </a:solidFill>
              </a:rPr>
              <a:t>.</a:t>
            </a:r>
            <a:r>
              <a:rPr kumimoji="1" lang="en-US" altLang="ja-JP" sz="4800" b="1" i="1" dirty="0">
                <a:solidFill>
                  <a:srgbClr val="2C4865"/>
                </a:solidFill>
              </a:rPr>
              <a:t>2</a:t>
            </a:r>
            <a:r>
              <a:rPr kumimoji="1" lang="en-US" altLang="ja-JP" sz="3200" b="1" i="1" dirty="0">
                <a:solidFill>
                  <a:srgbClr val="2C4865"/>
                </a:solidFill>
              </a:rPr>
              <a:t>-2</a:t>
            </a:r>
            <a:endParaRPr kumimoji="1" lang="ja-JP" altLang="en-US" sz="4800" b="1" i="1" dirty="0">
              <a:solidFill>
                <a:srgbClr val="2C4865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6DCAA89-C882-45DF-A388-E1553751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802"/>
            <a:ext cx="1836000" cy="1224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10346F-2150-4275-A2D7-7BF409BFF29A}"/>
              </a:ext>
            </a:extLst>
          </p:cNvPr>
          <p:cNvSpPr txBox="1"/>
          <p:nvPr/>
        </p:nvSpPr>
        <p:spPr>
          <a:xfrm>
            <a:off x="2424478" y="12122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2C4865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ラテン方陣</a:t>
            </a:r>
          </a:p>
        </p:txBody>
      </p:sp>
    </p:spTree>
    <p:extLst>
      <p:ext uri="{BB962C8B-B14F-4D97-AF65-F5344CB8AC3E}">
        <p14:creationId xmlns:p14="http://schemas.microsoft.com/office/powerpoint/2010/main" val="91088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20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466</Words>
  <Application>Microsoft Office PowerPoint</Application>
  <PresentationFormat>画面に合わせる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Meiryo UI</vt:lpstr>
      <vt:lpstr>游ゴシック</vt:lpstr>
      <vt:lpstr>Arial</vt:lpstr>
      <vt:lpstr>Arial Black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菅　淳司</dc:creator>
  <cp:lastModifiedBy>20240821 ソリューション室</cp:lastModifiedBy>
  <cp:revision>36</cp:revision>
  <dcterms:created xsi:type="dcterms:W3CDTF">2025-08-12T04:55:36Z</dcterms:created>
  <dcterms:modified xsi:type="dcterms:W3CDTF">2026-02-19T05:14:34Z</dcterms:modified>
</cp:coreProperties>
</file>