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1" r:id="rId19"/>
    <p:sldId id="280" r:id="rId20"/>
    <p:sldId id="28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3.emf"/><Relationship Id="rId4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E0CC3240-1E8A-4116-B182-26CD4163690D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1433" tIns="45716" rIns="91433" bIns="457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DB5C8DA2-25D3-46EE-AEE7-93744AF1D3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9758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8DA2-25D3-46EE-AEE7-93744AF1D3A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6351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8DA2-25D3-46EE-AEE7-93744AF1D3A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313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8DA2-25D3-46EE-AEE7-93744AF1D3A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1318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8DA2-25D3-46EE-AEE7-93744AF1D3AB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58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8DA2-25D3-46EE-AEE7-93744AF1D3AB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230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8DA2-25D3-46EE-AEE7-93744AF1D3AB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1515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8DA2-25D3-46EE-AEE7-93744AF1D3AB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570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8DA2-25D3-46EE-AEE7-93744AF1D3AB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0346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8DA2-25D3-46EE-AEE7-93744AF1D3AB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1074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8DA2-25D3-46EE-AEE7-93744AF1D3AB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5955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8DA2-25D3-46EE-AEE7-93744AF1D3AB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11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8DA2-25D3-46EE-AEE7-93744AF1D3A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59834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8DA2-25D3-46EE-AEE7-93744AF1D3AB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08831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8DA2-25D3-46EE-AEE7-93744AF1D3AB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6920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8DA2-25D3-46EE-AEE7-93744AF1D3AB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98151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8DA2-25D3-46EE-AEE7-93744AF1D3AB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8337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8DA2-25D3-46EE-AEE7-93744AF1D3AB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63754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8DA2-25D3-46EE-AEE7-93744AF1D3AB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16304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8DA2-25D3-46EE-AEE7-93744AF1D3AB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19968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8DA2-25D3-46EE-AEE7-93744AF1D3AB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4804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8DA2-25D3-46EE-AEE7-93744AF1D3A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0099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8DA2-25D3-46EE-AEE7-93744AF1D3A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401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8DA2-25D3-46EE-AEE7-93744AF1D3A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8806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8DA2-25D3-46EE-AEE7-93744AF1D3A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915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8DA2-25D3-46EE-AEE7-93744AF1D3A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235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8DA2-25D3-46EE-AEE7-93744AF1D3A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740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8DA2-25D3-46EE-AEE7-93744AF1D3A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3447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742185-C5B0-4279-9880-AF1839943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813F4C-E120-4C31-A8C5-9BFD66556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C9F100-99AD-4343-98EA-E665207E3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8771-8C45-4DE0-AFB9-0953FCE18BF5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3A3649-86C8-4579-BD57-2660F78FF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C9A89F-188D-4414-AF85-8DECF3DBF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EE2-0EF0-4D8E-B42B-D79E7CD3E0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797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F8B1D7-AFB6-4DA6-8A9A-81BE80FC8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B97F75-A648-4903-8F60-FBCB1EFCA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37AF31-3AB9-4BD6-950F-8C9B22CED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8771-8C45-4DE0-AFB9-0953FCE18BF5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C23574-D0D5-4221-B679-1BB3027D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616651-4A27-4371-8798-9718EB3C7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EE2-0EF0-4D8E-B42B-D79E7CD3E0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4863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CE23E4A-FB58-4F4A-BAA3-533F99DC6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6B8665C-20B9-46FA-8923-DB9C1FFB2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24BD78-9068-44DC-BDF6-B45AA3136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8771-8C45-4DE0-AFB9-0953FCE18BF5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E15F08-358C-4429-B7EE-43714557F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11C35B-076B-4951-8DE0-7E868082E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EE2-0EF0-4D8E-B42B-D79E7CD3E0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551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A60AE7-059C-4649-9571-ECBCFB014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590EFC5-6C4C-4E6C-A9E3-CF3DDB643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412222-0ADE-4E3C-930D-264628AC7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8771-8C45-4DE0-AFB9-0953FCE18BF5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2E081A-B0C6-44E9-A59A-550EE686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5D8EC7-4A47-4F4A-9A5A-8DEB135C5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EE2-0EF0-4D8E-B42B-D79E7CD3E0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30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3D253C-C3C0-46C6-B8FB-03C31CE06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102F071-62F5-4CDE-8004-8E06876CD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B50754-E007-42AC-8905-EF3108992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8771-8C45-4DE0-AFB9-0953FCE18BF5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785CE0-FE0A-4686-9F31-94CBE08AB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52CBCC-E869-47BD-8F39-BE170AD8F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EE2-0EF0-4D8E-B42B-D79E7CD3E0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2907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A607E0-AE01-4B8C-9948-36973FAC7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BCBDFC-F0F6-41E6-9D12-84AC32A935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0E67406-9640-42D6-AAF0-22847B783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A317E11-A4BA-45D5-8DBB-4300FAE0A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8771-8C45-4DE0-AFB9-0953FCE18BF5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DACA58-9845-44CA-850D-C6FB266CD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D9A7465-0E96-430F-9E5E-84F894E53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EE2-0EF0-4D8E-B42B-D79E7CD3E0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334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807AB2-AA52-4310-9D34-EAC4161F1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897444-F0F7-4ED2-873B-EF4E93E27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D78D8B2-24C2-4B80-856D-980A09DF7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FA6DF30-8C90-4B83-AFEB-9E17E8D3A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06CCC6E-B6EE-4A23-83AA-2FBD5C5CC6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532D499-52DA-42F5-9D7E-10FDA3004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8771-8C45-4DE0-AFB9-0953FCE18BF5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55AF3F1-E947-4E46-BDBD-FEB4756F9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3DF0535-D013-4E5F-B31F-427B726E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EE2-0EF0-4D8E-B42B-D79E7CD3E0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077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982818-5836-4AB1-AAD8-C4E3957A9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5084D9B-72FB-424F-85D7-A5D34E14F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8771-8C45-4DE0-AFB9-0953FCE18BF5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FF678B2-1B3E-4E0C-AA97-7E0CF359D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D30A7A2-3444-4E7D-B509-C3B01071E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EE2-0EF0-4D8E-B42B-D79E7CD3E0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802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2F22D70-E4A0-4DA9-863F-BD3A545CD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8771-8C45-4DE0-AFB9-0953FCE18BF5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8EC4B35-0741-4555-B416-77F77E764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F60290-2B0E-4670-B3BA-BF81FE7DD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EE2-0EF0-4D8E-B42B-D79E7CD3E0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28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40536A-4991-429C-B9C5-394F9793B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3EAD735-7C06-437D-9C28-9A1EA0A7E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8CB063C-3881-4D2F-9CCB-CEEC777CA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4D5EDA7-8D4B-40E9-8A3E-426BDD28F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8771-8C45-4DE0-AFB9-0953FCE18BF5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AF137C2-1250-458A-A636-0A11CCBEE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4020C2A-CC9A-4D2C-AAA2-19341AC64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EE2-0EF0-4D8E-B42B-D79E7CD3E0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5421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0A77F-9BEF-404C-B7EF-0D67AF913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DEA4E7C-3B5C-4CE2-BF9D-3AB0FAA7D3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42D9E9E-0D7C-4BA1-9CB1-5BDDA24D2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0BA24C-DA98-4B6A-9591-FF4F09B3A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8771-8C45-4DE0-AFB9-0953FCE18BF5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10F5E86-2A92-49B7-ADF6-BECC8E57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5AEF43-A0B5-43C9-B31D-BE4D34596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EE2-0EF0-4D8E-B42B-D79E7CD3E0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5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95000">
              <a:srgbClr val="CCFFFF">
                <a:alpha val="10000"/>
                <a:lumMod val="70000"/>
                <a:lumOff val="30000"/>
              </a:srgbClr>
            </a:gs>
            <a:gs pos="75000">
              <a:schemeClr val="bg1"/>
            </a:gs>
            <a:gs pos="100000">
              <a:srgbClr val="CCFFFF">
                <a:lumMod val="50000"/>
                <a:lumOff val="50000"/>
                <a:alpha val="50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0CE95F3-88ED-4923-84AC-887A81A4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153608-B77C-421A-8125-DE9D9A40F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19B9C8-AA4E-4B05-B95A-89E1FAE120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18771-8C45-4DE0-AFB9-0953FCE18BF5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10BBAF-3A52-43A2-9E6D-E4DF11B0D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ABE3BF-B480-43AE-9C4B-9AC72EC02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36EE2-0EF0-4D8E-B42B-D79E7CD3E0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40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2.emf"/><Relationship Id="rId5" Type="http://schemas.openxmlformats.org/officeDocument/2006/relationships/image" Target="../media/image13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oleObject" Target="../embeddings/oleObject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F70B5835-C0EC-4321-9268-1678CE588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77" y="244155"/>
            <a:ext cx="12380775" cy="634137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63F2C45-A436-4780-821A-35D6938BB63B}"/>
              </a:ext>
            </a:extLst>
          </p:cNvPr>
          <p:cNvSpPr txBox="1"/>
          <p:nvPr/>
        </p:nvSpPr>
        <p:spPr>
          <a:xfrm>
            <a:off x="4387272" y="4959928"/>
            <a:ext cx="7019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chemeClr val="bg1"/>
                </a:solidFill>
                <a:latin typeface="Century" panose="02040604050505020304" pitchFamily="18" charset="0"/>
                <a:ea typeface="ＭＳ 明朝" panose="02020609040205080304" pitchFamily="17" charset="-128"/>
              </a:rPr>
              <a:t>令和  </a:t>
            </a:r>
            <a:r>
              <a:rPr kumimoji="1" lang="en-US" altLang="ja-JP" sz="4000" b="1" dirty="0">
                <a:solidFill>
                  <a:schemeClr val="bg1"/>
                </a:solidFill>
                <a:latin typeface="Century" panose="02040604050505020304" pitchFamily="18" charset="0"/>
                <a:ea typeface="ＭＳ 明朝" panose="02020609040205080304" pitchFamily="17" charset="-128"/>
              </a:rPr>
              <a:t>7 </a:t>
            </a:r>
            <a:r>
              <a:rPr kumimoji="1" lang="ja-JP" altLang="en-US" sz="4000" b="1" dirty="0">
                <a:solidFill>
                  <a:schemeClr val="bg1"/>
                </a:solidFill>
                <a:latin typeface="Century" panose="02040604050505020304" pitchFamily="18" charset="0"/>
                <a:ea typeface="ＭＳ 明朝" panose="02020609040205080304" pitchFamily="17" charset="-128"/>
              </a:rPr>
              <a:t>年  </a:t>
            </a:r>
            <a:r>
              <a:rPr kumimoji="1" lang="en-US" altLang="ja-JP" sz="4000" b="1" dirty="0">
                <a:solidFill>
                  <a:schemeClr val="bg1"/>
                </a:solidFill>
                <a:latin typeface="Century" panose="02040604050505020304" pitchFamily="18" charset="0"/>
                <a:ea typeface="ＭＳ 明朝" panose="02020609040205080304" pitchFamily="17" charset="-128"/>
              </a:rPr>
              <a:t>9 </a:t>
            </a:r>
            <a:r>
              <a:rPr kumimoji="1" lang="ja-JP" altLang="en-US" sz="4000" b="1" dirty="0">
                <a:solidFill>
                  <a:schemeClr val="bg1"/>
                </a:solidFill>
                <a:latin typeface="Century" panose="02040604050505020304" pitchFamily="18" charset="0"/>
                <a:ea typeface="ＭＳ 明朝" panose="02020609040205080304" pitchFamily="17" charset="-128"/>
              </a:rPr>
              <a:t>月 </a:t>
            </a:r>
            <a:r>
              <a:rPr kumimoji="1" lang="en-US" altLang="ja-JP" sz="4000" b="1" dirty="0">
                <a:solidFill>
                  <a:schemeClr val="bg1"/>
                </a:solidFill>
                <a:latin typeface="Century" panose="02040604050505020304" pitchFamily="18" charset="0"/>
                <a:ea typeface="ＭＳ 明朝" panose="02020609040205080304" pitchFamily="17" charset="-128"/>
              </a:rPr>
              <a:t>20 </a:t>
            </a:r>
            <a:r>
              <a:rPr kumimoji="1" lang="ja-JP" altLang="en-US" sz="4000" b="1" dirty="0">
                <a:solidFill>
                  <a:schemeClr val="bg1"/>
                </a:solidFill>
                <a:latin typeface="Century" panose="02040604050505020304" pitchFamily="18" charset="0"/>
                <a:ea typeface="ＭＳ 明朝" panose="02020609040205080304" pitchFamily="17" charset="-128"/>
              </a:rPr>
              <a:t>日（土</a:t>
            </a:r>
            <a:r>
              <a:rPr kumimoji="1" lang="ja-JP" altLang="en-US" sz="4000" b="1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C89652A-001C-41C0-9F65-22990D62949B}"/>
              </a:ext>
            </a:extLst>
          </p:cNvPr>
          <p:cNvSpPr txBox="1"/>
          <p:nvPr/>
        </p:nvSpPr>
        <p:spPr>
          <a:xfrm>
            <a:off x="830208" y="1118773"/>
            <a:ext cx="105194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教科探究特別プログラム</a:t>
            </a:r>
            <a:r>
              <a:rPr kumimoji="1" lang="en-US" altLang="ja-JP" sz="7200" b="1" dirty="0">
                <a:solidFill>
                  <a:schemeClr val="bg1"/>
                </a:solidFill>
                <a:latin typeface="Century" panose="02040604050505020304" pitchFamily="18" charset="0"/>
                <a:ea typeface="BIZ UDゴシック" panose="020B0400000000000000" pitchFamily="49" charset="-128"/>
              </a:rPr>
              <a:t>2025</a:t>
            </a:r>
            <a:r>
              <a:rPr lang="ja-JP" altLang="en-US" sz="7200" b="1" dirty="0">
                <a:solidFill>
                  <a:schemeClr val="bg1"/>
                </a:solidFill>
                <a:latin typeface="Century" panose="02040604050505020304" pitchFamily="18" charset="0"/>
                <a:ea typeface="BIZ UDゴシック" panose="020B0400000000000000" pitchFamily="49" charset="-128"/>
              </a:rPr>
              <a:t> ①</a:t>
            </a:r>
            <a:endParaRPr kumimoji="1" lang="en-US" altLang="ja-JP" sz="7200" b="1" dirty="0">
              <a:solidFill>
                <a:schemeClr val="bg1"/>
              </a:solidFill>
              <a:latin typeface="Century" panose="02040604050505020304" pitchFamily="18" charset="0"/>
              <a:ea typeface="BIZ UDゴシック" panose="020B0400000000000000" pitchFamily="49" charset="-128"/>
            </a:endParaRPr>
          </a:p>
          <a:p>
            <a:pPr algn="ctr"/>
            <a:r>
              <a:rPr lang="en-US" altLang="ja-JP" sz="72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 </a:t>
            </a:r>
            <a:r>
              <a:rPr lang="ja-JP" altLang="en-US" sz="72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１年  数 学 </a:t>
            </a:r>
            <a:r>
              <a:rPr lang="en-US" altLang="ja-JP" sz="72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kumimoji="1" lang="ja-JP" altLang="en-US" sz="72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4304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6B35C7F5-CB14-468F-852E-7C32FAC66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375" y="385483"/>
            <a:ext cx="4150660" cy="281760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B9D1E31-D257-4660-9255-374A1D4BD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95" y="2183739"/>
            <a:ext cx="7799458" cy="94637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9A08DD4-EA97-42D9-B231-9F16F13A2551}"/>
              </a:ext>
            </a:extLst>
          </p:cNvPr>
          <p:cNvSpPr txBox="1"/>
          <p:nvPr/>
        </p:nvSpPr>
        <p:spPr>
          <a:xfrm>
            <a:off x="0" y="304801"/>
            <a:ext cx="4599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 </a:t>
            </a:r>
            <a:r>
              <a:rPr kumimoji="1" lang="ja-JP" altLang="en-US" sz="54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問題１</a:t>
            </a:r>
            <a:r>
              <a:rPr kumimoji="1" lang="ja-JP" altLang="en-US" sz="36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kumimoji="1" lang="en-US" altLang="ja-JP" sz="54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endParaRPr kumimoji="1" lang="ja-JP" altLang="en-US" sz="54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E1B4AF2-D40C-4EA0-A202-263D96DAB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730" y="3719895"/>
            <a:ext cx="10703858" cy="96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7593117-173F-4B41-8BCA-BD21C23E9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53"/>
            <a:ext cx="12192000" cy="6849893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CC1D7663-9FEF-4420-854B-5A90AAE50871}"/>
              </a:ext>
            </a:extLst>
          </p:cNvPr>
          <p:cNvGrpSpPr/>
          <p:nvPr/>
        </p:nvGrpSpPr>
        <p:grpSpPr>
          <a:xfrm>
            <a:off x="3517920" y="4146499"/>
            <a:ext cx="911872" cy="911872"/>
            <a:chOff x="510988" y="4227788"/>
            <a:chExt cx="911872" cy="911872"/>
          </a:xfrm>
        </p:grpSpPr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C62B8D04-0D86-45FC-B055-989715404FA5}"/>
                </a:ext>
              </a:extLst>
            </p:cNvPr>
            <p:cNvCxnSpPr/>
            <p:nvPr/>
          </p:nvCxnSpPr>
          <p:spPr>
            <a:xfrm>
              <a:off x="510988" y="5118847"/>
              <a:ext cx="911872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A3461D82-4C94-41B3-B22C-0A018E0AF60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42225" y="4683724"/>
              <a:ext cx="911872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914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E305B57B-8E36-42C4-90E4-F52EA56ECC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6"/>
          <a:stretch/>
        </p:blipFill>
        <p:spPr>
          <a:xfrm>
            <a:off x="715710" y="0"/>
            <a:ext cx="10760580" cy="691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85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5E96286-48BB-4333-BDB8-3AFAE52B3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1" y="0"/>
            <a:ext cx="12145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51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B7F3A45-44D2-4B45-8B76-4C9ACEFDBA80}"/>
              </a:ext>
            </a:extLst>
          </p:cNvPr>
          <p:cNvSpPr txBox="1"/>
          <p:nvPr/>
        </p:nvSpPr>
        <p:spPr>
          <a:xfrm>
            <a:off x="204018" y="376518"/>
            <a:ext cx="5818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《 </a:t>
            </a:r>
            <a:r>
              <a:rPr kumimoji="1" lang="ja-JP" altLang="en-US" sz="44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整数問題の解法 </a:t>
            </a:r>
            <a:r>
              <a:rPr kumimoji="1" lang="en-US" altLang="ja-JP" sz="44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》</a:t>
            </a:r>
            <a:endParaRPr kumimoji="1" lang="ja-JP" altLang="en-US" sz="4400" b="1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1586CB1-F70B-4AF0-8452-64BB3B099D22}"/>
              </a:ext>
            </a:extLst>
          </p:cNvPr>
          <p:cNvSpPr txBox="1"/>
          <p:nvPr/>
        </p:nvSpPr>
        <p:spPr>
          <a:xfrm>
            <a:off x="922563" y="1592733"/>
            <a:ext cx="5818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0000FF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① 絞り込み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9137EF2-F7A6-4957-9045-4615D64546BD}"/>
              </a:ext>
            </a:extLst>
          </p:cNvPr>
          <p:cNvSpPr txBox="1"/>
          <p:nvPr/>
        </p:nvSpPr>
        <p:spPr>
          <a:xfrm>
            <a:off x="922563" y="3997976"/>
            <a:ext cx="4702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0000FF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② しらみつぶし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AC1E359-9FBE-48FB-B0C2-68F6AA6CED3D}"/>
              </a:ext>
            </a:extLst>
          </p:cNvPr>
          <p:cNvSpPr txBox="1"/>
          <p:nvPr/>
        </p:nvSpPr>
        <p:spPr>
          <a:xfrm>
            <a:off x="2117314" y="2384613"/>
            <a:ext cx="4477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kumimoji="1"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条件を整理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・範囲を限定する</a:t>
            </a: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4850844E-2C92-4374-AA2C-3B6E81C523CC}"/>
              </a:ext>
            </a:extLst>
          </p:cNvPr>
          <p:cNvSpPr/>
          <p:nvPr/>
        </p:nvSpPr>
        <p:spPr>
          <a:xfrm>
            <a:off x="6179548" y="2576708"/>
            <a:ext cx="1122218" cy="870763"/>
          </a:xfrm>
          <a:prstGeom prst="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折線 9">
            <a:extLst>
              <a:ext uri="{FF2B5EF4-FFF2-40B4-BE49-F238E27FC236}">
                <a16:creationId xmlns:a16="http://schemas.microsoft.com/office/drawing/2014/main" id="{8B796F50-89B1-4693-A751-E8EC6907A1E2}"/>
              </a:ext>
            </a:extLst>
          </p:cNvPr>
          <p:cNvSpPr/>
          <p:nvPr/>
        </p:nvSpPr>
        <p:spPr>
          <a:xfrm rot="10800000">
            <a:off x="5403282" y="3447471"/>
            <a:ext cx="4006409" cy="1172967"/>
          </a:xfrm>
          <a:prstGeom prst="bentArrow">
            <a:avLst>
              <a:gd name="adj1" fmla="val 25000"/>
              <a:gd name="adj2" fmla="val 18469"/>
              <a:gd name="adj3" fmla="val 25000"/>
              <a:gd name="adj4" fmla="val 43750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719D7F5-9EBA-4D36-A7BF-ABBBF1F9E606}"/>
              </a:ext>
            </a:extLst>
          </p:cNvPr>
          <p:cNvSpPr txBox="1"/>
          <p:nvPr/>
        </p:nvSpPr>
        <p:spPr>
          <a:xfrm>
            <a:off x="2135785" y="4785170"/>
            <a:ext cx="8051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・実際に値を代入して探す</a:t>
            </a:r>
            <a:endParaRPr kumimoji="1" lang="ja-JP" altLang="en-US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1F47201-67C6-4B42-BF60-60B434F38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486" y="2664174"/>
            <a:ext cx="4554071" cy="61856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B62FDC5-E613-44EA-9295-2BAE63476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305" y="5458219"/>
            <a:ext cx="5522259" cy="6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1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9A08DD4-EA97-42D9-B231-9F16F13A2551}"/>
              </a:ext>
            </a:extLst>
          </p:cNvPr>
          <p:cNvSpPr txBox="1"/>
          <p:nvPr/>
        </p:nvSpPr>
        <p:spPr>
          <a:xfrm>
            <a:off x="0" y="304801"/>
            <a:ext cx="4599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 </a:t>
            </a:r>
            <a:r>
              <a:rPr kumimoji="1" lang="ja-JP" altLang="en-US" sz="54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問題３</a:t>
            </a:r>
            <a:r>
              <a:rPr kumimoji="1" lang="ja-JP" altLang="en-US" sz="36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kumimoji="1" lang="en-US" altLang="ja-JP" sz="54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endParaRPr kumimoji="1" lang="ja-JP" altLang="en-US" sz="54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6133E67-4DF9-4249-A166-467BE9B0B0F1}"/>
              </a:ext>
            </a:extLst>
          </p:cNvPr>
          <p:cNvSpPr txBox="1"/>
          <p:nvPr/>
        </p:nvSpPr>
        <p:spPr>
          <a:xfrm>
            <a:off x="668278" y="3869667"/>
            <a:ext cx="65210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➢</a:t>
            </a:r>
            <a:r>
              <a:rPr kumimoji="1" lang="ja-JP" altLang="en-US" sz="4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個人演習</a:t>
            </a:r>
            <a:endParaRPr kumimoji="1" lang="en-US" altLang="ja-JP" sz="4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4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 ⇓</a:t>
            </a:r>
            <a:endParaRPr kumimoji="1" lang="en-US" altLang="ja-JP" sz="4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4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➢</a:t>
            </a:r>
            <a:r>
              <a:rPr kumimoji="1" lang="ja-JP" altLang="en-US" sz="4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4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班で確認・共有</a:t>
            </a:r>
            <a:endParaRPr kumimoji="1" lang="ja-JP" altLang="en-US" sz="4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582E8FD0-16B6-40EB-ACA7-EE79309729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677123"/>
              </p:ext>
            </p:extLst>
          </p:nvPr>
        </p:nvGraphicFramePr>
        <p:xfrm>
          <a:off x="6234622" y="3090922"/>
          <a:ext cx="5558118" cy="2743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Studyaid D.B." r:id="rId4" imgW="2510758" imgH="1239046" progId="Studyaid_DB.Document">
                  <p:embed/>
                </p:oleObj>
              </mc:Choice>
              <mc:Fallback>
                <p:oleObj name="Studyaid D.B." r:id="rId4" imgW="2510758" imgH="1239046" progId="Studyaid_DB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34622" y="3090922"/>
                        <a:ext cx="5558118" cy="2743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図 6">
            <a:extLst>
              <a:ext uri="{FF2B5EF4-FFF2-40B4-BE49-F238E27FC236}">
                <a16:creationId xmlns:a16="http://schemas.microsoft.com/office/drawing/2014/main" id="{C86F9720-7CEC-4004-948E-6EEAFE9957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531" y="1405664"/>
            <a:ext cx="11438965" cy="156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5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01ED2CC-A050-44D4-9805-000675B78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53"/>
            <a:ext cx="12192000" cy="684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32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C0F82BC-8825-48D3-AE02-8264CDA3737D}"/>
              </a:ext>
            </a:extLst>
          </p:cNvPr>
          <p:cNvSpPr txBox="1"/>
          <p:nvPr/>
        </p:nvSpPr>
        <p:spPr>
          <a:xfrm>
            <a:off x="0" y="304801"/>
            <a:ext cx="4599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 </a:t>
            </a:r>
            <a:r>
              <a:rPr kumimoji="1" lang="ja-JP" altLang="en-US" sz="54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問題４</a:t>
            </a:r>
            <a:r>
              <a:rPr kumimoji="1" lang="ja-JP" altLang="en-US" sz="36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kumimoji="1" lang="en-US" altLang="ja-JP" sz="54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endParaRPr kumimoji="1" lang="ja-JP" altLang="en-US" sz="54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05FAC7A-671F-4B72-8A9A-CB256F82F5F1}"/>
              </a:ext>
            </a:extLst>
          </p:cNvPr>
          <p:cNvSpPr txBox="1"/>
          <p:nvPr/>
        </p:nvSpPr>
        <p:spPr>
          <a:xfrm>
            <a:off x="3990110" y="1882590"/>
            <a:ext cx="45997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➢</a:t>
            </a:r>
            <a:r>
              <a:rPr kumimoji="1"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個人演習</a:t>
            </a:r>
            <a:endParaRPr kumimoji="1" lang="en-US" altLang="ja-JP" sz="5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⇓</a:t>
            </a:r>
            <a:endParaRPr kumimoji="1" lang="en-US" altLang="ja-JP" sz="5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➢</a:t>
            </a:r>
            <a:r>
              <a:rPr kumimoji="1"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班協議</a:t>
            </a:r>
            <a:endParaRPr kumimoji="1" lang="en-US" altLang="ja-JP" sz="5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⇓</a:t>
            </a:r>
            <a:endParaRPr kumimoji="1" lang="en-US" altLang="ja-JP" sz="5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➢</a:t>
            </a:r>
            <a:r>
              <a:rPr kumimoji="1"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発　表</a:t>
            </a:r>
            <a:endParaRPr kumimoji="1" lang="ja-JP" altLang="en-US" sz="5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8164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19ED25E-33AF-42F9-80CF-F6B100356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53"/>
            <a:ext cx="12192000" cy="684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44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481AD3C-2342-45F0-AB04-814A34332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53"/>
            <a:ext cx="12192000" cy="684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49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FF728A5-503F-4BE2-99D3-07B8D3685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77" y="244155"/>
            <a:ext cx="12380775" cy="634137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6D050E8-0B1C-413C-AA06-27EAF6002072}"/>
              </a:ext>
            </a:extLst>
          </p:cNvPr>
          <p:cNvSpPr txBox="1"/>
          <p:nvPr/>
        </p:nvSpPr>
        <p:spPr>
          <a:xfrm>
            <a:off x="544946" y="939389"/>
            <a:ext cx="4932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【 </a:t>
            </a:r>
            <a:r>
              <a:rPr kumimoji="1" lang="ja-JP" altLang="en-US" sz="54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自己紹介 </a:t>
            </a:r>
            <a:r>
              <a:rPr kumimoji="1" lang="en-US" altLang="ja-JP" sz="54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】</a:t>
            </a:r>
            <a:endParaRPr kumimoji="1" lang="ja-JP" altLang="en-US" sz="54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631BC3A0-DFB8-4B64-8F5A-04B94B55533A}"/>
              </a:ext>
            </a:extLst>
          </p:cNvPr>
          <p:cNvGrpSpPr/>
          <p:nvPr/>
        </p:nvGrpSpPr>
        <p:grpSpPr>
          <a:xfrm>
            <a:off x="1630208" y="2178641"/>
            <a:ext cx="9056249" cy="1480063"/>
            <a:chOff x="1334656" y="2178641"/>
            <a:chExt cx="9056249" cy="1480063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375AE754-E37F-4C6A-B593-F42B6FFB702B}"/>
                </a:ext>
              </a:extLst>
            </p:cNvPr>
            <p:cNvSpPr txBox="1"/>
            <p:nvPr/>
          </p:nvSpPr>
          <p:spPr>
            <a:xfrm>
              <a:off x="1334656" y="2643041"/>
              <a:ext cx="61375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0" b="1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坂 梨　康 成</a:t>
              </a: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196C283B-37E6-4054-9D38-2E53C73E9A26}"/>
                </a:ext>
              </a:extLst>
            </p:cNvPr>
            <p:cNvSpPr txBox="1"/>
            <p:nvPr/>
          </p:nvSpPr>
          <p:spPr>
            <a:xfrm>
              <a:off x="1334656" y="2178641"/>
              <a:ext cx="61375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さかなし　　こうせい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D6F8CABB-5FC0-4A91-8522-A6B2BE81C431}"/>
                </a:ext>
              </a:extLst>
            </p:cNvPr>
            <p:cNvSpPr txBox="1"/>
            <p:nvPr/>
          </p:nvSpPr>
          <p:spPr>
            <a:xfrm>
              <a:off x="6484761" y="2935428"/>
              <a:ext cx="3906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（日出総合高校）</a:t>
              </a: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B52B9739-A071-4B2D-80D6-5CE9DEC3D77C}"/>
              </a:ext>
            </a:extLst>
          </p:cNvPr>
          <p:cNvGrpSpPr/>
          <p:nvPr/>
        </p:nvGrpSpPr>
        <p:grpSpPr>
          <a:xfrm>
            <a:off x="1630208" y="3974626"/>
            <a:ext cx="9056249" cy="1480063"/>
            <a:chOff x="1362645" y="3974626"/>
            <a:chExt cx="9056249" cy="1480063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4CC14657-47E2-4E38-A43D-6CD9ADA80BAF}"/>
                </a:ext>
              </a:extLst>
            </p:cNvPr>
            <p:cNvSpPr txBox="1"/>
            <p:nvPr/>
          </p:nvSpPr>
          <p:spPr>
            <a:xfrm>
              <a:off x="1362645" y="4439026"/>
              <a:ext cx="61375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0" b="1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樋 口　知 哉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3D78E44E-5A65-4687-8EEC-5C950F8F208B}"/>
                </a:ext>
              </a:extLst>
            </p:cNvPr>
            <p:cNvSpPr txBox="1"/>
            <p:nvPr/>
          </p:nvSpPr>
          <p:spPr>
            <a:xfrm>
              <a:off x="1362645" y="3974626"/>
              <a:ext cx="61375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ひぐち　　　ともや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9BC60766-4FDB-427C-B323-B2441FA5C60B}"/>
                </a:ext>
              </a:extLst>
            </p:cNvPr>
            <p:cNvSpPr txBox="1"/>
            <p:nvPr/>
          </p:nvSpPr>
          <p:spPr>
            <a:xfrm>
              <a:off x="6512750" y="4731413"/>
              <a:ext cx="3906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（杵築高校）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3553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D1A26FE7-2ABB-434B-AAE7-61DCB9B0D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6133E67-4DF9-4249-A166-467BE9B0B0F1}"/>
              </a:ext>
            </a:extLst>
          </p:cNvPr>
          <p:cNvSpPr txBox="1"/>
          <p:nvPr/>
        </p:nvSpPr>
        <p:spPr>
          <a:xfrm>
            <a:off x="725055" y="3644191"/>
            <a:ext cx="57681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➢</a:t>
            </a:r>
            <a:r>
              <a:rPr kumimoji="1" lang="ja-JP" altLang="en-US" sz="4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個人演習</a:t>
            </a:r>
            <a:endParaRPr kumimoji="1" lang="en-US" altLang="ja-JP" sz="4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4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 ⇓</a:t>
            </a:r>
            <a:endParaRPr kumimoji="1" lang="en-US" altLang="ja-JP" sz="4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4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➢</a:t>
            </a:r>
            <a:r>
              <a:rPr kumimoji="1" lang="ja-JP" altLang="en-US" sz="4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4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班で確認・共有</a:t>
            </a:r>
            <a:endParaRPr kumimoji="1" lang="ja-JP" altLang="en-US" sz="4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F4BDA8A-FC9B-48B3-ADB6-052CBFD9D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941" y="0"/>
            <a:ext cx="3164539" cy="214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79E1C52-0954-47BF-8F0C-695088E76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" y="0"/>
            <a:ext cx="12177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38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BECF89AD-463E-4481-8392-E72FD7A34C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096748"/>
              </p:ext>
            </p:extLst>
          </p:nvPr>
        </p:nvGraphicFramePr>
        <p:xfrm>
          <a:off x="916695" y="450565"/>
          <a:ext cx="4189999" cy="206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9" name="Studyaid D.B." r:id="rId4" imgW="2510758" imgH="1239046" progId="Studyaid_DB.Document">
                  <p:embed/>
                </p:oleObj>
              </mc:Choice>
              <mc:Fallback>
                <p:oleObj name="Studyaid D.B." r:id="rId4" imgW="2510758" imgH="1239046" progId="Studyaid_DB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6695" y="450565"/>
                        <a:ext cx="4189999" cy="206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84DDB733-D20C-4A56-BE0D-F5EB240632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84025"/>
              </p:ext>
            </p:extLst>
          </p:nvPr>
        </p:nvGraphicFramePr>
        <p:xfrm>
          <a:off x="7351005" y="515652"/>
          <a:ext cx="3924300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0" name="Studyaid D.B." r:id="rId6" imgW="2352600" imgH="1162080" progId="Studyaid_DB.Document">
                  <p:embed/>
                </p:oleObj>
              </mc:Choice>
              <mc:Fallback>
                <p:oleObj name="Studyaid D.B." r:id="rId6" imgW="2352600" imgH="1162080" progId="Studyaid_DB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51005" y="515652"/>
                        <a:ext cx="3924300" cy="193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D753822C-2CD0-4186-8BBD-970FA7D1D8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632861"/>
              </p:ext>
            </p:extLst>
          </p:nvPr>
        </p:nvGraphicFramePr>
        <p:xfrm>
          <a:off x="7351005" y="3779086"/>
          <a:ext cx="3940175" cy="193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1" name="Studyaid D.B." r:id="rId8" imgW="2362320" imgH="1162080" progId="Studyaid_DB.Document">
                  <p:embed/>
                </p:oleObj>
              </mc:Choice>
              <mc:Fallback>
                <p:oleObj name="Studyaid D.B." r:id="rId8" imgW="2362320" imgH="1162080" progId="Studyaid_DB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51005" y="3779086"/>
                        <a:ext cx="3940175" cy="193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>
            <a:extLst>
              <a:ext uri="{FF2B5EF4-FFF2-40B4-BE49-F238E27FC236}">
                <a16:creationId xmlns:a16="http://schemas.microsoft.com/office/drawing/2014/main" id="{42E1A108-C118-403E-9B63-977C138C89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134909"/>
              </p:ext>
            </p:extLst>
          </p:nvPr>
        </p:nvGraphicFramePr>
        <p:xfrm>
          <a:off x="1045151" y="3267630"/>
          <a:ext cx="3933089" cy="2643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2" name="Studyaid D.B." r:id="rId10" imgW="2358230" imgH="1584505" progId="Studyaid_DB.Document">
                  <p:embed/>
                </p:oleObj>
              </mc:Choice>
              <mc:Fallback>
                <p:oleObj name="Studyaid D.B." r:id="rId10" imgW="2358230" imgH="1584505" progId="Studyaid_DB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45151" y="3267630"/>
                        <a:ext cx="3933089" cy="2643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矢印: 右 12">
            <a:extLst>
              <a:ext uri="{FF2B5EF4-FFF2-40B4-BE49-F238E27FC236}">
                <a16:creationId xmlns:a16="http://schemas.microsoft.com/office/drawing/2014/main" id="{E3145788-97CB-43E8-BF78-970A2C75D463}"/>
              </a:ext>
            </a:extLst>
          </p:cNvPr>
          <p:cNvSpPr/>
          <p:nvPr/>
        </p:nvSpPr>
        <p:spPr>
          <a:xfrm>
            <a:off x="5952565" y="1039901"/>
            <a:ext cx="672353" cy="1093694"/>
          </a:xfrm>
          <a:prstGeom prst="rightArrow">
            <a:avLst/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0ED21034-379B-4140-9581-DC20F6FE02D0}"/>
              </a:ext>
            </a:extLst>
          </p:cNvPr>
          <p:cNvSpPr/>
          <p:nvPr/>
        </p:nvSpPr>
        <p:spPr>
          <a:xfrm rot="10800000">
            <a:off x="6042212" y="4042407"/>
            <a:ext cx="672353" cy="1093694"/>
          </a:xfrm>
          <a:prstGeom prst="rightArrow">
            <a:avLst/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B7A62C47-9DD9-4884-83F8-C7862798CF84}"/>
              </a:ext>
            </a:extLst>
          </p:cNvPr>
          <p:cNvSpPr/>
          <p:nvPr/>
        </p:nvSpPr>
        <p:spPr>
          <a:xfrm rot="5400000">
            <a:off x="8984915" y="2569692"/>
            <a:ext cx="672353" cy="1093694"/>
          </a:xfrm>
          <a:prstGeom prst="rightArrow">
            <a:avLst/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23D8F4CA-A0E5-44E4-BD93-402ED343D71C}"/>
              </a:ext>
            </a:extLst>
          </p:cNvPr>
          <p:cNvSpPr/>
          <p:nvPr/>
        </p:nvSpPr>
        <p:spPr>
          <a:xfrm rot="5400000">
            <a:off x="2608730" y="5857092"/>
            <a:ext cx="672353" cy="1093694"/>
          </a:xfrm>
          <a:prstGeom prst="rightArrow">
            <a:avLst/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930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853833A4-2477-4F49-A07B-42D6C02A9C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527453"/>
              </p:ext>
            </p:extLst>
          </p:nvPr>
        </p:nvGraphicFramePr>
        <p:xfrm>
          <a:off x="6850752" y="1913065"/>
          <a:ext cx="3933089" cy="2643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Studyaid D.B." r:id="rId4" imgW="2358230" imgH="1584505" progId="Studyaid_DB.Document">
                  <p:embed/>
                </p:oleObj>
              </mc:Choice>
              <mc:Fallback>
                <p:oleObj name="Studyaid D.B." r:id="rId4" imgW="2358230" imgH="1584505" progId="Studyaid_DB.Document">
                  <p:embed/>
                  <p:pic>
                    <p:nvPicPr>
                      <p:cNvPr id="10" name="オブジェクト 9">
                        <a:extLst>
                          <a:ext uri="{FF2B5EF4-FFF2-40B4-BE49-F238E27FC236}">
                            <a16:creationId xmlns:a16="http://schemas.microsoft.com/office/drawing/2014/main" id="{B404A514-246D-42E9-B5AB-119A2E81DC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0752" y="1913065"/>
                        <a:ext cx="3933089" cy="2643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BDDFFFB8-F9C8-4B43-AEE2-BB261CACF4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394687"/>
              </p:ext>
            </p:extLst>
          </p:nvPr>
        </p:nvGraphicFramePr>
        <p:xfrm>
          <a:off x="1247214" y="1913065"/>
          <a:ext cx="4001952" cy="2712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Studyaid D.B." r:id="rId6" imgW="2398955" imgH="1624809" progId="Studyaid_DB.Document">
                  <p:embed/>
                </p:oleObj>
              </mc:Choice>
              <mc:Fallback>
                <p:oleObj name="Studyaid D.B." r:id="rId6" imgW="2398955" imgH="1624809" progId="Studyaid_DB.Document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06217080-63CD-434F-A603-261C7AC2E6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47214" y="1913065"/>
                        <a:ext cx="4001952" cy="2712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矢印: 右 7">
            <a:extLst>
              <a:ext uri="{FF2B5EF4-FFF2-40B4-BE49-F238E27FC236}">
                <a16:creationId xmlns:a16="http://schemas.microsoft.com/office/drawing/2014/main" id="{666CCDFA-FA22-4215-9E07-9DA078157C55}"/>
              </a:ext>
            </a:extLst>
          </p:cNvPr>
          <p:cNvSpPr/>
          <p:nvPr/>
        </p:nvSpPr>
        <p:spPr>
          <a:xfrm>
            <a:off x="5880847" y="2787353"/>
            <a:ext cx="672353" cy="1093694"/>
          </a:xfrm>
          <a:prstGeom prst="rightArrow">
            <a:avLst/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790AEAF9-E407-4C4E-86A8-9E0CAAF8075F}"/>
              </a:ext>
            </a:extLst>
          </p:cNvPr>
          <p:cNvSpPr/>
          <p:nvPr/>
        </p:nvSpPr>
        <p:spPr>
          <a:xfrm rot="5400000">
            <a:off x="8588189" y="5180931"/>
            <a:ext cx="672353" cy="1093694"/>
          </a:xfrm>
          <a:prstGeom prst="rightArrow">
            <a:avLst/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FACE79C5-7281-4B52-94B9-8153423C06A8}"/>
              </a:ext>
            </a:extLst>
          </p:cNvPr>
          <p:cNvSpPr/>
          <p:nvPr/>
        </p:nvSpPr>
        <p:spPr>
          <a:xfrm rot="5400000">
            <a:off x="2912013" y="761216"/>
            <a:ext cx="672353" cy="1093694"/>
          </a:xfrm>
          <a:prstGeom prst="rightArrow">
            <a:avLst/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651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5F3B5851-DE19-462A-AC90-E59D352B34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254001"/>
              </p:ext>
            </p:extLst>
          </p:nvPr>
        </p:nvGraphicFramePr>
        <p:xfrm>
          <a:off x="574860" y="1833953"/>
          <a:ext cx="3901306" cy="2643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" name="Studyaid D.B." r:id="rId4" imgW="2337867" imgH="1584505" progId="Studyaid_DB.Document">
                  <p:embed/>
                </p:oleObj>
              </mc:Choice>
              <mc:Fallback>
                <p:oleObj name="Studyaid D.B." r:id="rId4" imgW="2337867" imgH="1584505" progId="Studyaid_DB.Document">
                  <p:embed/>
                  <p:pic>
                    <p:nvPicPr>
                      <p:cNvPr id="5" name="オブジェクト 4">
                        <a:extLst>
                          <a:ext uri="{FF2B5EF4-FFF2-40B4-BE49-F238E27FC236}">
                            <a16:creationId xmlns:a16="http://schemas.microsoft.com/office/drawing/2014/main" id="{5A481CAC-9BE7-4E0D-A4E4-5EA7D9ED2F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4860" y="1833953"/>
                        <a:ext cx="3901306" cy="2643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720CC95D-B8A7-4583-BA20-087F2D8D70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798" y="750046"/>
            <a:ext cx="7302602" cy="450327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D57F875-259B-4301-B1D8-57A2953E05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7646" y="4154038"/>
            <a:ext cx="1013824" cy="72657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ED065AA-A534-44EE-A64E-6181F12042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4239" y="4121277"/>
            <a:ext cx="777265" cy="77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8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99E67CB7-B15F-492D-9948-D9D0BF1F23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554263"/>
              </p:ext>
            </p:extLst>
          </p:nvPr>
        </p:nvGraphicFramePr>
        <p:xfrm>
          <a:off x="1276747" y="476292"/>
          <a:ext cx="4205890" cy="206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4" name="Studyaid D.B." r:id="rId4" imgW="2521131" imgH="1239046" progId="Studyaid_DB.Document">
                  <p:embed/>
                </p:oleObj>
              </mc:Choice>
              <mc:Fallback>
                <p:oleObj name="Studyaid D.B." r:id="rId4" imgW="2521131" imgH="1239046" progId="Studyaid_DB.Document">
                  <p:embed/>
                  <p:pic>
                    <p:nvPicPr>
                      <p:cNvPr id="4" name="オブジェクト 3">
                        <a:extLst>
                          <a:ext uri="{FF2B5EF4-FFF2-40B4-BE49-F238E27FC236}">
                            <a16:creationId xmlns:a16="http://schemas.microsoft.com/office/drawing/2014/main" id="{FE4E5476-935F-4928-BCB5-3557DC9D0C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76747" y="476292"/>
                        <a:ext cx="4205890" cy="206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矢印: 下 7">
            <a:extLst>
              <a:ext uri="{FF2B5EF4-FFF2-40B4-BE49-F238E27FC236}">
                <a16:creationId xmlns:a16="http://schemas.microsoft.com/office/drawing/2014/main" id="{B649CC0E-9518-401C-AADD-FED72FA177E4}"/>
              </a:ext>
            </a:extLst>
          </p:cNvPr>
          <p:cNvSpPr/>
          <p:nvPr/>
        </p:nvSpPr>
        <p:spPr>
          <a:xfrm>
            <a:off x="4899208" y="3097836"/>
            <a:ext cx="2250141" cy="959223"/>
          </a:xfrm>
          <a:prstGeom prst="down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9662CCF-C2F0-4B69-840A-E3CC817CB874}"/>
              </a:ext>
            </a:extLst>
          </p:cNvPr>
          <p:cNvSpPr txBox="1"/>
          <p:nvPr/>
        </p:nvSpPr>
        <p:spPr>
          <a:xfrm>
            <a:off x="1407458" y="4406590"/>
            <a:ext cx="100942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0000FF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合同な</a:t>
            </a:r>
            <a:r>
              <a:rPr kumimoji="1" lang="ja-JP" altLang="en-US" b="1" dirty="0">
                <a:solidFill>
                  <a:srgbClr val="0000FF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kumimoji="1" lang="en-US" altLang="ja-JP" sz="3600" b="1" dirty="0">
                <a:solidFill>
                  <a:srgbClr val="0000FF"/>
                </a:solidFill>
                <a:latin typeface="Century" panose="02040604050505020304" pitchFamily="18" charset="0"/>
                <a:ea typeface="BIZ UDゴシック" panose="020B0400000000000000" pitchFamily="49" charset="-128"/>
              </a:rPr>
              <a:t>1476 </a:t>
            </a:r>
            <a:r>
              <a:rPr kumimoji="1" lang="ja-JP" altLang="en-US" sz="3600" b="1" dirty="0">
                <a:solidFill>
                  <a:srgbClr val="0000FF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個</a:t>
            </a:r>
            <a:r>
              <a:rPr kumimoji="1" lang="ja-JP" altLang="en-US" sz="2000" b="1" dirty="0">
                <a:solidFill>
                  <a:srgbClr val="0000FF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kumimoji="1" lang="ja-JP" altLang="en-US" sz="3600" b="1" dirty="0">
                <a:solidFill>
                  <a:srgbClr val="0000FF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の三角形に分割</a:t>
            </a:r>
            <a:r>
              <a:rPr kumimoji="1" lang="ja-JP" altLang="en-US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kumimoji="1" lang="ja-JP" altLang="en-US" sz="3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するためには</a:t>
            </a:r>
          </a:p>
          <a:p>
            <a:pPr algn="ctr"/>
            <a:r>
              <a:rPr kumimoji="1" lang="en-US" altLang="ja-JP" sz="3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『</a:t>
            </a:r>
            <a:r>
              <a:rPr kumimoji="1" lang="ja-JP" altLang="en-US" sz="36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どのような条件を満たす直角三角形</a:t>
            </a:r>
            <a:r>
              <a:rPr kumimoji="1" lang="en-US" altLang="ja-JP" sz="3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』</a:t>
            </a:r>
          </a:p>
          <a:p>
            <a:r>
              <a:rPr kumimoji="1" lang="ja-JP" altLang="en-US" sz="3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でなければならないか？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9E15CE2-85B3-498B-9357-F616E2B7D2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6729" y="659494"/>
            <a:ext cx="6284259" cy="172475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37DE835-1967-4547-A660-F9DDFEFEEA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8115" y="2559606"/>
            <a:ext cx="3021109" cy="514585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EEF6C76-8BB6-4007-8F48-A3BDC6469996}"/>
              </a:ext>
            </a:extLst>
          </p:cNvPr>
          <p:cNvSpPr txBox="1"/>
          <p:nvPr/>
        </p:nvSpPr>
        <p:spPr>
          <a:xfrm>
            <a:off x="1397933" y="91566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㉔</a:t>
            </a:r>
            <a:endParaRPr kumimoji="1" lang="ja-JP" altLang="en-US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BD5E5CE-EFCB-4FD0-B84A-8ECB1B4FB24B}"/>
              </a:ext>
            </a:extLst>
          </p:cNvPr>
          <p:cNvSpPr txBox="1"/>
          <p:nvPr/>
        </p:nvSpPr>
        <p:spPr>
          <a:xfrm>
            <a:off x="4169708" y="91566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㉚</a:t>
            </a:r>
            <a:endParaRPr kumimoji="1" lang="ja-JP" altLang="en-US" dirty="0">
              <a:solidFill>
                <a:srgbClr val="0000FF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30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FF728A5-503F-4BE2-99D3-07B8D3685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77" y="244155"/>
            <a:ext cx="12380775" cy="634137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6D050E8-0B1C-413C-AA06-27EAF6002072}"/>
              </a:ext>
            </a:extLst>
          </p:cNvPr>
          <p:cNvSpPr txBox="1"/>
          <p:nvPr/>
        </p:nvSpPr>
        <p:spPr>
          <a:xfrm>
            <a:off x="221673" y="1207241"/>
            <a:ext cx="6918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【 </a:t>
            </a:r>
            <a:r>
              <a:rPr kumimoji="1" lang="ja-JP" altLang="en-US" sz="54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振り返り </a:t>
            </a:r>
            <a:r>
              <a:rPr kumimoji="1" lang="en-US" altLang="ja-JP" sz="54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】</a:t>
            </a:r>
            <a:endParaRPr kumimoji="1" lang="ja-JP" altLang="en-US" sz="54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A2AE8B2-5F05-4357-8A1F-DDD703F52A47}"/>
              </a:ext>
            </a:extLst>
          </p:cNvPr>
          <p:cNvSpPr txBox="1"/>
          <p:nvPr/>
        </p:nvSpPr>
        <p:spPr>
          <a:xfrm>
            <a:off x="1288471" y="2667015"/>
            <a:ext cx="100353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整数問題の解法に気づき，</a:t>
            </a:r>
            <a:endParaRPr lang="en-US" altLang="ja-JP" sz="60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0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6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活用することができる！</a:t>
            </a:r>
          </a:p>
        </p:txBody>
      </p:sp>
    </p:spTree>
    <p:extLst>
      <p:ext uri="{BB962C8B-B14F-4D97-AF65-F5344CB8AC3E}">
        <p14:creationId xmlns:p14="http://schemas.microsoft.com/office/powerpoint/2010/main" val="872074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FF728A5-503F-4BE2-99D3-07B8D3685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77" y="244155"/>
            <a:ext cx="12380775" cy="634137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6D050E8-0B1C-413C-AA06-27EAF6002072}"/>
              </a:ext>
            </a:extLst>
          </p:cNvPr>
          <p:cNvSpPr txBox="1"/>
          <p:nvPr/>
        </p:nvSpPr>
        <p:spPr>
          <a:xfrm>
            <a:off x="221673" y="1207241"/>
            <a:ext cx="6918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最後に</a:t>
            </a:r>
            <a:r>
              <a:rPr lang="en-US" altLang="ja-JP" sz="54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……</a:t>
            </a:r>
            <a:endParaRPr kumimoji="1" lang="ja-JP" altLang="en-US" sz="54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2EFE976-C15D-459B-9953-B1296B69B042}"/>
              </a:ext>
            </a:extLst>
          </p:cNvPr>
          <p:cNvSpPr txBox="1"/>
          <p:nvPr/>
        </p:nvSpPr>
        <p:spPr>
          <a:xfrm>
            <a:off x="349624" y="2667015"/>
            <a:ext cx="114658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lang="ja-JP" altLang="en-US" sz="54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数が苦</a:t>
            </a:r>
            <a:r>
              <a:rPr lang="ja-JP" altLang="en-US" sz="5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」ではなく</a:t>
            </a:r>
            <a:endParaRPr lang="en-US" altLang="ja-JP" sz="54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5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「</a:t>
            </a:r>
            <a:r>
              <a:rPr kumimoji="1" lang="ja-JP" altLang="en-US" sz="54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数楽</a:t>
            </a:r>
            <a:r>
              <a:rPr kumimoji="1" lang="ja-JP" altLang="en-US" sz="5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」な高校生活</a:t>
            </a:r>
            <a:endParaRPr kumimoji="1" lang="en-US" altLang="ja-JP" sz="54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5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になることを期待しています！</a:t>
            </a:r>
          </a:p>
        </p:txBody>
      </p:sp>
    </p:spTree>
    <p:extLst>
      <p:ext uri="{BB962C8B-B14F-4D97-AF65-F5344CB8AC3E}">
        <p14:creationId xmlns:p14="http://schemas.microsoft.com/office/powerpoint/2010/main" val="956624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FF728A5-503F-4BE2-99D3-07B8D3685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77" y="244155"/>
            <a:ext cx="12380775" cy="634137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6D050E8-0B1C-413C-AA06-27EAF6002072}"/>
              </a:ext>
            </a:extLst>
          </p:cNvPr>
          <p:cNvSpPr txBox="1"/>
          <p:nvPr/>
        </p:nvSpPr>
        <p:spPr>
          <a:xfrm>
            <a:off x="221673" y="883972"/>
            <a:ext cx="6918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【 </a:t>
            </a:r>
            <a:r>
              <a:rPr lang="ja-JP" altLang="en-US" sz="54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アイスブレイク</a:t>
            </a:r>
            <a:r>
              <a:rPr kumimoji="1" lang="ja-JP" altLang="en-US" sz="54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kumimoji="1" lang="en-US" altLang="ja-JP" sz="54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】</a:t>
            </a:r>
            <a:endParaRPr kumimoji="1" lang="ja-JP" altLang="en-US" sz="54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46EF0DF-5151-4455-A449-62D8D6B9EA35}"/>
              </a:ext>
            </a:extLst>
          </p:cNvPr>
          <p:cNvSpPr txBox="1"/>
          <p:nvPr/>
        </p:nvSpPr>
        <p:spPr>
          <a:xfrm>
            <a:off x="6382328" y="1222527"/>
            <a:ext cx="539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i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～ 班の仲間と仲良く！～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A2AE8B2-5F05-4357-8A1F-DDD703F52A47}"/>
              </a:ext>
            </a:extLst>
          </p:cNvPr>
          <p:cNvSpPr txBox="1"/>
          <p:nvPr/>
        </p:nvSpPr>
        <p:spPr>
          <a:xfrm>
            <a:off x="1316182" y="2040870"/>
            <a:ext cx="8335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2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5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 </a:t>
            </a:r>
            <a:r>
              <a:rPr lang="en-US" altLang="ja-JP" sz="5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  <a:r>
              <a:rPr lang="en-US" altLang="ja-JP" sz="2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5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秒で 自己紹介</a:t>
            </a:r>
            <a:endParaRPr kumimoji="1" lang="ja-JP" altLang="en-US" sz="54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499EBFC-2B88-47F4-A289-4834277DB90F}"/>
              </a:ext>
            </a:extLst>
          </p:cNvPr>
          <p:cNvSpPr txBox="1"/>
          <p:nvPr/>
        </p:nvSpPr>
        <p:spPr>
          <a:xfrm>
            <a:off x="2891819" y="3125283"/>
            <a:ext cx="8335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 氏名</a:t>
            </a:r>
            <a:r>
              <a:rPr lang="ja-JP" altLang="en-US" sz="2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5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</a:t>
            </a:r>
            <a:r>
              <a:rPr lang="ja-JP" altLang="en-US" sz="2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5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在籍高校</a:t>
            </a:r>
            <a:endParaRPr kumimoji="1" lang="ja-JP" altLang="en-US" sz="54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C6176B8-465D-49F3-A282-C887A6DEF98F}"/>
              </a:ext>
            </a:extLst>
          </p:cNvPr>
          <p:cNvSpPr txBox="1"/>
          <p:nvPr/>
        </p:nvSpPr>
        <p:spPr>
          <a:xfrm>
            <a:off x="2891818" y="4037289"/>
            <a:ext cx="8579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 部活動</a:t>
            </a:r>
            <a:r>
              <a:rPr lang="en-US" altLang="ja-JP" sz="5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, </a:t>
            </a:r>
            <a:r>
              <a:rPr lang="ja-JP" altLang="en-US" sz="5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休日の過ごし方</a:t>
            </a:r>
            <a:endParaRPr kumimoji="1" lang="ja-JP" altLang="en-US" sz="54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6BB6BB6-9EAF-4891-AEAE-C50A38B7C702}"/>
              </a:ext>
            </a:extLst>
          </p:cNvPr>
          <p:cNvSpPr txBox="1"/>
          <p:nvPr/>
        </p:nvSpPr>
        <p:spPr>
          <a:xfrm>
            <a:off x="2891817" y="4956690"/>
            <a:ext cx="8579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 最近の</a:t>
            </a:r>
            <a:r>
              <a:rPr lang="en-US" altLang="ja-JP" sz="5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5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推し</a:t>
            </a:r>
            <a:r>
              <a:rPr lang="en-US" altLang="ja-JP" sz="5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endParaRPr kumimoji="1" lang="ja-JP" altLang="en-US" sz="54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5057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FF728A5-503F-4BE2-99D3-07B8D3685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77" y="244155"/>
            <a:ext cx="12380775" cy="634137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6D050E8-0B1C-413C-AA06-27EAF6002072}"/>
              </a:ext>
            </a:extLst>
          </p:cNvPr>
          <p:cNvSpPr txBox="1"/>
          <p:nvPr/>
        </p:nvSpPr>
        <p:spPr>
          <a:xfrm>
            <a:off x="221673" y="883972"/>
            <a:ext cx="6918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【 </a:t>
            </a:r>
            <a:r>
              <a:rPr lang="ja-JP" altLang="en-US" sz="54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班活動のルール</a:t>
            </a:r>
            <a:r>
              <a:rPr kumimoji="1" lang="ja-JP" altLang="en-US" sz="54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kumimoji="1" lang="en-US" altLang="ja-JP" sz="54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】</a:t>
            </a:r>
            <a:endParaRPr kumimoji="1" lang="ja-JP" altLang="en-US" sz="54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499EBFC-2B88-47F4-A289-4834277DB90F}"/>
              </a:ext>
            </a:extLst>
          </p:cNvPr>
          <p:cNvSpPr txBox="1"/>
          <p:nvPr/>
        </p:nvSpPr>
        <p:spPr>
          <a:xfrm>
            <a:off x="2328398" y="2121146"/>
            <a:ext cx="8335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 積極的に発信</a:t>
            </a:r>
            <a:endParaRPr lang="en-US" altLang="ja-JP" sz="54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5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54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 間違いを恐れない</a:t>
            </a:r>
            <a:endParaRPr kumimoji="1" lang="ja-JP" altLang="en-US" sz="54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C6176B8-465D-49F3-A282-C887A6DEF98F}"/>
              </a:ext>
            </a:extLst>
          </p:cNvPr>
          <p:cNvSpPr txBox="1"/>
          <p:nvPr/>
        </p:nvSpPr>
        <p:spPr>
          <a:xfrm>
            <a:off x="2328398" y="4062791"/>
            <a:ext cx="85797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 学びあう姿勢</a:t>
            </a:r>
            <a:endParaRPr lang="en-US" altLang="ja-JP" sz="54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5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kumimoji="1" lang="ja-JP" altLang="en-US" sz="54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 自他の尊重</a:t>
            </a:r>
          </a:p>
        </p:txBody>
      </p:sp>
    </p:spTree>
    <p:extLst>
      <p:ext uri="{BB962C8B-B14F-4D97-AF65-F5344CB8AC3E}">
        <p14:creationId xmlns:p14="http://schemas.microsoft.com/office/powerpoint/2010/main" val="2494194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FF728A5-503F-4BE2-99D3-07B8D3685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77" y="244155"/>
            <a:ext cx="12380775" cy="634137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6D050E8-0B1C-413C-AA06-27EAF6002072}"/>
              </a:ext>
            </a:extLst>
          </p:cNvPr>
          <p:cNvSpPr txBox="1"/>
          <p:nvPr/>
        </p:nvSpPr>
        <p:spPr>
          <a:xfrm>
            <a:off x="221673" y="1207241"/>
            <a:ext cx="6918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【 </a:t>
            </a:r>
            <a:r>
              <a:rPr lang="ja-JP" altLang="en-US" sz="54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本時の目標</a:t>
            </a:r>
            <a:r>
              <a:rPr kumimoji="1" lang="ja-JP" altLang="en-US" sz="54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kumimoji="1" lang="en-US" altLang="ja-JP" sz="54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】</a:t>
            </a:r>
            <a:endParaRPr kumimoji="1" lang="ja-JP" altLang="en-US" sz="54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A2AE8B2-5F05-4357-8A1F-DDD703F52A47}"/>
              </a:ext>
            </a:extLst>
          </p:cNvPr>
          <p:cNvSpPr txBox="1"/>
          <p:nvPr/>
        </p:nvSpPr>
        <p:spPr>
          <a:xfrm>
            <a:off x="1288471" y="2667015"/>
            <a:ext cx="100353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整数問題の解法に気づき，</a:t>
            </a:r>
            <a:endParaRPr lang="en-US" altLang="ja-JP" sz="60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0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6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活用することができる！</a:t>
            </a:r>
          </a:p>
        </p:txBody>
      </p:sp>
    </p:spTree>
    <p:extLst>
      <p:ext uri="{BB962C8B-B14F-4D97-AF65-F5344CB8AC3E}">
        <p14:creationId xmlns:p14="http://schemas.microsoft.com/office/powerpoint/2010/main" val="2797405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9A08DD4-EA97-42D9-B231-9F16F13A2551}"/>
              </a:ext>
            </a:extLst>
          </p:cNvPr>
          <p:cNvSpPr txBox="1"/>
          <p:nvPr/>
        </p:nvSpPr>
        <p:spPr>
          <a:xfrm>
            <a:off x="0" y="304801"/>
            <a:ext cx="4599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 </a:t>
            </a:r>
            <a:r>
              <a:rPr kumimoji="1" lang="ja-JP" altLang="en-US" sz="54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問題１</a:t>
            </a:r>
            <a:r>
              <a:rPr kumimoji="1" lang="ja-JP" altLang="en-US" sz="36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kumimoji="1" lang="en-US" altLang="ja-JP" sz="54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endParaRPr kumimoji="1" lang="ja-JP" altLang="en-US" sz="54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6133E67-4DF9-4249-A166-467BE9B0B0F1}"/>
              </a:ext>
            </a:extLst>
          </p:cNvPr>
          <p:cNvSpPr txBox="1"/>
          <p:nvPr/>
        </p:nvSpPr>
        <p:spPr>
          <a:xfrm>
            <a:off x="2364509" y="3951535"/>
            <a:ext cx="65210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➢</a:t>
            </a:r>
            <a:r>
              <a:rPr kumimoji="1" lang="ja-JP" altLang="en-US" sz="4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個人演習</a:t>
            </a:r>
            <a:endParaRPr kumimoji="1" lang="en-US" altLang="ja-JP" sz="4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4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 ⇓</a:t>
            </a:r>
            <a:endParaRPr kumimoji="1" lang="en-US" altLang="ja-JP" sz="4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4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➢</a:t>
            </a:r>
            <a:r>
              <a:rPr kumimoji="1" lang="ja-JP" altLang="en-US" sz="4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4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班で確認・共有</a:t>
            </a:r>
            <a:endParaRPr kumimoji="1" lang="ja-JP" altLang="en-US" sz="4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ABBEBBC-731C-4911-92EC-8F83EF67E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76" y="1555082"/>
            <a:ext cx="10945906" cy="205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0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C0F82BC-8825-48D3-AE02-8264CDA3737D}"/>
              </a:ext>
            </a:extLst>
          </p:cNvPr>
          <p:cNvSpPr txBox="1"/>
          <p:nvPr/>
        </p:nvSpPr>
        <p:spPr>
          <a:xfrm>
            <a:off x="0" y="304801"/>
            <a:ext cx="4599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 </a:t>
            </a:r>
            <a:r>
              <a:rPr kumimoji="1" lang="ja-JP" altLang="en-US" sz="54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問題２</a:t>
            </a:r>
            <a:r>
              <a:rPr kumimoji="1" lang="ja-JP" altLang="en-US" sz="36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kumimoji="1" lang="en-US" altLang="ja-JP" sz="54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endParaRPr kumimoji="1" lang="ja-JP" altLang="en-US" sz="54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01E52D6-4501-4505-A1E7-36F5FC7CE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10" y="1321317"/>
            <a:ext cx="11535490" cy="532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33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C0F82BC-8825-48D3-AE02-8264CDA3737D}"/>
              </a:ext>
            </a:extLst>
          </p:cNvPr>
          <p:cNvSpPr txBox="1"/>
          <p:nvPr/>
        </p:nvSpPr>
        <p:spPr>
          <a:xfrm>
            <a:off x="0" y="304801"/>
            <a:ext cx="4599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 </a:t>
            </a:r>
            <a:r>
              <a:rPr kumimoji="1" lang="ja-JP" altLang="en-US" sz="54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問題２</a:t>
            </a:r>
            <a:r>
              <a:rPr kumimoji="1" lang="ja-JP" altLang="en-US" sz="36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kumimoji="1" lang="en-US" altLang="ja-JP" sz="54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endParaRPr kumimoji="1" lang="ja-JP" altLang="en-US" sz="54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05FAC7A-671F-4B72-8A9A-CB256F82F5F1}"/>
              </a:ext>
            </a:extLst>
          </p:cNvPr>
          <p:cNvSpPr txBox="1"/>
          <p:nvPr/>
        </p:nvSpPr>
        <p:spPr>
          <a:xfrm>
            <a:off x="3990110" y="1882590"/>
            <a:ext cx="45997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➢</a:t>
            </a:r>
            <a:r>
              <a:rPr kumimoji="1"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個人演習</a:t>
            </a:r>
            <a:endParaRPr kumimoji="1" lang="en-US" altLang="ja-JP" sz="5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⇓</a:t>
            </a:r>
            <a:endParaRPr kumimoji="1" lang="en-US" altLang="ja-JP" sz="5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➢</a:t>
            </a:r>
            <a:r>
              <a:rPr kumimoji="1"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班協議</a:t>
            </a:r>
            <a:endParaRPr kumimoji="1" lang="en-US" altLang="ja-JP" sz="5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⇓</a:t>
            </a:r>
            <a:endParaRPr kumimoji="1" lang="en-US" altLang="ja-JP" sz="5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➢</a:t>
            </a:r>
            <a:r>
              <a:rPr kumimoji="1"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発　表</a:t>
            </a:r>
            <a:endParaRPr kumimoji="1" lang="ja-JP" altLang="en-US" sz="5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7461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C3D5EB1-4F1E-4341-970D-450B0E946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" y="0"/>
            <a:ext cx="121632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12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359</Words>
  <Application>Microsoft Office PowerPoint</Application>
  <PresentationFormat>ワイド画面</PresentationFormat>
  <Paragraphs>96</Paragraphs>
  <Slides>27</Slides>
  <Notes>27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7" baseType="lpstr">
      <vt:lpstr>BIZ UDゴシック</vt:lpstr>
      <vt:lpstr>HGS創英角ﾎﾟｯﾌﾟ体</vt:lpstr>
      <vt:lpstr>HG丸ｺﾞｼｯｸM-PRO</vt:lpstr>
      <vt:lpstr>ＭＳ Ｐ明朝</vt:lpstr>
      <vt:lpstr>游ゴシック</vt:lpstr>
      <vt:lpstr>游ゴシック Light</vt:lpstr>
      <vt:lpstr>Arial</vt:lpstr>
      <vt:lpstr>Century</vt:lpstr>
      <vt:lpstr>Office テーマ</vt:lpstr>
      <vt:lpstr>Studyaid D.B.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坂梨　康成</dc:creator>
  <cp:lastModifiedBy>坂梨　康成</cp:lastModifiedBy>
  <cp:revision>51</cp:revision>
  <cp:lastPrinted>2025-09-10T00:13:11Z</cp:lastPrinted>
  <dcterms:created xsi:type="dcterms:W3CDTF">2025-08-21T01:24:02Z</dcterms:created>
  <dcterms:modified xsi:type="dcterms:W3CDTF">2025-09-11T03:07:37Z</dcterms:modified>
</cp:coreProperties>
</file>