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A5373-DE62-4E63-B04A-6D9B39187B6B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4DF5C-D329-4E4E-8C1F-D6855EE4E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726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38F8-D5EC-4545-A4E0-C7658F4D4C77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7C01-CFC8-44D9-8ACE-9D151CF10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38F8-D5EC-4545-A4E0-C7658F4D4C77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7C01-CFC8-44D9-8ACE-9D151CF10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21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38F8-D5EC-4545-A4E0-C7658F4D4C77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7C01-CFC8-44D9-8ACE-9D151CF10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49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38F8-D5EC-4545-A4E0-C7658F4D4C77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7C01-CFC8-44D9-8ACE-9D151CF10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943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38F8-D5EC-4545-A4E0-C7658F4D4C77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7C01-CFC8-44D9-8ACE-9D151CF10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157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38F8-D5EC-4545-A4E0-C7658F4D4C77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7C01-CFC8-44D9-8ACE-9D151CF10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114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38F8-D5EC-4545-A4E0-C7658F4D4C77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7C01-CFC8-44D9-8ACE-9D151CF10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449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38F8-D5EC-4545-A4E0-C7658F4D4C77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7C01-CFC8-44D9-8ACE-9D151CF10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639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38F8-D5EC-4545-A4E0-C7658F4D4C77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7C01-CFC8-44D9-8ACE-9D151CF10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09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38F8-D5EC-4545-A4E0-C7658F4D4C77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7C01-CFC8-44D9-8ACE-9D151CF10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38F8-D5EC-4545-A4E0-C7658F4D4C77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7C01-CFC8-44D9-8ACE-9D151CF10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38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38F8-D5EC-4545-A4E0-C7658F4D4C77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7C01-CFC8-44D9-8ACE-9D151CF10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68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38F8-D5EC-4545-A4E0-C7658F4D4C77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7C01-CFC8-44D9-8ACE-9D151CF10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49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38F8-D5EC-4545-A4E0-C7658F4D4C77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7C01-CFC8-44D9-8ACE-9D151CF10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70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38F8-D5EC-4545-A4E0-C7658F4D4C77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7C01-CFC8-44D9-8ACE-9D151CF10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06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38F8-D5EC-4545-A4E0-C7658F4D4C77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7C01-CFC8-44D9-8ACE-9D151CF10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75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CF5138F8-D5EC-4545-A4E0-C7658F4D4C77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5C267C01-CFC8-44D9-8ACE-9D151CF10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06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F5138F8-D5EC-4545-A4E0-C7658F4D4C77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C267C01-CFC8-44D9-8ACE-9D151CF10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12561B-D19D-48A7-6402-8B96A0E62506}"/>
              </a:ext>
            </a:extLst>
          </p:cNvPr>
          <p:cNvSpPr txBox="1"/>
          <p:nvPr userDrawn="1"/>
        </p:nvSpPr>
        <p:spPr>
          <a:xfrm>
            <a:off x="11327907" y="241454"/>
            <a:ext cx="551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FD88A8C-98CF-4DD5-B2F4-9178B2F5580F}" type="slidenum">
              <a:rPr kumimoji="1" lang="ja-JP" altLang="en-US" sz="1600" smtClean="0">
                <a:solidFill>
                  <a:schemeClr val="tx1"/>
                </a:solidFill>
              </a:rPr>
              <a:pPr algn="r"/>
              <a:t>‹#›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40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818C8A4-B65B-448C-891D-5867109E1A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918"/>
            <a:ext cx="5858164" cy="585816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52B77D7-3925-912E-AABA-B22E2D06E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7137" y="2828924"/>
            <a:ext cx="6850063" cy="971551"/>
          </a:xfrm>
        </p:spPr>
        <p:txBody>
          <a:bodyPr/>
          <a:lstStyle/>
          <a:p>
            <a:r>
              <a:rPr lang="en-US" altLang="ja-JP" dirty="0"/>
              <a:t>The World Is Yours!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3C35263-03F3-AA9F-B9B7-380DDD8D2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8324" y="4648200"/>
            <a:ext cx="6238876" cy="1143000"/>
          </a:xfrm>
        </p:spPr>
        <p:txBody>
          <a:bodyPr/>
          <a:lstStyle/>
          <a:p>
            <a:r>
              <a:rPr kumimoji="1" lang="en-US" altLang="ja-JP" dirty="0"/>
              <a:t>The 4</a:t>
            </a:r>
            <a:r>
              <a:rPr kumimoji="1" lang="en-US" altLang="ja-JP" baseline="30000" dirty="0"/>
              <a:t>th</a:t>
            </a:r>
            <a:r>
              <a:rPr kumimoji="1" lang="en-US" altLang="ja-JP" dirty="0"/>
              <a:t> </a:t>
            </a:r>
            <a:r>
              <a:rPr lang="en-US" altLang="ja-JP" dirty="0"/>
              <a:t>Inquiry based Learning of English</a:t>
            </a:r>
          </a:p>
          <a:p>
            <a:r>
              <a:rPr kumimoji="1" lang="en-US" altLang="ja-JP" sz="1600" dirty="0"/>
              <a:t>Ono </a:t>
            </a:r>
            <a:r>
              <a:rPr kumimoji="1" lang="en-US" altLang="ja-JP" sz="1600" dirty="0" err="1"/>
              <a:t>Jyunki</a:t>
            </a:r>
            <a:r>
              <a:rPr kumimoji="1" lang="en-US" altLang="ja-JP" sz="1600" dirty="0"/>
              <a:t> &amp; Takakura Keiichi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9110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20048CC-2131-3B2F-6A67-4955AD349E85}"/>
              </a:ext>
            </a:extLst>
          </p:cNvPr>
          <p:cNvSpPr txBox="1"/>
          <p:nvPr/>
        </p:nvSpPr>
        <p:spPr>
          <a:xfrm>
            <a:off x="9872134" y="6197599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Meta Moji Page 2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484F10-A3C9-81E5-D5F8-8E68B8EBC767}"/>
              </a:ext>
            </a:extLst>
          </p:cNvPr>
          <p:cNvSpPr txBox="1"/>
          <p:nvPr/>
        </p:nvSpPr>
        <p:spPr>
          <a:xfrm>
            <a:off x="2482055" y="910800"/>
            <a:ext cx="7227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Task 2) Small Talk</a:t>
            </a:r>
          </a:p>
          <a:p>
            <a:pPr algn="ctr"/>
            <a:r>
              <a:rPr lang="en-US" altLang="ja-JP" sz="2400" dirty="0"/>
              <a:t>When do you feel your school life is tough?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826368-7E91-9452-58AE-B7D432F796DC}"/>
              </a:ext>
            </a:extLst>
          </p:cNvPr>
          <p:cNvSpPr txBox="1"/>
          <p:nvPr/>
        </p:nvSpPr>
        <p:spPr>
          <a:xfrm>
            <a:off x="874711" y="2765335"/>
            <a:ext cx="49920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①　</a:t>
            </a:r>
            <a:r>
              <a:rPr lang="en-US" altLang="ja-JP" sz="2400" dirty="0"/>
              <a:t>1 Minute Talk</a:t>
            </a:r>
          </a:p>
          <a:p>
            <a:endParaRPr lang="en-US" altLang="ja-JP" sz="2400" dirty="0"/>
          </a:p>
          <a:p>
            <a:r>
              <a:rPr lang="ja-JP" altLang="en-US" sz="2400" dirty="0"/>
              <a:t>②　</a:t>
            </a:r>
            <a:r>
              <a:rPr lang="en-US" altLang="ja-JP" sz="2400" dirty="0"/>
              <a:t>2 Minutes Preparation</a:t>
            </a:r>
          </a:p>
          <a:p>
            <a:endParaRPr lang="en-US" altLang="ja-JP" sz="2400" dirty="0"/>
          </a:p>
          <a:p>
            <a:r>
              <a:rPr lang="ja-JP" altLang="en-US" sz="2400" dirty="0"/>
              <a:t>③　</a:t>
            </a:r>
            <a:r>
              <a:rPr lang="en-US" altLang="ja-JP" sz="2400" dirty="0"/>
              <a:t>Q&amp;A Session after Each Talk </a:t>
            </a:r>
            <a:endParaRPr kumimoji="1" lang="en-US" altLang="ja-JP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7B9B769-0735-096A-95D4-0A89B4D743FE}"/>
              </a:ext>
            </a:extLst>
          </p:cNvPr>
          <p:cNvSpPr txBox="1"/>
          <p:nvPr/>
        </p:nvSpPr>
        <p:spPr>
          <a:xfrm>
            <a:off x="3058149" y="263511"/>
            <a:ext cx="6075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The 4</a:t>
            </a:r>
            <a:r>
              <a:rPr kumimoji="1" lang="en-US" altLang="ja-JP" sz="2400" b="1" baseline="30000" dirty="0"/>
              <a:t>th</a:t>
            </a:r>
            <a:r>
              <a:rPr kumimoji="1" lang="en-US" altLang="ja-JP" sz="2400" b="1" dirty="0"/>
              <a:t> </a:t>
            </a:r>
            <a:r>
              <a:rPr lang="en-US" altLang="ja-JP" sz="2400" b="1" dirty="0"/>
              <a:t>Inquiry Based Learning of English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3060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8D160A-E763-E74A-BC11-A510EE1B4F69}"/>
              </a:ext>
            </a:extLst>
          </p:cNvPr>
          <p:cNvSpPr txBox="1"/>
          <p:nvPr/>
        </p:nvSpPr>
        <p:spPr>
          <a:xfrm>
            <a:off x="9872134" y="6197599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Meta Moji Page 3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1C1B6CC-A8D9-5BEB-0470-3847D7805CA6}"/>
              </a:ext>
            </a:extLst>
          </p:cNvPr>
          <p:cNvSpPr txBox="1"/>
          <p:nvPr/>
        </p:nvSpPr>
        <p:spPr>
          <a:xfrm>
            <a:off x="3280039" y="948325"/>
            <a:ext cx="563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Task 3) Lecture on Life: Listen &amp; Retell</a:t>
            </a:r>
            <a:endParaRPr kumimoji="1" lang="ja-JP" altLang="en-US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66F21D7-770D-E309-4698-CC452945E7B8}"/>
              </a:ext>
            </a:extLst>
          </p:cNvPr>
          <p:cNvSpPr txBox="1"/>
          <p:nvPr/>
        </p:nvSpPr>
        <p:spPr>
          <a:xfrm>
            <a:off x="836611" y="2632670"/>
            <a:ext cx="85443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①　</a:t>
            </a:r>
            <a:r>
              <a:rPr lang="en-US" altLang="ja-JP" sz="2400" dirty="0"/>
              <a:t>Watch a lecture video on philosophy (Part 1)</a:t>
            </a:r>
          </a:p>
          <a:p>
            <a:r>
              <a:rPr lang="en-US" altLang="ja-JP" sz="2400" dirty="0"/>
              <a:t>       (The professor will perform something.)</a:t>
            </a:r>
          </a:p>
          <a:p>
            <a:endParaRPr lang="en-US" altLang="ja-JP" sz="2400" dirty="0"/>
          </a:p>
          <a:p>
            <a:r>
              <a:rPr lang="ja-JP" altLang="en-US" sz="2400" dirty="0"/>
              <a:t>②　</a:t>
            </a:r>
            <a:r>
              <a:rPr lang="en-US" altLang="ja-JP" sz="2400" dirty="0"/>
              <a:t>Imagine the unseen parts, and try to recreate them.</a:t>
            </a:r>
          </a:p>
          <a:p>
            <a:endParaRPr lang="en-US" altLang="ja-JP" sz="2400" dirty="0"/>
          </a:p>
          <a:p>
            <a:r>
              <a:rPr lang="ja-JP" altLang="en-US" sz="2400" dirty="0"/>
              <a:t>③　</a:t>
            </a:r>
            <a:r>
              <a:rPr lang="en-US" altLang="ja-JP" sz="2400" dirty="0"/>
              <a:t>Retell the lecture (using pictures &amp; key words).</a:t>
            </a:r>
            <a:endParaRPr kumimoji="1" lang="en-US" altLang="ja-JP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1FA32E-FCC9-B122-519C-13F443F64B07}"/>
              </a:ext>
            </a:extLst>
          </p:cNvPr>
          <p:cNvSpPr txBox="1"/>
          <p:nvPr/>
        </p:nvSpPr>
        <p:spPr>
          <a:xfrm>
            <a:off x="3058149" y="263511"/>
            <a:ext cx="6075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The 4</a:t>
            </a:r>
            <a:r>
              <a:rPr kumimoji="1" lang="en-US" altLang="ja-JP" sz="2400" b="1" baseline="30000" dirty="0"/>
              <a:t>th</a:t>
            </a:r>
            <a:r>
              <a:rPr kumimoji="1" lang="en-US" altLang="ja-JP" sz="2400" b="1" dirty="0"/>
              <a:t> </a:t>
            </a:r>
            <a:r>
              <a:rPr lang="en-US" altLang="ja-JP" sz="2400" b="1" dirty="0"/>
              <a:t>Inquiry Based Learning of English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8109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E04750E-D1D2-2112-A5C0-FB62A42E40D7}"/>
              </a:ext>
            </a:extLst>
          </p:cNvPr>
          <p:cNvSpPr txBox="1"/>
          <p:nvPr/>
        </p:nvSpPr>
        <p:spPr>
          <a:xfrm>
            <a:off x="9872134" y="6197599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Meta Moji Page 3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118D463-E133-ECA0-6A7A-9611BF818CB9}"/>
              </a:ext>
            </a:extLst>
          </p:cNvPr>
          <p:cNvSpPr txBox="1"/>
          <p:nvPr/>
        </p:nvSpPr>
        <p:spPr>
          <a:xfrm>
            <a:off x="836611" y="2505670"/>
            <a:ext cx="981871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①　</a:t>
            </a:r>
            <a:r>
              <a:rPr lang="en-US" altLang="ja-JP" sz="2400" dirty="0"/>
              <a:t>Only illustrations &amp; key words in English.</a:t>
            </a:r>
          </a:p>
          <a:p>
            <a:endParaRPr lang="en-US" altLang="ja-JP" sz="2400" dirty="0"/>
          </a:p>
          <a:p>
            <a:r>
              <a:rPr lang="en-US" altLang="ja-JP" sz="2400" dirty="0"/>
              <a:t>During pair talk…</a:t>
            </a:r>
          </a:p>
          <a:p>
            <a:r>
              <a:rPr lang="ja-JP" altLang="en-US" sz="2400" dirty="0"/>
              <a:t>②　</a:t>
            </a:r>
            <a:r>
              <a:rPr lang="en-US" altLang="ja-JP" sz="2400" dirty="0"/>
              <a:t>English Only.</a:t>
            </a:r>
          </a:p>
          <a:p>
            <a:endParaRPr lang="en-US" altLang="ja-JP" sz="2400" dirty="0"/>
          </a:p>
          <a:p>
            <a:r>
              <a:rPr lang="ja-JP" altLang="en-US" sz="2400" dirty="0"/>
              <a:t>③　</a:t>
            </a:r>
            <a:r>
              <a:rPr lang="en-US" altLang="ja-JP" sz="2400" dirty="0"/>
              <a:t>If your answer doesn’t match your partner’s, you can watch </a:t>
            </a:r>
          </a:p>
          <a:p>
            <a:r>
              <a:rPr lang="en-US" altLang="ja-JP" sz="2400" dirty="0"/>
              <a:t>       video again.</a:t>
            </a:r>
            <a:endParaRPr kumimoji="1" lang="en-US" altLang="ja-JP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C32910A-0E27-9C77-0E1A-D1807650F97A}"/>
              </a:ext>
            </a:extLst>
          </p:cNvPr>
          <p:cNvSpPr txBox="1"/>
          <p:nvPr/>
        </p:nvSpPr>
        <p:spPr>
          <a:xfrm>
            <a:off x="836611" y="1863415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C000"/>
                </a:solidFill>
              </a:rPr>
              <a:t>Rules</a:t>
            </a:r>
            <a:endParaRPr kumimoji="1" lang="ja-JP" altLang="en-US" sz="2800" b="1" dirty="0">
              <a:solidFill>
                <a:srgbClr val="FFC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79D6176-192D-9201-0E98-EA250EED27B5}"/>
              </a:ext>
            </a:extLst>
          </p:cNvPr>
          <p:cNvSpPr txBox="1"/>
          <p:nvPr/>
        </p:nvSpPr>
        <p:spPr>
          <a:xfrm>
            <a:off x="3058149" y="263511"/>
            <a:ext cx="6075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The 4</a:t>
            </a:r>
            <a:r>
              <a:rPr kumimoji="1" lang="en-US" altLang="ja-JP" sz="2400" b="1" baseline="30000" dirty="0"/>
              <a:t>th</a:t>
            </a:r>
            <a:r>
              <a:rPr kumimoji="1" lang="en-US" altLang="ja-JP" sz="2400" b="1" dirty="0"/>
              <a:t> </a:t>
            </a:r>
            <a:r>
              <a:rPr lang="en-US" altLang="ja-JP" sz="2400" b="1" dirty="0"/>
              <a:t>Inquiry Based Learning of English</a:t>
            </a:r>
            <a:endParaRPr kumimoji="1" lang="ja-JP" altLang="en-US" sz="24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59AFB0B-2244-F6B7-172F-616CED957322}"/>
              </a:ext>
            </a:extLst>
          </p:cNvPr>
          <p:cNvSpPr txBox="1"/>
          <p:nvPr/>
        </p:nvSpPr>
        <p:spPr>
          <a:xfrm>
            <a:off x="3280039" y="948325"/>
            <a:ext cx="563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Task 3) Lecture on Life: Listen &amp; Retell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14003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854D290-C041-7E7A-4A70-42A5B1D05085}"/>
              </a:ext>
            </a:extLst>
          </p:cNvPr>
          <p:cNvSpPr txBox="1"/>
          <p:nvPr/>
        </p:nvSpPr>
        <p:spPr>
          <a:xfrm>
            <a:off x="836611" y="2505670"/>
            <a:ext cx="966642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①　</a:t>
            </a:r>
            <a:r>
              <a:rPr lang="en-US" altLang="ja-JP" sz="2400" dirty="0"/>
              <a:t>Watch a lecture video on philosophy (Part 2).</a:t>
            </a:r>
          </a:p>
          <a:p>
            <a:endParaRPr lang="en-US" altLang="ja-JP" sz="2400" dirty="0"/>
          </a:p>
          <a:p>
            <a:r>
              <a:rPr lang="ja-JP" altLang="en-US" sz="2400" dirty="0"/>
              <a:t>②　</a:t>
            </a:r>
            <a:r>
              <a:rPr lang="en-US" altLang="ja-JP" sz="2400" dirty="0"/>
              <a:t>Think about what each item represents.</a:t>
            </a:r>
          </a:p>
          <a:p>
            <a:r>
              <a:rPr lang="en-US" altLang="ja-JP" sz="2400" dirty="0"/>
              <a:t>       Write the answer and other key words.</a:t>
            </a:r>
          </a:p>
          <a:p>
            <a:endParaRPr lang="en-US" altLang="ja-JP" sz="2400" dirty="0"/>
          </a:p>
          <a:p>
            <a:r>
              <a:rPr lang="ja-JP" altLang="en-US" sz="2400" dirty="0"/>
              <a:t>③　</a:t>
            </a:r>
            <a:r>
              <a:rPr lang="en-US" altLang="ja-JP" sz="2400" dirty="0"/>
              <a:t>Give a lecture to your partner pretending to be a professor.</a:t>
            </a:r>
          </a:p>
          <a:p>
            <a:r>
              <a:rPr lang="en-US" altLang="ja-JP" sz="2400" dirty="0"/>
              <a:t>       (Retelling)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82E1F5-9B86-AE17-63E3-18C214CDD5B5}"/>
              </a:ext>
            </a:extLst>
          </p:cNvPr>
          <p:cNvSpPr txBox="1"/>
          <p:nvPr/>
        </p:nvSpPr>
        <p:spPr>
          <a:xfrm>
            <a:off x="9872134" y="6197599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Meta Moji Page 4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275B0F-0EB1-1C86-214A-B58B43DB25BB}"/>
              </a:ext>
            </a:extLst>
          </p:cNvPr>
          <p:cNvSpPr txBox="1"/>
          <p:nvPr/>
        </p:nvSpPr>
        <p:spPr>
          <a:xfrm>
            <a:off x="3058149" y="263511"/>
            <a:ext cx="6075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The 4</a:t>
            </a:r>
            <a:r>
              <a:rPr kumimoji="1" lang="en-US" altLang="ja-JP" sz="2400" b="1" baseline="30000" dirty="0"/>
              <a:t>th</a:t>
            </a:r>
            <a:r>
              <a:rPr kumimoji="1" lang="en-US" altLang="ja-JP" sz="2400" b="1" dirty="0"/>
              <a:t> </a:t>
            </a:r>
            <a:r>
              <a:rPr lang="en-US" altLang="ja-JP" sz="2400" b="1" dirty="0"/>
              <a:t>Inquiry Based Learning of English</a:t>
            </a:r>
            <a:endParaRPr kumimoji="1" lang="ja-JP" altLang="en-US" sz="24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D123329-D893-9586-5686-62BD10EC1CB8}"/>
              </a:ext>
            </a:extLst>
          </p:cNvPr>
          <p:cNvSpPr txBox="1"/>
          <p:nvPr/>
        </p:nvSpPr>
        <p:spPr>
          <a:xfrm>
            <a:off x="3280039" y="948325"/>
            <a:ext cx="563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Task 4) Lecture on Life: Listen &amp; Retell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72603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8418FD-86B9-8373-8605-862E9C70EECD}"/>
              </a:ext>
            </a:extLst>
          </p:cNvPr>
          <p:cNvSpPr txBox="1"/>
          <p:nvPr/>
        </p:nvSpPr>
        <p:spPr>
          <a:xfrm>
            <a:off x="3913319" y="922925"/>
            <a:ext cx="4365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Task 5) think about Your Life</a:t>
            </a:r>
            <a:endParaRPr kumimoji="1"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1B817B5-B502-E163-C228-AA5F4DED3FC1}"/>
              </a:ext>
            </a:extLst>
          </p:cNvPr>
          <p:cNvSpPr txBox="1"/>
          <p:nvPr/>
        </p:nvSpPr>
        <p:spPr>
          <a:xfrm>
            <a:off x="836611" y="2505670"/>
            <a:ext cx="776687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①　</a:t>
            </a:r>
            <a:r>
              <a:rPr lang="en-US" altLang="ja-JP" sz="2400" dirty="0"/>
              <a:t>Think about your life!</a:t>
            </a:r>
          </a:p>
          <a:p>
            <a:endParaRPr lang="en-US" altLang="ja-JP" sz="2400" dirty="0"/>
          </a:p>
          <a:p>
            <a:r>
              <a:rPr lang="ja-JP" altLang="en-US" sz="2400" dirty="0"/>
              <a:t>②　</a:t>
            </a:r>
            <a:r>
              <a:rPr lang="en-US" altLang="ja-JP" sz="2400" dirty="0"/>
              <a:t>Try to fill up the jar with the items.</a:t>
            </a:r>
          </a:p>
          <a:p>
            <a:endParaRPr lang="en-US" altLang="ja-JP" sz="2400" dirty="0"/>
          </a:p>
          <a:p>
            <a:r>
              <a:rPr lang="ja-JP" altLang="en-US" sz="2400" dirty="0"/>
              <a:t>③　</a:t>
            </a:r>
            <a:r>
              <a:rPr lang="en-US" altLang="ja-JP" sz="2400" dirty="0"/>
              <a:t>How is your life occupied with  them?</a:t>
            </a:r>
          </a:p>
          <a:p>
            <a:endParaRPr lang="en-US" altLang="ja-JP" sz="2400" dirty="0"/>
          </a:p>
          <a:p>
            <a:r>
              <a:rPr lang="ja-JP" altLang="en-US" sz="2400" dirty="0"/>
              <a:t>④　</a:t>
            </a:r>
            <a:r>
              <a:rPr lang="en-US" altLang="ja-JP" sz="2400" dirty="0"/>
              <a:t>Share your situation with your group members.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98228D0-1AE6-4F78-7334-FD4E705002B7}"/>
              </a:ext>
            </a:extLst>
          </p:cNvPr>
          <p:cNvSpPr txBox="1"/>
          <p:nvPr/>
        </p:nvSpPr>
        <p:spPr>
          <a:xfrm>
            <a:off x="9872134" y="6197599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Meta Moji Page 5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DF70500-4E15-4EAB-3243-FF9D755C5FD9}"/>
              </a:ext>
            </a:extLst>
          </p:cNvPr>
          <p:cNvSpPr txBox="1"/>
          <p:nvPr/>
        </p:nvSpPr>
        <p:spPr>
          <a:xfrm>
            <a:off x="3058149" y="263511"/>
            <a:ext cx="6075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The 4</a:t>
            </a:r>
            <a:r>
              <a:rPr kumimoji="1" lang="en-US" altLang="ja-JP" sz="2400" b="1" baseline="30000" dirty="0"/>
              <a:t>th</a:t>
            </a:r>
            <a:r>
              <a:rPr kumimoji="1" lang="en-US" altLang="ja-JP" sz="2400" b="1" dirty="0"/>
              <a:t> </a:t>
            </a:r>
            <a:r>
              <a:rPr lang="en-US" altLang="ja-JP" sz="2400" b="1" dirty="0"/>
              <a:t>Inquiry Based Learning of English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42472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ECB2A0-1946-BD9F-4575-2EFB8DA3F35B}"/>
              </a:ext>
            </a:extLst>
          </p:cNvPr>
          <p:cNvSpPr txBox="1"/>
          <p:nvPr/>
        </p:nvSpPr>
        <p:spPr>
          <a:xfrm>
            <a:off x="2799555" y="921600"/>
            <a:ext cx="6592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Task 6) What do you compare your life to?</a:t>
            </a:r>
            <a:endParaRPr kumimoji="1"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34F1840-6143-ED7F-11F8-DCD024580AD1}"/>
              </a:ext>
            </a:extLst>
          </p:cNvPr>
          <p:cNvSpPr txBox="1"/>
          <p:nvPr/>
        </p:nvSpPr>
        <p:spPr>
          <a:xfrm>
            <a:off x="836611" y="2073870"/>
            <a:ext cx="687399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①　</a:t>
            </a:r>
            <a:r>
              <a:rPr lang="en-US" altLang="ja-JP" sz="2400" dirty="0"/>
              <a:t>Think about your life!</a:t>
            </a:r>
          </a:p>
          <a:p>
            <a:endParaRPr lang="en-US" altLang="ja-JP" sz="2400" dirty="0"/>
          </a:p>
          <a:p>
            <a:r>
              <a:rPr lang="ja-JP" altLang="en-US" sz="2400" dirty="0"/>
              <a:t>②　</a:t>
            </a:r>
            <a:r>
              <a:rPr lang="en-US" altLang="ja-JP" sz="2400" dirty="0"/>
              <a:t>What do you compare your life to?</a:t>
            </a:r>
          </a:p>
          <a:p>
            <a:endParaRPr lang="en-US" altLang="ja-JP" sz="2400" dirty="0"/>
          </a:p>
          <a:p>
            <a:r>
              <a:rPr lang="ja-JP" altLang="en-US" sz="2400" dirty="0"/>
              <a:t>③　</a:t>
            </a:r>
            <a:r>
              <a:rPr lang="en-US" altLang="ja-JP" sz="2400" dirty="0"/>
              <a:t>Draw a picture with some keywords.</a:t>
            </a:r>
          </a:p>
          <a:p>
            <a:endParaRPr lang="en-US" altLang="ja-JP" sz="2400" dirty="0"/>
          </a:p>
          <a:p>
            <a:r>
              <a:rPr lang="ja-JP" altLang="en-US" sz="2400" dirty="0"/>
              <a:t>④　</a:t>
            </a:r>
            <a:r>
              <a:rPr lang="en-US" altLang="ja-JP" sz="2400" dirty="0"/>
              <a:t>Share your idea with people in the room.</a:t>
            </a:r>
          </a:p>
          <a:p>
            <a:endParaRPr lang="en-US" altLang="ja-JP" sz="2400" dirty="0"/>
          </a:p>
          <a:p>
            <a:r>
              <a:rPr lang="ja-JP" altLang="en-US" sz="2400" dirty="0"/>
              <a:t>⑤　</a:t>
            </a:r>
            <a:r>
              <a:rPr lang="en-US" altLang="ja-JP" sz="2400" dirty="0"/>
              <a:t>Write in a well-organized paragraph.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A1E53B-5B15-C1FF-D1FD-FDABE38CD068}"/>
              </a:ext>
            </a:extLst>
          </p:cNvPr>
          <p:cNvSpPr txBox="1"/>
          <p:nvPr/>
        </p:nvSpPr>
        <p:spPr>
          <a:xfrm>
            <a:off x="9872134" y="6197599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Meta Moji Page 6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39B8FA7-95D4-221E-F8D3-9B0EA6B75FF9}"/>
              </a:ext>
            </a:extLst>
          </p:cNvPr>
          <p:cNvSpPr txBox="1"/>
          <p:nvPr/>
        </p:nvSpPr>
        <p:spPr>
          <a:xfrm>
            <a:off x="3058149" y="263511"/>
            <a:ext cx="6075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The 4</a:t>
            </a:r>
            <a:r>
              <a:rPr kumimoji="1" lang="en-US" altLang="ja-JP" sz="2400" b="1" baseline="30000" dirty="0"/>
              <a:t>th</a:t>
            </a:r>
            <a:r>
              <a:rPr kumimoji="1" lang="en-US" altLang="ja-JP" sz="2400" b="1" dirty="0"/>
              <a:t> </a:t>
            </a:r>
            <a:r>
              <a:rPr lang="en-US" altLang="ja-JP" sz="2400" b="1" dirty="0"/>
              <a:t>Inquiry Based Learning of English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5847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0FD82F7-0F68-6264-3267-E95067079DF3}"/>
              </a:ext>
            </a:extLst>
          </p:cNvPr>
          <p:cNvSpPr txBox="1"/>
          <p:nvPr/>
        </p:nvSpPr>
        <p:spPr>
          <a:xfrm>
            <a:off x="8761603" y="541867"/>
            <a:ext cx="1805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Spices</a:t>
            </a:r>
          </a:p>
          <a:p>
            <a:pPr algn="ctr"/>
            <a:r>
              <a:rPr lang="en-US" altLang="ja-JP" dirty="0"/>
              <a:t>Exciting Events</a:t>
            </a:r>
          </a:p>
          <a:p>
            <a:pPr algn="ctr"/>
            <a:r>
              <a:rPr kumimoji="1" lang="en-US" altLang="ja-JP" dirty="0"/>
              <a:t>Rare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8876959-1ECF-97ED-BCE5-C0D90A2D695D}"/>
              </a:ext>
            </a:extLst>
          </p:cNvPr>
          <p:cNvSpPr txBox="1"/>
          <p:nvPr/>
        </p:nvSpPr>
        <p:spPr>
          <a:xfrm>
            <a:off x="9326889" y="4483100"/>
            <a:ext cx="2595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Important / Basic Part</a:t>
            </a:r>
          </a:p>
          <a:p>
            <a:pPr algn="ctr"/>
            <a:r>
              <a:rPr lang="en-US" altLang="ja-JP" dirty="0"/>
              <a:t>Everyday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4188738-8F81-6C66-D5A0-E6DC30BCF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82454" y="780917"/>
            <a:ext cx="6781800" cy="529616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D1F391B-3B1E-F1E4-4AE0-3A65AF981DD0}"/>
              </a:ext>
            </a:extLst>
          </p:cNvPr>
          <p:cNvSpPr txBox="1"/>
          <p:nvPr/>
        </p:nvSpPr>
        <p:spPr>
          <a:xfrm>
            <a:off x="599631" y="1626969"/>
            <a:ext cx="3135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Things which enrich my life</a:t>
            </a:r>
          </a:p>
          <a:p>
            <a:pPr algn="ctr"/>
            <a:r>
              <a:rPr lang="en-US" altLang="ja-JP" dirty="0"/>
              <a:t>Sometimes / Occasional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0A655C0-90CB-B82E-FD6D-40CDD8109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4" t="24895" r="22353" b="20420"/>
          <a:stretch/>
        </p:blipFill>
        <p:spPr>
          <a:xfrm>
            <a:off x="10380510" y="1110281"/>
            <a:ext cx="774700" cy="1714501"/>
          </a:xfrm>
          <a:prstGeom prst="rect">
            <a:avLst/>
          </a:prstGeom>
        </p:spPr>
      </p:pic>
      <p:cxnSp>
        <p:nvCxnSpPr>
          <p:cNvPr id="11" name="コネクタ: カギ線 10">
            <a:extLst>
              <a:ext uri="{FF2B5EF4-FFF2-40B4-BE49-F238E27FC236}">
                <a16:creationId xmlns:a16="http://schemas.microsoft.com/office/drawing/2014/main" id="{7CE003EB-87C8-F20E-25B3-FDE8BF3EF20C}"/>
              </a:ext>
            </a:extLst>
          </p:cNvPr>
          <p:cNvCxnSpPr>
            <a:cxnSpLocks/>
            <a:stCxn id="2" idx="2"/>
          </p:cNvCxnSpPr>
          <p:nvPr/>
        </p:nvCxnSpPr>
        <p:spPr>
          <a:xfrm rot="16200000" flipH="1">
            <a:off x="2633164" y="1807664"/>
            <a:ext cx="914400" cy="1845671"/>
          </a:xfrm>
          <a:prstGeom prst="bentConnector2">
            <a:avLst/>
          </a:prstGeom>
          <a:ln cap="flat">
            <a:solidFill>
              <a:srgbClr val="FFC000"/>
            </a:solidFill>
            <a:miter lim="800000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コネクタ: カギ線 14">
            <a:extLst>
              <a:ext uri="{FF2B5EF4-FFF2-40B4-BE49-F238E27FC236}">
                <a16:creationId xmlns:a16="http://schemas.microsoft.com/office/drawing/2014/main" id="{BFD7C6FF-66D0-13D3-B471-6091CD7DEBC4}"/>
              </a:ext>
            </a:extLst>
          </p:cNvPr>
          <p:cNvCxnSpPr>
            <a:cxnSpLocks/>
            <a:stCxn id="4" idx="0"/>
          </p:cNvCxnSpPr>
          <p:nvPr/>
        </p:nvCxnSpPr>
        <p:spPr>
          <a:xfrm rot="16200000" flipV="1">
            <a:off x="9017500" y="2875918"/>
            <a:ext cx="946283" cy="2268081"/>
          </a:xfrm>
          <a:prstGeom prst="bentConnector2">
            <a:avLst/>
          </a:prstGeom>
          <a:ln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コネクタ: カギ線 18">
            <a:extLst>
              <a:ext uri="{FF2B5EF4-FFF2-40B4-BE49-F238E27FC236}">
                <a16:creationId xmlns:a16="http://schemas.microsoft.com/office/drawing/2014/main" id="{A02AC516-16A0-9043-4C8C-759B5F1DDF9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9664254" y="1465197"/>
            <a:ext cx="716256" cy="502335"/>
          </a:xfrm>
          <a:prstGeom prst="bentConnector3">
            <a:avLst>
              <a:gd name="adj1" fmla="val 353"/>
            </a:avLst>
          </a:prstGeom>
          <a:ln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712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2EF4D1-2EB9-EFE8-13C9-7AC652D7F979}"/>
              </a:ext>
            </a:extLst>
          </p:cNvPr>
          <p:cNvSpPr txBox="1"/>
          <p:nvPr/>
        </p:nvSpPr>
        <p:spPr>
          <a:xfrm>
            <a:off x="4717255" y="906223"/>
            <a:ext cx="2757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Task 7) Reflection</a:t>
            </a:r>
            <a:endParaRPr kumimoji="1"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58581E7-2652-3061-EFEC-A4A2349EA6B2}"/>
              </a:ext>
            </a:extLst>
          </p:cNvPr>
          <p:cNvSpPr txBox="1"/>
          <p:nvPr/>
        </p:nvSpPr>
        <p:spPr>
          <a:xfrm>
            <a:off x="3160740" y="3105834"/>
            <a:ext cx="5870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Messages from Instructors</a:t>
            </a:r>
            <a:endParaRPr kumimoji="1" lang="ja-JP" altLang="en-US" sz="3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4CA9B2E-5B63-060B-699A-98C49EF2416D}"/>
              </a:ext>
            </a:extLst>
          </p:cNvPr>
          <p:cNvSpPr txBox="1"/>
          <p:nvPr/>
        </p:nvSpPr>
        <p:spPr>
          <a:xfrm>
            <a:off x="9872134" y="6197599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Meta Moji Page 7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E556909-57CC-8875-033D-4E47338866D3}"/>
              </a:ext>
            </a:extLst>
          </p:cNvPr>
          <p:cNvSpPr txBox="1"/>
          <p:nvPr/>
        </p:nvSpPr>
        <p:spPr>
          <a:xfrm>
            <a:off x="3058149" y="263511"/>
            <a:ext cx="6075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The 4</a:t>
            </a:r>
            <a:r>
              <a:rPr kumimoji="1" lang="en-US" altLang="ja-JP" sz="2400" b="1" baseline="30000" dirty="0"/>
              <a:t>th</a:t>
            </a:r>
            <a:r>
              <a:rPr kumimoji="1" lang="en-US" altLang="ja-JP" sz="2400" b="1" dirty="0"/>
              <a:t> </a:t>
            </a:r>
            <a:r>
              <a:rPr lang="en-US" altLang="ja-JP" sz="2400" b="1" dirty="0"/>
              <a:t>Inquiry Based Learning of English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39336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31D34B9-E834-1737-7F86-575995049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4" y="1787207"/>
            <a:ext cx="2538508" cy="252158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4FA6032-FE5F-CC3F-9378-87D957196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19" y="809612"/>
            <a:ext cx="3439295" cy="237619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EC9488A-6229-AC05-62EB-4C50BE228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36" y="2933700"/>
            <a:ext cx="3657600" cy="3810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9310E9B-F4AB-2A61-D2CF-5C6AC0E1A8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314" y="320895"/>
            <a:ext cx="3511522" cy="50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47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E525D90-E5FD-A054-1FF4-89920C80C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536700"/>
            <a:ext cx="4865164" cy="406241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75D81C2-B6F9-919C-3525-2D682F7D2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216" y="688975"/>
            <a:ext cx="2176463" cy="217646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4CFA018-5531-6EEC-455D-0DB47F7EB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688975"/>
            <a:ext cx="2951257" cy="301148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305ACB9-A767-B47A-29A5-27E48E3202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90" y="3429000"/>
            <a:ext cx="3372644" cy="304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3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801014-6EE9-4CAE-75F3-46FD032F9E65}"/>
              </a:ext>
            </a:extLst>
          </p:cNvPr>
          <p:cNvSpPr txBox="1"/>
          <p:nvPr/>
        </p:nvSpPr>
        <p:spPr>
          <a:xfrm>
            <a:off x="3058149" y="263511"/>
            <a:ext cx="6075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The 4</a:t>
            </a:r>
            <a:r>
              <a:rPr kumimoji="1" lang="en-US" altLang="ja-JP" sz="2400" b="1" baseline="30000" dirty="0"/>
              <a:t>th</a:t>
            </a:r>
            <a:r>
              <a:rPr kumimoji="1" lang="en-US" altLang="ja-JP" sz="2400" b="1" dirty="0"/>
              <a:t> </a:t>
            </a:r>
            <a:r>
              <a:rPr lang="en-US" altLang="ja-JP" sz="2400" b="1" dirty="0"/>
              <a:t>Inquiry Based Learning of English</a:t>
            </a:r>
            <a:endParaRPr kumimoji="1" lang="ja-JP" altLang="en-US" sz="24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4DB2B8D-973E-4F05-1B10-FA1B536F187B}"/>
              </a:ext>
            </a:extLst>
          </p:cNvPr>
          <p:cNvSpPr txBox="1"/>
          <p:nvPr/>
        </p:nvSpPr>
        <p:spPr>
          <a:xfrm>
            <a:off x="749300" y="2364919"/>
            <a:ext cx="574708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Before the class starts,</a:t>
            </a:r>
          </a:p>
          <a:p>
            <a:r>
              <a:rPr kumimoji="1" lang="en-US" altLang="ja-JP" sz="2400" dirty="0"/>
              <a:t>Please make a self-introduction card!</a:t>
            </a:r>
          </a:p>
          <a:p>
            <a:endParaRPr lang="en-US" altLang="ja-JP" sz="2400" dirty="0"/>
          </a:p>
          <a:p>
            <a:r>
              <a:rPr kumimoji="1" lang="ja-JP" altLang="en-US" sz="2400" dirty="0"/>
              <a:t>・</a:t>
            </a:r>
            <a:r>
              <a:rPr kumimoji="1" lang="en-US" altLang="ja-JP" sz="2400" dirty="0"/>
              <a:t>Your name</a:t>
            </a:r>
          </a:p>
          <a:p>
            <a:r>
              <a:rPr lang="ja-JP" altLang="en-US" sz="2400" dirty="0"/>
              <a:t>・</a:t>
            </a:r>
            <a:r>
              <a:rPr lang="en-US" altLang="ja-JP" sz="2400" dirty="0"/>
              <a:t>Your school</a:t>
            </a:r>
          </a:p>
          <a:p>
            <a:r>
              <a:rPr kumimoji="1" lang="ja-JP" altLang="en-US" sz="2400" dirty="0"/>
              <a:t>・</a:t>
            </a:r>
            <a:r>
              <a:rPr lang="en-US" altLang="ja-JP" sz="2400" dirty="0"/>
              <a:t>T</a:t>
            </a:r>
            <a:r>
              <a:rPr kumimoji="1" lang="en-US" altLang="ja-JP" sz="2400" dirty="0"/>
              <a:t>ough moment in your school life </a:t>
            </a:r>
          </a:p>
          <a:p>
            <a:endParaRPr kumimoji="1" lang="ja-JP" altLang="en-US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10FC402-7287-93ED-E490-6D4B6BBF5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t="4047" r="5403" b="3868"/>
          <a:stretch/>
        </p:blipFill>
        <p:spPr>
          <a:xfrm rot="841608">
            <a:off x="7489181" y="2082248"/>
            <a:ext cx="3681993" cy="269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95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5755BB0-AF44-8B57-EB49-7785402531CF}"/>
              </a:ext>
            </a:extLst>
          </p:cNvPr>
          <p:cNvSpPr txBox="1"/>
          <p:nvPr/>
        </p:nvSpPr>
        <p:spPr>
          <a:xfrm>
            <a:off x="3951021" y="898802"/>
            <a:ext cx="4289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0:Introduction of Facilitators</a:t>
            </a:r>
            <a:endParaRPr kumimoji="1"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16C60DE-EC34-919A-BC5C-2F5126473D22}"/>
              </a:ext>
            </a:extLst>
          </p:cNvPr>
          <p:cNvSpPr txBox="1"/>
          <p:nvPr/>
        </p:nvSpPr>
        <p:spPr>
          <a:xfrm>
            <a:off x="836611" y="2531315"/>
            <a:ext cx="7383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Ono </a:t>
            </a:r>
            <a:r>
              <a:rPr kumimoji="1" lang="en-US" altLang="ja-JP" sz="3600" dirty="0" err="1"/>
              <a:t>Jyunki</a:t>
            </a:r>
            <a:r>
              <a:rPr kumimoji="1" lang="en-US" altLang="ja-JP" sz="3600" dirty="0"/>
              <a:t> from Hita Rinko SHS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1D85CC0-D700-3231-E550-99BE8EA0B7D0}"/>
              </a:ext>
            </a:extLst>
          </p:cNvPr>
          <p:cNvSpPr txBox="1"/>
          <p:nvPr/>
        </p:nvSpPr>
        <p:spPr>
          <a:xfrm>
            <a:off x="4725121" y="4448229"/>
            <a:ext cx="6833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Takakura Keiichi from Hita SHS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D42E305-78AA-A537-EA26-5A9E7D7F13CD}"/>
              </a:ext>
            </a:extLst>
          </p:cNvPr>
          <p:cNvSpPr txBox="1"/>
          <p:nvPr/>
        </p:nvSpPr>
        <p:spPr>
          <a:xfrm>
            <a:off x="3058149" y="263511"/>
            <a:ext cx="6075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The 4</a:t>
            </a:r>
            <a:r>
              <a:rPr kumimoji="1" lang="en-US" altLang="ja-JP" sz="2400" b="1" baseline="30000" dirty="0"/>
              <a:t>th</a:t>
            </a:r>
            <a:r>
              <a:rPr kumimoji="1" lang="en-US" altLang="ja-JP" sz="2400" b="1" dirty="0"/>
              <a:t> </a:t>
            </a:r>
            <a:r>
              <a:rPr lang="en-US" altLang="ja-JP" sz="2400" b="1" dirty="0"/>
              <a:t>Inquiry Based Learning of English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2713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F14AF3E-4C2C-3F38-7B07-F52C0D141842}"/>
              </a:ext>
            </a:extLst>
          </p:cNvPr>
          <p:cNvSpPr txBox="1"/>
          <p:nvPr/>
        </p:nvSpPr>
        <p:spPr>
          <a:xfrm>
            <a:off x="4914426" y="952201"/>
            <a:ext cx="2363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Today’s Goals:</a:t>
            </a:r>
            <a:endParaRPr kumimoji="1"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7C5CD9C-FA5C-A95E-AE34-0B81BA408DFA}"/>
              </a:ext>
            </a:extLst>
          </p:cNvPr>
          <p:cNvSpPr txBox="1"/>
          <p:nvPr/>
        </p:nvSpPr>
        <p:spPr>
          <a:xfrm>
            <a:off x="836612" y="2299854"/>
            <a:ext cx="10671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① </a:t>
            </a:r>
            <a:r>
              <a:rPr lang="en-US" altLang="ja-JP" sz="2400" dirty="0"/>
              <a:t>To summarize and communicate what ALTs say about </a:t>
            </a:r>
          </a:p>
          <a:p>
            <a:r>
              <a:rPr lang="en-US" altLang="ja-JP" sz="2400" dirty="0"/>
              <a:t>    ‘       ‘ using Meta Moji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8587876-B3A5-ECE3-EA7C-5757B3EBF815}"/>
              </a:ext>
            </a:extLst>
          </p:cNvPr>
          <p:cNvSpPr txBox="1"/>
          <p:nvPr/>
        </p:nvSpPr>
        <p:spPr>
          <a:xfrm>
            <a:off x="836612" y="4471940"/>
            <a:ext cx="961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② </a:t>
            </a:r>
            <a:r>
              <a:rPr lang="en-US" altLang="ja-JP" sz="2400" dirty="0"/>
              <a:t>To state your opinion about ‘       ‘ using Meta Moji effectively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A8D68D-E2AE-4FBA-8E38-30E9779DF00F}"/>
              </a:ext>
            </a:extLst>
          </p:cNvPr>
          <p:cNvSpPr txBox="1"/>
          <p:nvPr/>
        </p:nvSpPr>
        <p:spPr>
          <a:xfrm>
            <a:off x="10152093" y="2719351"/>
            <a:ext cx="1455848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Listening</a:t>
            </a:r>
            <a:endParaRPr kumimoji="1" lang="ja-JP" altLang="en-US" sz="2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E8BAFB1-D935-DF46-4F35-80DF8053E0D5}"/>
              </a:ext>
            </a:extLst>
          </p:cNvPr>
          <p:cNvSpPr txBox="1"/>
          <p:nvPr/>
        </p:nvSpPr>
        <p:spPr>
          <a:xfrm>
            <a:off x="10019044" y="4933605"/>
            <a:ext cx="1588897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Speaking</a:t>
            </a:r>
            <a:endParaRPr kumimoji="1" lang="ja-JP" altLang="en-US" sz="24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01DDD1-CEEA-BF41-E6EE-47C08570D27F}"/>
              </a:ext>
            </a:extLst>
          </p:cNvPr>
          <p:cNvSpPr txBox="1"/>
          <p:nvPr/>
        </p:nvSpPr>
        <p:spPr>
          <a:xfrm>
            <a:off x="3058149" y="263511"/>
            <a:ext cx="6075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The 4</a:t>
            </a:r>
            <a:r>
              <a:rPr kumimoji="1" lang="en-US" altLang="ja-JP" sz="2400" b="1" baseline="30000" dirty="0"/>
              <a:t>th</a:t>
            </a:r>
            <a:r>
              <a:rPr kumimoji="1" lang="en-US" altLang="ja-JP" sz="2400" b="1" dirty="0"/>
              <a:t> </a:t>
            </a:r>
            <a:r>
              <a:rPr lang="en-US" altLang="ja-JP" sz="2400" b="1" dirty="0"/>
              <a:t>Inquiry Based Learning of English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343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4717D7-0D19-F324-565A-8999EDBBDC62}"/>
              </a:ext>
            </a:extLst>
          </p:cNvPr>
          <p:cNvSpPr txBox="1"/>
          <p:nvPr/>
        </p:nvSpPr>
        <p:spPr>
          <a:xfrm>
            <a:off x="3131471" y="909256"/>
            <a:ext cx="592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Task 1) Warming Up: Jigsaw Activity</a:t>
            </a:r>
            <a:endParaRPr kumimoji="1"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D56EB1-70D3-33E5-29CE-A022ECF106D4}"/>
              </a:ext>
            </a:extLst>
          </p:cNvPr>
          <p:cNvSpPr txBox="1"/>
          <p:nvPr/>
        </p:nvSpPr>
        <p:spPr>
          <a:xfrm>
            <a:off x="836612" y="2367585"/>
            <a:ext cx="6343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①</a:t>
            </a:r>
            <a:r>
              <a:rPr kumimoji="1" lang="en-US" altLang="ja-JP" sz="2400" dirty="0"/>
              <a:t>To watch video out of four.</a:t>
            </a:r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lang="ja-JP" altLang="en-US" sz="2400" dirty="0"/>
              <a:t>②</a:t>
            </a:r>
            <a:r>
              <a:rPr lang="en-US" altLang="ja-JP" sz="2400" dirty="0"/>
              <a:t>To retell it pretending to</a:t>
            </a:r>
            <a:r>
              <a:rPr lang="ja-JP" altLang="en-US" sz="2400" dirty="0"/>
              <a:t> </a:t>
            </a:r>
            <a:r>
              <a:rPr lang="en-US" altLang="ja-JP" sz="2400" dirty="0"/>
              <a:t>be</a:t>
            </a:r>
            <a:r>
              <a:rPr lang="ja-JP" altLang="en-US" sz="2400" dirty="0"/>
              <a:t> </a:t>
            </a:r>
            <a:r>
              <a:rPr lang="en-US" altLang="ja-JP" sz="2400" dirty="0"/>
              <a:t>the</a:t>
            </a:r>
            <a:r>
              <a:rPr lang="ja-JP" altLang="en-US" sz="2400" dirty="0"/>
              <a:t> </a:t>
            </a:r>
            <a:r>
              <a:rPr lang="en-US" altLang="ja-JP" sz="2400" dirty="0"/>
              <a:t>person,</a:t>
            </a:r>
          </a:p>
          <a:p>
            <a:r>
              <a:rPr lang="en-US" altLang="ja-JP" sz="2400" dirty="0">
                <a:solidFill>
                  <a:srgbClr val="FFC000"/>
                </a:solidFill>
              </a:rPr>
              <a:t>What do the ALTs talk about in common?</a:t>
            </a:r>
          </a:p>
          <a:p>
            <a:r>
              <a:rPr lang="en-US" altLang="ja-JP" sz="2400" dirty="0">
                <a:solidFill>
                  <a:srgbClr val="FFC000"/>
                </a:solidFill>
              </a:rPr>
              <a:t>What do they value most in their life?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8FB5108-89E0-EAD5-AF1C-F7CBE872148A}"/>
              </a:ext>
            </a:extLst>
          </p:cNvPr>
          <p:cNvSpPr txBox="1"/>
          <p:nvPr/>
        </p:nvSpPr>
        <p:spPr>
          <a:xfrm>
            <a:off x="9872134" y="6197599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Meta Moji Page 1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18F85BD-CE26-EC37-D2C5-E4A68D8D538D}"/>
              </a:ext>
            </a:extLst>
          </p:cNvPr>
          <p:cNvSpPr txBox="1"/>
          <p:nvPr/>
        </p:nvSpPr>
        <p:spPr>
          <a:xfrm>
            <a:off x="3058149" y="263511"/>
            <a:ext cx="6075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The 4</a:t>
            </a:r>
            <a:r>
              <a:rPr kumimoji="1" lang="en-US" altLang="ja-JP" sz="2400" b="1" baseline="30000" dirty="0"/>
              <a:t>th</a:t>
            </a:r>
            <a:r>
              <a:rPr kumimoji="1" lang="en-US" altLang="ja-JP" sz="2400" b="1" dirty="0"/>
              <a:t> </a:t>
            </a:r>
            <a:r>
              <a:rPr lang="en-US" altLang="ja-JP" sz="2400" b="1" dirty="0"/>
              <a:t>Inquiry Based Learning of English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08900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68FBDD0-65C8-8D14-95A8-DCBD0EC77B7B}"/>
              </a:ext>
            </a:extLst>
          </p:cNvPr>
          <p:cNvSpPr txBox="1"/>
          <p:nvPr/>
        </p:nvSpPr>
        <p:spPr>
          <a:xfrm>
            <a:off x="3304210" y="2135140"/>
            <a:ext cx="558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Nitia</a:t>
            </a:r>
            <a:r>
              <a:rPr kumimoji="1" lang="en-US" altLang="ja-JP" dirty="0"/>
              <a:t> / Trinidad and Tobago / Strong relationships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BF689C-2DDD-4324-B484-1ACD4536CC5E}"/>
              </a:ext>
            </a:extLst>
          </p:cNvPr>
          <p:cNvSpPr txBox="1"/>
          <p:nvPr/>
        </p:nvSpPr>
        <p:spPr>
          <a:xfrm>
            <a:off x="9872134" y="6197599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Meta Moji Page 1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E129AE7-924F-E2AB-25F7-87AD7996DE9E}"/>
              </a:ext>
            </a:extLst>
          </p:cNvPr>
          <p:cNvSpPr txBox="1"/>
          <p:nvPr/>
        </p:nvSpPr>
        <p:spPr>
          <a:xfrm>
            <a:off x="3058149" y="263511"/>
            <a:ext cx="6075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The 4</a:t>
            </a:r>
            <a:r>
              <a:rPr kumimoji="1" lang="en-US" altLang="ja-JP" sz="2400" b="1" baseline="30000" dirty="0"/>
              <a:t>th</a:t>
            </a:r>
            <a:r>
              <a:rPr kumimoji="1" lang="en-US" altLang="ja-JP" sz="2400" b="1" dirty="0"/>
              <a:t> </a:t>
            </a:r>
            <a:r>
              <a:rPr lang="en-US" altLang="ja-JP" sz="2400" b="1" dirty="0"/>
              <a:t>Inquiry Based Learning of English</a:t>
            </a:r>
            <a:endParaRPr kumimoji="1" lang="ja-JP" altLang="en-US" sz="24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55EB74-DA0F-7759-1E03-ECFE15AAAE54}"/>
              </a:ext>
            </a:extLst>
          </p:cNvPr>
          <p:cNvSpPr txBox="1"/>
          <p:nvPr/>
        </p:nvSpPr>
        <p:spPr>
          <a:xfrm>
            <a:off x="3131471" y="909256"/>
            <a:ext cx="592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Task 1) Warming Up: Jigsaw Activity</a:t>
            </a:r>
            <a:endParaRPr kumimoji="1" lang="ja-JP" altLang="en-US" sz="24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BA3DA49-957B-AE18-95BD-5D7990592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0" t="25996" r="2463" b="22393"/>
          <a:stretch/>
        </p:blipFill>
        <p:spPr>
          <a:xfrm>
            <a:off x="3380202" y="2862265"/>
            <a:ext cx="5431596" cy="3086479"/>
          </a:xfrm>
          <a:prstGeom prst="rect">
            <a:avLst/>
          </a:prstGeom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152682B5-CE72-5DC3-34BC-06911ACA98BF}"/>
              </a:ext>
            </a:extLst>
          </p:cNvPr>
          <p:cNvSpPr/>
          <p:nvPr/>
        </p:nvSpPr>
        <p:spPr>
          <a:xfrm>
            <a:off x="8017470" y="4673600"/>
            <a:ext cx="794328" cy="4710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531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73C48C-6EE3-B90B-C673-17951130C30C}"/>
              </a:ext>
            </a:extLst>
          </p:cNvPr>
          <p:cNvSpPr txBox="1"/>
          <p:nvPr/>
        </p:nvSpPr>
        <p:spPr>
          <a:xfrm>
            <a:off x="1964099" y="2135140"/>
            <a:ext cx="82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Cayla / Texas, the U.S. / Making meaningful relationships with other people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E89F3B1-3944-A466-B237-792A0B93BA5C}"/>
              </a:ext>
            </a:extLst>
          </p:cNvPr>
          <p:cNvSpPr txBox="1"/>
          <p:nvPr/>
        </p:nvSpPr>
        <p:spPr>
          <a:xfrm>
            <a:off x="9872134" y="6197599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Meta Moji Page 1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AFD463-F338-44DE-31FB-C8EF25B74852}"/>
              </a:ext>
            </a:extLst>
          </p:cNvPr>
          <p:cNvSpPr txBox="1"/>
          <p:nvPr/>
        </p:nvSpPr>
        <p:spPr>
          <a:xfrm>
            <a:off x="3058149" y="263511"/>
            <a:ext cx="6075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The 4</a:t>
            </a:r>
            <a:r>
              <a:rPr kumimoji="1" lang="en-US" altLang="ja-JP" sz="2400" b="1" baseline="30000" dirty="0"/>
              <a:t>th</a:t>
            </a:r>
            <a:r>
              <a:rPr kumimoji="1" lang="en-US" altLang="ja-JP" sz="2400" b="1" dirty="0"/>
              <a:t> </a:t>
            </a:r>
            <a:r>
              <a:rPr lang="en-US" altLang="ja-JP" sz="2400" b="1" dirty="0"/>
              <a:t>Inquiry Based Learning of English</a:t>
            </a:r>
            <a:endParaRPr kumimoji="1" lang="ja-JP" altLang="en-US" sz="2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2B632BE-EE07-2D40-E0C2-230F40C6E455}"/>
              </a:ext>
            </a:extLst>
          </p:cNvPr>
          <p:cNvSpPr txBox="1"/>
          <p:nvPr/>
        </p:nvSpPr>
        <p:spPr>
          <a:xfrm>
            <a:off x="3131471" y="909256"/>
            <a:ext cx="592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Task 1) Warming Up: Jigsaw Activity</a:t>
            </a:r>
            <a:endParaRPr kumimoji="1" lang="ja-JP" altLang="en-US" sz="24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2BC4A97-51C7-DC2E-D067-47491E6A6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0" t="31133" r="21174" b="16498"/>
          <a:stretch/>
        </p:blipFill>
        <p:spPr>
          <a:xfrm>
            <a:off x="3380400" y="2862000"/>
            <a:ext cx="5432400" cy="3290183"/>
          </a:xfrm>
          <a:prstGeom prst="rect">
            <a:avLst/>
          </a:prstGeom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FCBB5780-A0D6-EF89-D2C6-884CB3B4628E}"/>
              </a:ext>
            </a:extLst>
          </p:cNvPr>
          <p:cNvSpPr/>
          <p:nvPr/>
        </p:nvSpPr>
        <p:spPr>
          <a:xfrm>
            <a:off x="5301671" y="4644725"/>
            <a:ext cx="794328" cy="4710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288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46D7AE-8683-7AFE-B841-184628FC28BF}"/>
              </a:ext>
            </a:extLst>
          </p:cNvPr>
          <p:cNvSpPr txBox="1"/>
          <p:nvPr/>
        </p:nvSpPr>
        <p:spPr>
          <a:xfrm>
            <a:off x="6096000" y="2066268"/>
            <a:ext cx="5118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Becky / London, England / </a:t>
            </a:r>
          </a:p>
          <a:p>
            <a:r>
              <a:rPr kumimoji="1" lang="en-US" altLang="ja-JP" dirty="0"/>
              <a:t>Finding happiness in the small things in life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501789C-CF77-0281-B9E9-754BBDF9FE44}"/>
              </a:ext>
            </a:extLst>
          </p:cNvPr>
          <p:cNvSpPr txBox="1"/>
          <p:nvPr/>
        </p:nvSpPr>
        <p:spPr>
          <a:xfrm>
            <a:off x="9872134" y="6197599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Meta Moji Page 1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49FE22-368E-C18C-C82D-0CA7885B9AC9}"/>
              </a:ext>
            </a:extLst>
          </p:cNvPr>
          <p:cNvSpPr txBox="1"/>
          <p:nvPr/>
        </p:nvSpPr>
        <p:spPr>
          <a:xfrm>
            <a:off x="3058149" y="263511"/>
            <a:ext cx="6075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The 4</a:t>
            </a:r>
            <a:r>
              <a:rPr kumimoji="1" lang="en-US" altLang="ja-JP" sz="2400" b="1" baseline="30000" dirty="0"/>
              <a:t>th</a:t>
            </a:r>
            <a:r>
              <a:rPr kumimoji="1" lang="en-US" altLang="ja-JP" sz="2400" b="1" dirty="0"/>
              <a:t> </a:t>
            </a:r>
            <a:r>
              <a:rPr lang="en-US" altLang="ja-JP" sz="2400" b="1" dirty="0"/>
              <a:t>Inquiry Based Learning of English</a:t>
            </a:r>
            <a:endParaRPr kumimoji="1" lang="ja-JP" altLang="en-US" sz="2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F77018-B9AC-72DD-4863-D2554B7C1667}"/>
              </a:ext>
            </a:extLst>
          </p:cNvPr>
          <p:cNvSpPr txBox="1"/>
          <p:nvPr/>
        </p:nvSpPr>
        <p:spPr>
          <a:xfrm>
            <a:off x="3131471" y="909256"/>
            <a:ext cx="592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Task 1) Warming Up: Jigsaw Activity</a:t>
            </a:r>
            <a:endParaRPr kumimoji="1" lang="ja-JP" altLang="en-US" sz="24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0D7B67D-27B9-A377-3495-97E40CABE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t="22517" r="6553" b="3299"/>
          <a:stretch/>
        </p:blipFill>
        <p:spPr>
          <a:xfrm>
            <a:off x="1813796" y="1499422"/>
            <a:ext cx="3930750" cy="5067509"/>
          </a:xfrm>
          <a:prstGeom prst="rect">
            <a:avLst/>
          </a:prstGeom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4455CE72-6EE7-39FC-5258-5C0A142D9A33}"/>
              </a:ext>
            </a:extLst>
          </p:cNvPr>
          <p:cNvSpPr/>
          <p:nvPr/>
        </p:nvSpPr>
        <p:spPr>
          <a:xfrm>
            <a:off x="4844471" y="5513543"/>
            <a:ext cx="442875" cy="2626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074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D4B9E53-5453-3713-99E9-3F7EB3D4B041}"/>
              </a:ext>
            </a:extLst>
          </p:cNvPr>
          <p:cNvSpPr txBox="1"/>
          <p:nvPr/>
        </p:nvSpPr>
        <p:spPr>
          <a:xfrm>
            <a:off x="2925099" y="2065867"/>
            <a:ext cx="6341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Leanne / Texas, the U.S. / Being happy with what you get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EB97396-561C-4836-1C9B-C0E0C2FFEECF}"/>
              </a:ext>
            </a:extLst>
          </p:cNvPr>
          <p:cNvSpPr txBox="1"/>
          <p:nvPr/>
        </p:nvSpPr>
        <p:spPr>
          <a:xfrm>
            <a:off x="9872134" y="6197599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Meta Moji Page 1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0FF6799-BB49-16F8-08FD-B7B63F21B62E}"/>
              </a:ext>
            </a:extLst>
          </p:cNvPr>
          <p:cNvSpPr txBox="1"/>
          <p:nvPr/>
        </p:nvSpPr>
        <p:spPr>
          <a:xfrm>
            <a:off x="3058149" y="263511"/>
            <a:ext cx="6075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The 4</a:t>
            </a:r>
            <a:r>
              <a:rPr kumimoji="1" lang="en-US" altLang="ja-JP" sz="2400" b="1" baseline="30000" dirty="0"/>
              <a:t>th</a:t>
            </a:r>
            <a:r>
              <a:rPr kumimoji="1" lang="en-US" altLang="ja-JP" sz="2400" b="1" dirty="0"/>
              <a:t> </a:t>
            </a:r>
            <a:r>
              <a:rPr lang="en-US" altLang="ja-JP" sz="2400" b="1" dirty="0"/>
              <a:t>Inquiry Based Learning of English</a:t>
            </a:r>
            <a:endParaRPr kumimoji="1" lang="ja-JP" altLang="en-US" sz="2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1E95A62-2153-8FB5-0C6A-CC1BD5DA041F}"/>
              </a:ext>
            </a:extLst>
          </p:cNvPr>
          <p:cNvSpPr txBox="1"/>
          <p:nvPr/>
        </p:nvSpPr>
        <p:spPr>
          <a:xfrm>
            <a:off x="3131471" y="909256"/>
            <a:ext cx="592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Task 1) Warming Up: Jigsaw Activity</a:t>
            </a:r>
            <a:endParaRPr kumimoji="1" lang="ja-JP" altLang="en-US" sz="24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10E5BB2-AE8B-7E1E-868D-43924FF46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0" t="31133" r="21174" b="16498"/>
          <a:stretch/>
        </p:blipFill>
        <p:spPr>
          <a:xfrm>
            <a:off x="3380400" y="2862000"/>
            <a:ext cx="5432400" cy="3290183"/>
          </a:xfrm>
          <a:prstGeom prst="rect">
            <a:avLst/>
          </a:prstGeom>
        </p:spPr>
      </p:pic>
      <p:sp>
        <p:nvSpPr>
          <p:cNvPr id="9" name="楕円 8">
            <a:extLst>
              <a:ext uri="{FF2B5EF4-FFF2-40B4-BE49-F238E27FC236}">
                <a16:creationId xmlns:a16="http://schemas.microsoft.com/office/drawing/2014/main" id="{7B03242D-8529-A1A8-8D8B-51FC86A246BA}"/>
              </a:ext>
            </a:extLst>
          </p:cNvPr>
          <p:cNvSpPr/>
          <p:nvPr/>
        </p:nvSpPr>
        <p:spPr>
          <a:xfrm>
            <a:off x="5301671" y="4644725"/>
            <a:ext cx="794328" cy="4710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376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ッシュ">
  <a:themeElements>
    <a:clrScheme name="メッシ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メッシ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メッシ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TM03457485[[fn=メッシュ]]</Template>
  <TotalTime>169</TotalTime>
  <Words>671</Words>
  <Application>Microsoft Office PowerPoint</Application>
  <PresentationFormat>ワイド画面</PresentationFormat>
  <Paragraphs>121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3" baseType="lpstr">
      <vt:lpstr>游ゴシック</vt:lpstr>
      <vt:lpstr>Arial</vt:lpstr>
      <vt:lpstr>Century Gothic</vt:lpstr>
      <vt:lpstr>メッシュ</vt:lpstr>
      <vt:lpstr>The World Is Yours!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SOLU010</dc:creator>
  <cp:lastModifiedBy>SOLU002</cp:lastModifiedBy>
  <cp:revision>6</cp:revision>
  <dcterms:created xsi:type="dcterms:W3CDTF">2025-02-10T05:55:44Z</dcterms:created>
  <dcterms:modified xsi:type="dcterms:W3CDTF">2025-02-12T01:48:54Z</dcterms:modified>
</cp:coreProperties>
</file>