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42" r:id="rId2"/>
  </p:sldMasterIdLst>
  <p:notesMasterIdLst>
    <p:notesMasterId r:id="rId78"/>
  </p:notesMasterIdLst>
  <p:sldIdLst>
    <p:sldId id="258" r:id="rId3"/>
    <p:sldId id="266" r:id="rId4"/>
    <p:sldId id="267" r:id="rId5"/>
    <p:sldId id="268" r:id="rId6"/>
    <p:sldId id="283" r:id="rId7"/>
    <p:sldId id="271" r:id="rId8"/>
    <p:sldId id="272" r:id="rId9"/>
    <p:sldId id="273" r:id="rId10"/>
    <p:sldId id="260" r:id="rId11"/>
    <p:sldId id="287" r:id="rId12"/>
    <p:sldId id="416" r:id="rId13"/>
    <p:sldId id="417" r:id="rId14"/>
    <p:sldId id="418" r:id="rId15"/>
    <p:sldId id="288" r:id="rId16"/>
    <p:sldId id="284" r:id="rId17"/>
    <p:sldId id="285" r:id="rId18"/>
    <p:sldId id="286" r:id="rId19"/>
    <p:sldId id="298" r:id="rId20"/>
    <p:sldId id="261" r:id="rId21"/>
    <p:sldId id="300" r:id="rId22"/>
    <p:sldId id="301" r:id="rId23"/>
    <p:sldId id="315" r:id="rId24"/>
    <p:sldId id="309" r:id="rId25"/>
    <p:sldId id="310" r:id="rId26"/>
    <p:sldId id="311" r:id="rId27"/>
    <p:sldId id="312" r:id="rId28"/>
    <p:sldId id="313" r:id="rId29"/>
    <p:sldId id="314" r:id="rId30"/>
    <p:sldId id="423" r:id="rId31"/>
    <p:sldId id="316" r:id="rId32"/>
    <p:sldId id="317" r:id="rId33"/>
    <p:sldId id="318" r:id="rId34"/>
    <p:sldId id="319" r:id="rId35"/>
    <p:sldId id="320" r:id="rId36"/>
    <p:sldId id="321" r:id="rId37"/>
    <p:sldId id="322" r:id="rId38"/>
    <p:sldId id="323" r:id="rId39"/>
    <p:sldId id="324" r:id="rId40"/>
    <p:sldId id="325" r:id="rId41"/>
    <p:sldId id="326" r:id="rId42"/>
    <p:sldId id="420" r:id="rId43"/>
    <p:sldId id="421" r:id="rId44"/>
    <p:sldId id="422" r:id="rId45"/>
    <p:sldId id="330" r:id="rId46"/>
    <p:sldId id="331" r:id="rId47"/>
    <p:sldId id="332" r:id="rId48"/>
    <p:sldId id="351" r:id="rId49"/>
    <p:sldId id="352" r:id="rId50"/>
    <p:sldId id="353" r:id="rId51"/>
    <p:sldId id="354" r:id="rId52"/>
    <p:sldId id="355" r:id="rId53"/>
    <p:sldId id="356" r:id="rId54"/>
    <p:sldId id="357" r:id="rId55"/>
    <p:sldId id="358" r:id="rId56"/>
    <p:sldId id="359" r:id="rId57"/>
    <p:sldId id="363" r:id="rId58"/>
    <p:sldId id="361" r:id="rId59"/>
    <p:sldId id="362" r:id="rId60"/>
    <p:sldId id="360" r:id="rId61"/>
    <p:sldId id="364" r:id="rId62"/>
    <p:sldId id="392" r:id="rId63"/>
    <p:sldId id="393" r:id="rId64"/>
    <p:sldId id="394" r:id="rId65"/>
    <p:sldId id="395" r:id="rId66"/>
    <p:sldId id="396" r:id="rId67"/>
    <p:sldId id="397" r:id="rId68"/>
    <p:sldId id="398" r:id="rId69"/>
    <p:sldId id="262" r:id="rId70"/>
    <p:sldId id="413" r:id="rId71"/>
    <p:sldId id="414" r:id="rId72"/>
    <p:sldId id="415" r:id="rId73"/>
    <p:sldId id="389" r:id="rId74"/>
    <p:sldId id="390" r:id="rId75"/>
    <p:sldId id="391" r:id="rId76"/>
    <p:sldId id="263"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EEC"/>
    <a:srgbClr val="66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89406" autoAdjust="0"/>
  </p:normalViewPr>
  <p:slideViewPr>
    <p:cSldViewPr snapToGrid="0">
      <p:cViewPr varScale="1">
        <p:scale>
          <a:sx n="68" d="100"/>
          <a:sy n="68" d="100"/>
        </p:scale>
        <p:origin x="11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45C03-3E5C-4291-AFD6-05A69BC83324}"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3ADA2-B807-409A-8B91-F7EB8FB07097}" type="slidenum">
              <a:rPr kumimoji="1" lang="ja-JP" altLang="en-US" smtClean="0"/>
              <a:t>‹#›</a:t>
            </a:fld>
            <a:endParaRPr kumimoji="1" lang="ja-JP" altLang="en-US"/>
          </a:p>
        </p:txBody>
      </p:sp>
    </p:spTree>
    <p:extLst>
      <p:ext uri="{BB962C8B-B14F-4D97-AF65-F5344CB8AC3E}">
        <p14:creationId xmlns:p14="http://schemas.microsoft.com/office/powerpoint/2010/main" val="37399070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1215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14</a:t>
            </a:fld>
            <a:endParaRPr kumimoji="1" lang="ja-JP" altLang="en-US"/>
          </a:p>
        </p:txBody>
      </p:sp>
    </p:spTree>
    <p:extLst>
      <p:ext uri="{BB962C8B-B14F-4D97-AF65-F5344CB8AC3E}">
        <p14:creationId xmlns:p14="http://schemas.microsoft.com/office/powerpoint/2010/main" val="3567632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15</a:t>
            </a:fld>
            <a:endParaRPr kumimoji="1" lang="ja-JP" altLang="en-US"/>
          </a:p>
        </p:txBody>
      </p:sp>
    </p:spTree>
    <p:extLst>
      <p:ext uri="{BB962C8B-B14F-4D97-AF65-F5344CB8AC3E}">
        <p14:creationId xmlns:p14="http://schemas.microsoft.com/office/powerpoint/2010/main" val="198893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93941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620534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21662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425857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6712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28</a:t>
            </a:fld>
            <a:endParaRPr kumimoji="1" lang="ja-JP" altLang="en-US"/>
          </a:p>
        </p:txBody>
      </p:sp>
    </p:spTree>
    <p:extLst>
      <p:ext uri="{BB962C8B-B14F-4D97-AF65-F5344CB8AC3E}">
        <p14:creationId xmlns:p14="http://schemas.microsoft.com/office/powerpoint/2010/main" val="2713225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3DFE-5188-07C0-72B0-E35175B52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DE064-327A-DB10-73CC-4ECB98459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CEEF5-DC46-3EC2-9E96-551396056D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5CDA27-C6F3-C98B-4023-B1F15BE2E98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950073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30</a:t>
            </a:fld>
            <a:endParaRPr kumimoji="1" lang="ja-JP" altLang="en-US"/>
          </a:p>
        </p:txBody>
      </p:sp>
    </p:spTree>
    <p:extLst>
      <p:ext uri="{BB962C8B-B14F-4D97-AF65-F5344CB8AC3E}">
        <p14:creationId xmlns:p14="http://schemas.microsoft.com/office/powerpoint/2010/main" val="313144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2</a:t>
            </a:fld>
            <a:endParaRPr kumimoji="1" lang="ja-JP" altLang="en-US"/>
          </a:p>
        </p:txBody>
      </p:sp>
    </p:spTree>
    <p:extLst>
      <p:ext uri="{BB962C8B-B14F-4D97-AF65-F5344CB8AC3E}">
        <p14:creationId xmlns:p14="http://schemas.microsoft.com/office/powerpoint/2010/main" val="3306594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34</a:t>
            </a:fld>
            <a:endParaRPr kumimoji="1" lang="ja-JP" altLang="en-US"/>
          </a:p>
        </p:txBody>
      </p:sp>
    </p:spTree>
    <p:extLst>
      <p:ext uri="{BB962C8B-B14F-4D97-AF65-F5344CB8AC3E}">
        <p14:creationId xmlns:p14="http://schemas.microsoft.com/office/powerpoint/2010/main" val="3064705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35</a:t>
            </a:fld>
            <a:endParaRPr kumimoji="1" lang="ja-JP" altLang="en-US"/>
          </a:p>
        </p:txBody>
      </p:sp>
    </p:spTree>
    <p:extLst>
      <p:ext uri="{BB962C8B-B14F-4D97-AF65-F5344CB8AC3E}">
        <p14:creationId xmlns:p14="http://schemas.microsoft.com/office/powerpoint/2010/main" val="3037327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36</a:t>
            </a:fld>
            <a:endParaRPr kumimoji="1" lang="ja-JP" altLang="en-US"/>
          </a:p>
        </p:txBody>
      </p:sp>
    </p:spTree>
    <p:extLst>
      <p:ext uri="{BB962C8B-B14F-4D97-AF65-F5344CB8AC3E}">
        <p14:creationId xmlns:p14="http://schemas.microsoft.com/office/powerpoint/2010/main" val="66268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37</a:t>
            </a:fld>
            <a:endParaRPr kumimoji="1" lang="ja-JP" altLang="en-US"/>
          </a:p>
        </p:txBody>
      </p:sp>
    </p:spTree>
    <p:extLst>
      <p:ext uri="{BB962C8B-B14F-4D97-AF65-F5344CB8AC3E}">
        <p14:creationId xmlns:p14="http://schemas.microsoft.com/office/powerpoint/2010/main" val="2452451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38</a:t>
            </a:fld>
            <a:endParaRPr kumimoji="1" lang="ja-JP" altLang="en-US"/>
          </a:p>
        </p:txBody>
      </p:sp>
    </p:spTree>
    <p:extLst>
      <p:ext uri="{BB962C8B-B14F-4D97-AF65-F5344CB8AC3E}">
        <p14:creationId xmlns:p14="http://schemas.microsoft.com/office/powerpoint/2010/main" val="587450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39</a:t>
            </a:fld>
            <a:endParaRPr kumimoji="1" lang="ja-JP" altLang="en-US"/>
          </a:p>
        </p:txBody>
      </p:sp>
    </p:spTree>
    <p:extLst>
      <p:ext uri="{BB962C8B-B14F-4D97-AF65-F5344CB8AC3E}">
        <p14:creationId xmlns:p14="http://schemas.microsoft.com/office/powerpoint/2010/main" val="1945324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40</a:t>
            </a:fld>
            <a:endParaRPr kumimoji="1" lang="ja-JP" altLang="en-US"/>
          </a:p>
        </p:txBody>
      </p:sp>
    </p:spTree>
    <p:extLst>
      <p:ext uri="{BB962C8B-B14F-4D97-AF65-F5344CB8AC3E}">
        <p14:creationId xmlns:p14="http://schemas.microsoft.com/office/powerpoint/2010/main" val="3821253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41</a:t>
            </a:fld>
            <a:endParaRPr kumimoji="1" lang="ja-JP" altLang="en-US"/>
          </a:p>
        </p:txBody>
      </p:sp>
    </p:spTree>
    <p:extLst>
      <p:ext uri="{BB962C8B-B14F-4D97-AF65-F5344CB8AC3E}">
        <p14:creationId xmlns:p14="http://schemas.microsoft.com/office/powerpoint/2010/main" val="914434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44</a:t>
            </a:fld>
            <a:endParaRPr kumimoji="1" lang="ja-JP" altLang="en-US"/>
          </a:p>
        </p:txBody>
      </p:sp>
    </p:spTree>
    <p:extLst>
      <p:ext uri="{BB962C8B-B14F-4D97-AF65-F5344CB8AC3E}">
        <p14:creationId xmlns:p14="http://schemas.microsoft.com/office/powerpoint/2010/main" val="3920928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47</a:t>
            </a:fld>
            <a:endParaRPr kumimoji="1" lang="ja-JP" altLang="en-US"/>
          </a:p>
        </p:txBody>
      </p:sp>
    </p:spTree>
    <p:extLst>
      <p:ext uri="{BB962C8B-B14F-4D97-AF65-F5344CB8AC3E}">
        <p14:creationId xmlns:p14="http://schemas.microsoft.com/office/powerpoint/2010/main" val="238646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3</a:t>
            </a:fld>
            <a:endParaRPr kumimoji="1" lang="ja-JP" altLang="en-US"/>
          </a:p>
        </p:txBody>
      </p:sp>
    </p:spTree>
    <p:extLst>
      <p:ext uri="{BB962C8B-B14F-4D97-AF65-F5344CB8AC3E}">
        <p14:creationId xmlns:p14="http://schemas.microsoft.com/office/powerpoint/2010/main" val="3755486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48</a:t>
            </a:fld>
            <a:endParaRPr kumimoji="1" lang="ja-JP" altLang="en-US"/>
          </a:p>
        </p:txBody>
      </p:sp>
    </p:spTree>
    <p:extLst>
      <p:ext uri="{BB962C8B-B14F-4D97-AF65-F5344CB8AC3E}">
        <p14:creationId xmlns:p14="http://schemas.microsoft.com/office/powerpoint/2010/main" val="2050835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49</a:t>
            </a:fld>
            <a:endParaRPr kumimoji="1" lang="ja-JP" altLang="en-US"/>
          </a:p>
        </p:txBody>
      </p:sp>
    </p:spTree>
    <p:extLst>
      <p:ext uri="{BB962C8B-B14F-4D97-AF65-F5344CB8AC3E}">
        <p14:creationId xmlns:p14="http://schemas.microsoft.com/office/powerpoint/2010/main" val="3259044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50</a:t>
            </a:fld>
            <a:endParaRPr kumimoji="1" lang="ja-JP" altLang="en-US"/>
          </a:p>
        </p:txBody>
      </p:sp>
    </p:spTree>
    <p:extLst>
      <p:ext uri="{BB962C8B-B14F-4D97-AF65-F5344CB8AC3E}">
        <p14:creationId xmlns:p14="http://schemas.microsoft.com/office/powerpoint/2010/main" val="798337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53</a:t>
            </a:fld>
            <a:endParaRPr kumimoji="1" lang="ja-JP" altLang="en-US"/>
          </a:p>
        </p:txBody>
      </p:sp>
    </p:spTree>
    <p:extLst>
      <p:ext uri="{BB962C8B-B14F-4D97-AF65-F5344CB8AC3E}">
        <p14:creationId xmlns:p14="http://schemas.microsoft.com/office/powerpoint/2010/main" val="544409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54</a:t>
            </a:fld>
            <a:endParaRPr kumimoji="1" lang="ja-JP" altLang="en-US"/>
          </a:p>
        </p:txBody>
      </p:sp>
    </p:spTree>
    <p:extLst>
      <p:ext uri="{BB962C8B-B14F-4D97-AF65-F5344CB8AC3E}">
        <p14:creationId xmlns:p14="http://schemas.microsoft.com/office/powerpoint/2010/main" val="4288670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55</a:t>
            </a:fld>
            <a:endParaRPr kumimoji="1" lang="ja-JP" altLang="en-US"/>
          </a:p>
        </p:txBody>
      </p:sp>
    </p:spTree>
    <p:extLst>
      <p:ext uri="{BB962C8B-B14F-4D97-AF65-F5344CB8AC3E}">
        <p14:creationId xmlns:p14="http://schemas.microsoft.com/office/powerpoint/2010/main" val="3845824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58</a:t>
            </a:fld>
            <a:endParaRPr kumimoji="1" lang="ja-JP" altLang="en-US"/>
          </a:p>
        </p:txBody>
      </p:sp>
    </p:spTree>
    <p:extLst>
      <p:ext uri="{BB962C8B-B14F-4D97-AF65-F5344CB8AC3E}">
        <p14:creationId xmlns:p14="http://schemas.microsoft.com/office/powerpoint/2010/main" val="489717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61</a:t>
            </a:fld>
            <a:endParaRPr kumimoji="1" lang="ja-JP" altLang="en-US"/>
          </a:p>
        </p:txBody>
      </p:sp>
    </p:spTree>
    <p:extLst>
      <p:ext uri="{BB962C8B-B14F-4D97-AF65-F5344CB8AC3E}">
        <p14:creationId xmlns:p14="http://schemas.microsoft.com/office/powerpoint/2010/main" val="486635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62</a:t>
            </a:fld>
            <a:endParaRPr kumimoji="1" lang="ja-JP" altLang="en-US"/>
          </a:p>
        </p:txBody>
      </p:sp>
    </p:spTree>
    <p:extLst>
      <p:ext uri="{BB962C8B-B14F-4D97-AF65-F5344CB8AC3E}">
        <p14:creationId xmlns:p14="http://schemas.microsoft.com/office/powerpoint/2010/main" val="1751275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63</a:t>
            </a:fld>
            <a:endParaRPr kumimoji="1" lang="ja-JP" altLang="en-US"/>
          </a:p>
        </p:txBody>
      </p:sp>
    </p:spTree>
    <p:extLst>
      <p:ext uri="{BB962C8B-B14F-4D97-AF65-F5344CB8AC3E}">
        <p14:creationId xmlns:p14="http://schemas.microsoft.com/office/powerpoint/2010/main" val="137302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4</a:t>
            </a:fld>
            <a:endParaRPr kumimoji="1" lang="ja-JP" altLang="en-US"/>
          </a:p>
        </p:txBody>
      </p:sp>
    </p:spTree>
    <p:extLst>
      <p:ext uri="{BB962C8B-B14F-4D97-AF65-F5344CB8AC3E}">
        <p14:creationId xmlns:p14="http://schemas.microsoft.com/office/powerpoint/2010/main" val="3754714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65</a:t>
            </a:fld>
            <a:endParaRPr kumimoji="1" lang="ja-JP" altLang="en-US"/>
          </a:p>
        </p:txBody>
      </p:sp>
    </p:spTree>
    <p:extLst>
      <p:ext uri="{BB962C8B-B14F-4D97-AF65-F5344CB8AC3E}">
        <p14:creationId xmlns:p14="http://schemas.microsoft.com/office/powerpoint/2010/main" val="2477755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465043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69</a:t>
            </a:fld>
            <a:endParaRPr kumimoji="1" lang="ja-JP" altLang="en-US"/>
          </a:p>
        </p:txBody>
      </p:sp>
    </p:spTree>
    <p:extLst>
      <p:ext uri="{BB962C8B-B14F-4D97-AF65-F5344CB8AC3E}">
        <p14:creationId xmlns:p14="http://schemas.microsoft.com/office/powerpoint/2010/main" val="1080480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72</a:t>
            </a:fld>
            <a:endParaRPr kumimoji="1" lang="ja-JP" altLang="en-US"/>
          </a:p>
        </p:txBody>
      </p:sp>
    </p:spTree>
    <p:extLst>
      <p:ext uri="{BB962C8B-B14F-4D97-AF65-F5344CB8AC3E}">
        <p14:creationId xmlns:p14="http://schemas.microsoft.com/office/powerpoint/2010/main" val="636656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73</a:t>
            </a:fld>
            <a:endParaRPr kumimoji="1" lang="ja-JP" altLang="en-US"/>
          </a:p>
        </p:txBody>
      </p:sp>
    </p:spTree>
    <p:extLst>
      <p:ext uri="{BB962C8B-B14F-4D97-AF65-F5344CB8AC3E}">
        <p14:creationId xmlns:p14="http://schemas.microsoft.com/office/powerpoint/2010/main" val="1035084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74</a:t>
            </a:fld>
            <a:endParaRPr kumimoji="1" lang="ja-JP" altLang="en-US"/>
          </a:p>
        </p:txBody>
      </p:sp>
    </p:spTree>
    <p:extLst>
      <p:ext uri="{BB962C8B-B14F-4D97-AF65-F5344CB8AC3E}">
        <p14:creationId xmlns:p14="http://schemas.microsoft.com/office/powerpoint/2010/main" val="3515542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96679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5</a:t>
            </a:fld>
            <a:endParaRPr kumimoji="1" lang="ja-JP" altLang="en-US"/>
          </a:p>
        </p:txBody>
      </p:sp>
    </p:spTree>
    <p:extLst>
      <p:ext uri="{BB962C8B-B14F-4D97-AF65-F5344CB8AC3E}">
        <p14:creationId xmlns:p14="http://schemas.microsoft.com/office/powerpoint/2010/main" val="250383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6</a:t>
            </a:fld>
            <a:endParaRPr kumimoji="1" lang="ja-JP" altLang="en-US"/>
          </a:p>
        </p:txBody>
      </p:sp>
    </p:spTree>
    <p:extLst>
      <p:ext uri="{BB962C8B-B14F-4D97-AF65-F5344CB8AC3E}">
        <p14:creationId xmlns:p14="http://schemas.microsoft.com/office/powerpoint/2010/main" val="187284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42360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10</a:t>
            </a:fld>
            <a:endParaRPr kumimoji="1" lang="ja-JP" altLang="en-US"/>
          </a:p>
        </p:txBody>
      </p:sp>
    </p:spTree>
    <p:extLst>
      <p:ext uri="{BB962C8B-B14F-4D97-AF65-F5344CB8AC3E}">
        <p14:creationId xmlns:p14="http://schemas.microsoft.com/office/powerpoint/2010/main" val="277285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3ADA2-B807-409A-8B91-F7EB8FB07097}" type="slidenum">
              <a:rPr kumimoji="1" lang="ja-JP" altLang="en-US" smtClean="0"/>
              <a:t>11</a:t>
            </a:fld>
            <a:endParaRPr kumimoji="1" lang="ja-JP" altLang="en-US"/>
          </a:p>
        </p:txBody>
      </p:sp>
    </p:spTree>
    <p:extLst>
      <p:ext uri="{BB962C8B-B14F-4D97-AF65-F5344CB8AC3E}">
        <p14:creationId xmlns:p14="http://schemas.microsoft.com/office/powerpoint/2010/main" val="116117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16449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0628549"/>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922352"/>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2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8158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5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934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62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924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137240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88155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25CC8E-2FA8-46D5-A1C3-2D6CECAB0332}"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197B46-44A4-43E8-9A04-0F59FA8462C4}" type="slidenum">
              <a:rPr kumimoji="1" lang="ja-JP" altLang="en-US" smtClean="0"/>
              <a:t>‹#›</a:t>
            </a:fld>
            <a:endParaRPr kumimoji="1" lang="ja-JP" altLang="en-US"/>
          </a:p>
        </p:txBody>
      </p:sp>
    </p:spTree>
    <p:extLst>
      <p:ext uri="{BB962C8B-B14F-4D97-AF65-F5344CB8AC3E}">
        <p14:creationId xmlns:p14="http://schemas.microsoft.com/office/powerpoint/2010/main" val="31769302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17018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059233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756308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35415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806779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820396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472613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0A081B">
              <a:alpha val="75000"/>
            </a:srgbClr>
          </a:solidFill>
          <a:ln/>
        </p:spPr>
      </p:sp>
      <p:pic>
        <p:nvPicPr>
          <p:cNvPr id="4" name="Image 1" descr="preencoded.png">
            <a:hlinkClick r:id="" action="ppaction://noaction"/>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28827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9416519"/>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50556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8709821"/>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5736202"/>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87852953"/>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7979210"/>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9444490"/>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テキスト ボックス 6">
            <a:extLst>
              <a:ext uri="{FF2B5EF4-FFF2-40B4-BE49-F238E27FC236}">
                <a16:creationId xmlns:a16="http://schemas.microsoft.com/office/drawing/2014/main" id="{51C8EE81-8791-F3FD-C6B4-66B9205BDC7C}"/>
              </a:ext>
            </a:extLst>
          </p:cNvPr>
          <p:cNvSpPr txBox="1"/>
          <p:nvPr userDrawn="1"/>
        </p:nvSpPr>
        <p:spPr>
          <a:xfrm>
            <a:off x="10794507" y="177553"/>
            <a:ext cx="559293" cy="369332"/>
          </a:xfrm>
          <a:prstGeom prst="rect">
            <a:avLst/>
          </a:prstGeom>
          <a:noFill/>
        </p:spPr>
        <p:txBody>
          <a:bodyPr wrap="square" rtlCol="0">
            <a:spAutoFit/>
          </a:bodyPr>
          <a:lstStyle/>
          <a:p>
            <a:pPr algn="r"/>
            <a:fld id="{62AD6D72-42C1-4F63-8174-27EBFF50093C}" type="slidenum">
              <a:rPr kumimoji="1" lang="ja-JP" altLang="en-US" sz="1800" smtClean="0">
                <a:solidFill>
                  <a:schemeClr val="tx1">
                    <a:lumMod val="85000"/>
                  </a:schemeClr>
                </a:solidFill>
              </a:rPr>
              <a:t>‹#›</a:t>
            </a:fld>
            <a:endParaRPr kumimoji="1" lang="ja-JP" altLang="en-US" sz="1800" dirty="0">
              <a:solidFill>
                <a:schemeClr val="tx1">
                  <a:lumMod val="85000"/>
                </a:schemeClr>
              </a:solidFill>
            </a:endParaRPr>
          </a:p>
        </p:txBody>
      </p:sp>
    </p:spTree>
    <p:extLst>
      <p:ext uri="{BB962C8B-B14F-4D97-AF65-F5344CB8AC3E}">
        <p14:creationId xmlns:p14="http://schemas.microsoft.com/office/powerpoint/2010/main" val="1967955928"/>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8" r:id="rId13"/>
    <p:sldLayoutId id="2147483739" r:id="rId14"/>
    <p:sldLayoutId id="2147483740" r:id="rId15"/>
    <p:sldLayoutId id="2147483741" r:id="rId16"/>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07880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36.xml"/></Relationships>
</file>

<file path=ppt/slides/_rels/slide59.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3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40.xml"/></Relationships>
</file>

<file path=ppt/slides/_rels/slide66.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42.xml"/></Relationships>
</file>

<file path=ppt/slides/_rels/slide7.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70.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292031" y="1217513"/>
            <a:ext cx="6179939" cy="2365772"/>
          </a:xfrm>
          <a:prstGeom prst="rect">
            <a:avLst/>
          </a:prstGeom>
          <a:noFill/>
          <a:ln/>
        </p:spPr>
        <p:txBody>
          <a:bodyPr wrap="square" lIns="0" tIns="0" rIns="0" bIns="0" rtlCol="0" anchor="t"/>
          <a:lstStyle/>
          <a:p>
            <a:pPr defTabSz="761970">
              <a:lnSpc>
                <a:spcPts val="6208"/>
              </a:lnSpc>
            </a:pPr>
            <a:r>
              <a:rPr kumimoji="1" lang="en-US" sz="4000" b="1" dirty="0">
                <a:solidFill>
                  <a:srgbClr val="66FFFF"/>
                </a:solidFill>
                <a:latin typeface="Arial" panose="020B0604020202020204" pitchFamily="34" charset="0"/>
                <a:ea typeface="Spline Sans Bold" pitchFamily="34" charset="-122"/>
                <a:cs typeface="Arial" panose="020B0604020202020204" pitchFamily="34" charset="0"/>
              </a:rPr>
              <a:t>Subject-Specific Inquiry Special Program</a:t>
            </a:r>
            <a:endParaRPr kumimoji="1" lang="en-US" sz="4000" dirty="0">
              <a:solidFill>
                <a:srgbClr val="66FFFF"/>
              </a:solidFill>
              <a:latin typeface="Arial" panose="020B0604020202020204" pitchFamily="34" charset="0"/>
              <a:cs typeface="Arial" panose="020B0604020202020204" pitchFamily="34" charset="0"/>
            </a:endParaRPr>
          </a:p>
        </p:txBody>
      </p:sp>
      <p:sp>
        <p:nvSpPr>
          <p:cNvPr id="4" name="Text 1"/>
          <p:cNvSpPr/>
          <p:nvPr/>
        </p:nvSpPr>
        <p:spPr>
          <a:xfrm>
            <a:off x="5292031" y="577156"/>
            <a:ext cx="6179939" cy="329208"/>
          </a:xfrm>
          <a:prstGeom prst="rect">
            <a:avLst/>
          </a:prstGeom>
          <a:noFill/>
          <a:ln/>
        </p:spPr>
        <p:txBody>
          <a:bodyPr wrap="none" lIns="0" tIns="0" rIns="0" bIns="0" rtlCol="0" anchor="t"/>
          <a:lstStyle/>
          <a:p>
            <a:pPr defTabSz="761970">
              <a:lnSpc>
                <a:spcPts val="2583"/>
              </a:lnSpc>
            </a:pPr>
            <a:r>
              <a:rPr kumimoji="1" lang="en-US" sz="3000" b="1" dirty="0">
                <a:latin typeface="Arial" panose="020B0604020202020204" pitchFamily="34" charset="0"/>
                <a:ea typeface="Barlow" pitchFamily="34" charset="-122"/>
                <a:cs typeface="Arial" panose="020B0604020202020204" pitchFamily="34" charset="0"/>
              </a:rPr>
              <a:t>2024/11/16</a:t>
            </a:r>
            <a:endParaRPr kumimoji="1" lang="en-US" sz="3000" b="1" dirty="0">
              <a:latin typeface="Arial" panose="020B0604020202020204" pitchFamily="34" charset="0"/>
              <a:cs typeface="Arial" panose="020B0604020202020204" pitchFamily="34" charset="0"/>
            </a:endParaRPr>
          </a:p>
        </p:txBody>
      </p:sp>
      <p:sp>
        <p:nvSpPr>
          <p:cNvPr id="9" name="Text 5"/>
          <p:cNvSpPr/>
          <p:nvPr/>
        </p:nvSpPr>
        <p:spPr>
          <a:xfrm>
            <a:off x="6045749" y="4273827"/>
            <a:ext cx="5906056" cy="2299006"/>
          </a:xfrm>
          <a:prstGeom prst="rect">
            <a:avLst/>
          </a:prstGeom>
          <a:noFill/>
          <a:ln/>
        </p:spPr>
        <p:txBody>
          <a:bodyPr wrap="none" lIns="0" tIns="0" rIns="0" bIns="0" rtlCol="0" anchor="t"/>
          <a:lstStyle/>
          <a:p>
            <a:pPr defTabSz="761970">
              <a:lnSpc>
                <a:spcPts val="2833"/>
              </a:lnSpc>
            </a:pPr>
            <a:r>
              <a:rPr kumimoji="1" lang="en-US" sz="3000" b="1" dirty="0">
                <a:solidFill>
                  <a:srgbClr val="E0E4E6"/>
                </a:solidFill>
                <a:latin typeface="Arial" panose="020B0604020202020204" pitchFamily="34" charset="0"/>
                <a:ea typeface="Barlow Bold" pitchFamily="34" charset="-122"/>
                <a:cs typeface="Arial" panose="020B0604020202020204" pitchFamily="34" charset="0"/>
              </a:rPr>
              <a:t>Takashi Sato</a:t>
            </a:r>
          </a:p>
          <a:p>
            <a:pPr algn="r" defTabSz="761970">
              <a:lnSpc>
                <a:spcPts val="2833"/>
              </a:lnSpc>
            </a:pPr>
            <a:r>
              <a:rPr kumimoji="1" lang="en-US" sz="2333" b="1" dirty="0">
                <a:solidFill>
                  <a:srgbClr val="E0E4E6"/>
                </a:solidFill>
                <a:latin typeface="Arial" panose="020B0604020202020204" pitchFamily="34" charset="0"/>
                <a:ea typeface="Barlow Bold" pitchFamily="34" charset="-122"/>
                <a:cs typeface="Arial" panose="020B0604020202020204" pitchFamily="34" charset="0"/>
              </a:rPr>
              <a:t>(</a:t>
            </a:r>
            <a:r>
              <a:rPr kumimoji="1" lang="en-US" altLang="ja-JP" sz="2333" b="1" dirty="0" err="1">
                <a:solidFill>
                  <a:srgbClr val="E0E4E6"/>
                </a:solidFill>
                <a:latin typeface="Arial" panose="020B0604020202020204" pitchFamily="34" charset="0"/>
                <a:ea typeface="Barlow Bold" pitchFamily="34" charset="-122"/>
                <a:cs typeface="Arial" panose="020B0604020202020204" pitchFamily="34" charset="0"/>
              </a:rPr>
              <a:t>Kitsuki</a:t>
            </a:r>
            <a:r>
              <a:rPr kumimoji="1" lang="en-US" altLang="ja-JP" sz="2333" b="1" dirty="0">
                <a:solidFill>
                  <a:srgbClr val="E0E4E6"/>
                </a:solidFill>
                <a:latin typeface="Arial" panose="020B0604020202020204" pitchFamily="34" charset="0"/>
                <a:ea typeface="Barlow Bold" pitchFamily="34" charset="-122"/>
                <a:cs typeface="Arial" panose="020B0604020202020204" pitchFamily="34" charset="0"/>
              </a:rPr>
              <a:t> High School</a:t>
            </a:r>
            <a:r>
              <a:rPr kumimoji="1" lang="en-US" sz="2333" b="1" dirty="0">
                <a:solidFill>
                  <a:srgbClr val="E0E4E6"/>
                </a:solidFill>
                <a:latin typeface="Arial" panose="020B0604020202020204" pitchFamily="34" charset="0"/>
                <a:ea typeface="Barlow Bold" pitchFamily="34" charset="-122"/>
                <a:cs typeface="Arial" panose="020B0604020202020204" pitchFamily="34" charset="0"/>
              </a:rPr>
              <a:t>)</a:t>
            </a:r>
          </a:p>
          <a:p>
            <a:pPr defTabSz="761970">
              <a:lnSpc>
                <a:spcPts val="2833"/>
              </a:lnSpc>
            </a:pPr>
            <a:endParaRPr kumimoji="1" lang="en-US" sz="3000" b="1" dirty="0">
              <a:solidFill>
                <a:srgbClr val="E0E4E6"/>
              </a:solidFill>
              <a:latin typeface="Arial" panose="020B0604020202020204" pitchFamily="34" charset="0"/>
              <a:ea typeface="Barlow Bold" pitchFamily="34" charset="-122"/>
              <a:cs typeface="Arial" panose="020B0604020202020204" pitchFamily="34" charset="0"/>
            </a:endParaRPr>
          </a:p>
          <a:p>
            <a:pPr defTabSz="761970">
              <a:lnSpc>
                <a:spcPts val="2833"/>
              </a:lnSpc>
            </a:pPr>
            <a:r>
              <a:rPr kumimoji="1" lang="en-US" sz="3000" b="1" dirty="0">
                <a:solidFill>
                  <a:srgbClr val="E0E4E6"/>
                </a:solidFill>
                <a:latin typeface="Arial" panose="020B0604020202020204" pitchFamily="34" charset="0"/>
                <a:ea typeface="Barlow Bold" pitchFamily="34" charset="-122"/>
                <a:cs typeface="Arial" panose="020B0604020202020204" pitchFamily="34" charset="0"/>
              </a:rPr>
              <a:t>Hiroaki Miura</a:t>
            </a:r>
          </a:p>
          <a:p>
            <a:pPr defTabSz="761970">
              <a:lnSpc>
                <a:spcPts val="2833"/>
              </a:lnSpc>
            </a:pPr>
            <a:endParaRPr kumimoji="1" lang="en-US" sz="3000" b="1" dirty="0">
              <a:solidFill>
                <a:srgbClr val="E0E4E6"/>
              </a:solidFill>
              <a:latin typeface="Arial" panose="020B0604020202020204" pitchFamily="34" charset="0"/>
              <a:ea typeface="Barlow Bold" pitchFamily="34" charset="-122"/>
              <a:cs typeface="Arial" panose="020B0604020202020204" pitchFamily="34" charset="0"/>
            </a:endParaRPr>
          </a:p>
          <a:p>
            <a:pPr algn="r" defTabSz="761970">
              <a:lnSpc>
                <a:spcPts val="2833"/>
              </a:lnSpc>
            </a:pPr>
            <a:r>
              <a:rPr kumimoji="1" lang="en-US" sz="2333" b="1" dirty="0">
                <a:solidFill>
                  <a:srgbClr val="E0E4E6"/>
                </a:solidFill>
                <a:latin typeface="Arial" panose="020B0604020202020204" pitchFamily="34" charset="0"/>
                <a:ea typeface="Barlow Bold" pitchFamily="34" charset="-122"/>
                <a:cs typeface="Arial" panose="020B0604020202020204" pitchFamily="34" charset="0"/>
              </a:rPr>
              <a:t>(Oita Prefectural Board of Education)</a:t>
            </a:r>
            <a:endParaRPr kumimoji="1" lang="en-US" sz="2333" dirty="0">
              <a:solidFill>
                <a:prstClr val="black"/>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64ED7560-0E2E-4D31-2B01-7EA84ACB9922}"/>
              </a:ext>
            </a:extLst>
          </p:cNvPr>
          <p:cNvPicPr>
            <a:picLocks noChangeAspect="1"/>
          </p:cNvPicPr>
          <p:nvPr/>
        </p:nvPicPr>
        <p:blipFill>
          <a:blip r:embed="rId3">
            <a:extLst>
              <a:ext uri="{28A0092B-C50C-407E-A947-70E740481C1C}">
                <a14:useLocalDpi xmlns:a14="http://schemas.microsoft.com/office/drawing/2010/main" val="0"/>
              </a:ext>
            </a:extLst>
          </a:blip>
          <a:srcRect l="18290" r="50000"/>
          <a:stretch/>
        </p:blipFill>
        <p:spPr>
          <a:xfrm>
            <a:off x="0" y="0"/>
            <a:ext cx="4572000" cy="6858000"/>
          </a:xfrm>
          <a:prstGeom prst="rect">
            <a:avLst/>
          </a:prstGeom>
        </p:spPr>
      </p:pic>
    </p:spTree>
    <p:extLst>
      <p:ext uri="{BB962C8B-B14F-4D97-AF65-F5344CB8AC3E}">
        <p14:creationId xmlns:p14="http://schemas.microsoft.com/office/powerpoint/2010/main" val="8257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en-US" altLang="ja-JP" sz="4800" b="1" dirty="0">
                <a:solidFill>
                  <a:srgbClr val="66FFFF"/>
                </a:solidFill>
                <a:latin typeface="Arial" panose="020B0604020202020204" pitchFamily="34" charset="0"/>
                <a:cs typeface="Arial" panose="020B0604020202020204" pitchFamily="34" charset="0"/>
              </a:rPr>
              <a:t>No Sentences!! Just Keywords!</a:t>
            </a:r>
            <a:endParaRPr kumimoji="1" lang="ja-JP" altLang="en-US" sz="4800" b="1" dirty="0">
              <a:solidFill>
                <a:srgbClr val="66FFFF"/>
              </a:solidFill>
              <a:latin typeface="Arial" panose="020B0604020202020204" pitchFamily="34" charset="0"/>
              <a:cs typeface="Arial" panose="020B0604020202020204" pitchFamily="34" charset="0"/>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70047715"/>
              </p:ext>
            </p:extLst>
          </p:nvPr>
        </p:nvGraphicFramePr>
        <p:xfrm>
          <a:off x="838200" y="1825623"/>
          <a:ext cx="10515600" cy="3108960"/>
        </p:xfrm>
        <a:graphic>
          <a:graphicData uri="http://schemas.openxmlformats.org/drawingml/2006/table">
            <a:tbl>
              <a:tblPr firstRow="1" bandRow="1">
                <a:tableStyleId>{0505E3EF-67EA-436B-97B2-0124C06EBD24}</a:tableStyleId>
              </a:tblPr>
              <a:tblGrid>
                <a:gridCol w="1580804">
                  <a:extLst>
                    <a:ext uri="{9D8B030D-6E8A-4147-A177-3AD203B41FA5}">
                      <a16:colId xmlns:a16="http://schemas.microsoft.com/office/drawing/2014/main" val="803269087"/>
                    </a:ext>
                  </a:extLst>
                </a:gridCol>
                <a:gridCol w="3923607">
                  <a:extLst>
                    <a:ext uri="{9D8B030D-6E8A-4147-A177-3AD203B41FA5}">
                      <a16:colId xmlns:a16="http://schemas.microsoft.com/office/drawing/2014/main" val="3404040755"/>
                    </a:ext>
                  </a:extLst>
                </a:gridCol>
                <a:gridCol w="5011189">
                  <a:extLst>
                    <a:ext uri="{9D8B030D-6E8A-4147-A177-3AD203B41FA5}">
                      <a16:colId xmlns:a16="http://schemas.microsoft.com/office/drawing/2014/main" val="181950664"/>
                    </a:ext>
                  </a:extLst>
                </a:gridCol>
              </a:tblGrid>
              <a:tr h="1352406">
                <a:tc>
                  <a:txBody>
                    <a:bodyPr/>
                    <a:lstStyle/>
                    <a:p>
                      <a:pPr algn="ctr"/>
                      <a:endParaRPr kumimoji="1" lang="ja-JP" altLang="en-US" sz="4800" dirty="0"/>
                    </a:p>
                  </a:txBody>
                  <a:tcPr anchor="ctr" anchorCtr="1"/>
                </a:tc>
                <a:tc>
                  <a:txBody>
                    <a:bodyPr/>
                    <a:lstStyle/>
                    <a:p>
                      <a:pPr algn="ctr"/>
                      <a:r>
                        <a:rPr kumimoji="1" lang="en-US" altLang="ja-JP" sz="4800" dirty="0">
                          <a:latin typeface="Arial" panose="020B0604020202020204" pitchFamily="34" charset="0"/>
                          <a:cs typeface="Arial" panose="020B0604020202020204" pitchFamily="34" charset="0"/>
                        </a:rPr>
                        <a:t>Technology</a:t>
                      </a:r>
                      <a:endParaRPr kumimoji="1" lang="ja-JP" altLang="en-US" sz="4800" dirty="0">
                        <a:latin typeface="Arial" panose="020B0604020202020204" pitchFamily="34" charset="0"/>
                        <a:cs typeface="Arial" panose="020B0604020202020204" pitchFamily="34" charset="0"/>
                      </a:endParaRPr>
                    </a:p>
                  </a:txBody>
                  <a:tcPr anchor="ctr" anchorCtr="1"/>
                </a:tc>
                <a:tc>
                  <a:txBody>
                    <a:bodyPr/>
                    <a:lstStyle/>
                    <a:p>
                      <a:pPr algn="ctr"/>
                      <a:r>
                        <a:rPr kumimoji="1" lang="en-US" altLang="ja-JP" sz="4800" dirty="0">
                          <a:latin typeface="Arial" panose="020B0604020202020204" pitchFamily="34" charset="0"/>
                          <a:cs typeface="Arial" panose="020B0604020202020204" pitchFamily="34" charset="0"/>
                        </a:rPr>
                        <a:t>Reason / Examples</a:t>
                      </a:r>
                      <a:endParaRPr kumimoji="1" lang="ja-JP" altLang="en-US" sz="48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val="1043755965"/>
                  </a:ext>
                </a:extLst>
              </a:tr>
              <a:tr h="1352406">
                <a:tc>
                  <a:txBody>
                    <a:bodyPr/>
                    <a:lstStyle/>
                    <a:p>
                      <a:pPr algn="ctr"/>
                      <a:r>
                        <a:rPr kumimoji="1" lang="en-US" altLang="ja-JP" sz="4800" b="1" dirty="0">
                          <a:latin typeface="Arial" panose="020B0604020202020204" pitchFamily="34" charset="0"/>
                          <a:cs typeface="Arial" panose="020B0604020202020204" pitchFamily="34" charset="0"/>
                        </a:rPr>
                        <a:t>Your</a:t>
                      </a:r>
                    </a:p>
                    <a:p>
                      <a:pPr algn="ctr"/>
                      <a:r>
                        <a:rPr kumimoji="1" lang="en-US" altLang="ja-JP" sz="4800" b="1" dirty="0">
                          <a:latin typeface="Arial" panose="020B0604020202020204" pitchFamily="34" charset="0"/>
                          <a:cs typeface="Arial" panose="020B0604020202020204" pitchFamily="34" charset="0"/>
                        </a:rPr>
                        <a:t>idea</a:t>
                      </a:r>
                      <a:endParaRPr kumimoji="1" lang="ja-JP" altLang="en-US" sz="4800" b="1" dirty="0">
                        <a:latin typeface="Arial" panose="020B0604020202020204" pitchFamily="34" charset="0"/>
                        <a:cs typeface="Arial" panose="020B0604020202020204" pitchFamily="34" charset="0"/>
                      </a:endParaRPr>
                    </a:p>
                  </a:txBody>
                  <a:tcPr anchor="ctr" anchorCtr="1"/>
                </a:tc>
                <a:tc>
                  <a:txBody>
                    <a:bodyPr/>
                    <a:lstStyle/>
                    <a:p>
                      <a:pPr algn="ctr"/>
                      <a:endParaRPr kumimoji="1" lang="ja-JP" altLang="en-US" sz="4800" dirty="0"/>
                    </a:p>
                  </a:txBody>
                  <a:tcPr anchor="ctr" anchorCtr="1"/>
                </a:tc>
                <a:tc>
                  <a:txBody>
                    <a:bodyPr/>
                    <a:lstStyle/>
                    <a:p>
                      <a:pPr algn="ctr"/>
                      <a:endParaRPr kumimoji="1" lang="ja-JP" altLang="en-US" sz="4800" dirty="0"/>
                    </a:p>
                  </a:txBody>
                  <a:tcPr anchor="ctr" anchorCtr="1"/>
                </a:tc>
                <a:extLst>
                  <a:ext uri="{0D108BD9-81ED-4DB2-BD59-A6C34878D82A}">
                    <a16:rowId xmlns:a16="http://schemas.microsoft.com/office/drawing/2014/main" val="249653029"/>
                  </a:ext>
                </a:extLst>
              </a:tr>
            </a:tbl>
          </a:graphicData>
        </a:graphic>
      </p:graphicFrame>
    </p:spTree>
    <p:extLst>
      <p:ext uri="{BB962C8B-B14F-4D97-AF65-F5344CB8AC3E}">
        <p14:creationId xmlns:p14="http://schemas.microsoft.com/office/powerpoint/2010/main" val="48871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682486" y="809036"/>
            <a:ext cx="10827027" cy="4970591"/>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Thinking  Time</a:t>
            </a:r>
          </a:p>
          <a:p>
            <a:pPr algn="ctr" defTabSz="914353">
              <a:defRPr/>
            </a:pPr>
            <a:endParaRPr lang="en-US" altLang="ja-JP" sz="9600" b="1" dirty="0">
              <a:latin typeface="Arial Black" panose="020B0604020202020204" pitchFamily="34" charset="0"/>
              <a:ea typeface="游ゴシック" panose="020B0400000000000000" pitchFamily="34" charset="-128"/>
              <a:cs typeface="Arial Black" panose="020B0604020202020204" pitchFamily="34" charset="0"/>
            </a:endParaRPr>
          </a:p>
          <a:p>
            <a:pPr algn="ctr" defTabSz="914353">
              <a:defRPr/>
            </a:pPr>
            <a:r>
              <a:rPr lang="en-US" altLang="ja-JP" sz="12500" b="1" dirty="0">
                <a:latin typeface="Arial Black" panose="020B0604020202020204" pitchFamily="34" charset="0"/>
                <a:ea typeface="游ゴシック" panose="020B0400000000000000" pitchFamily="34" charset="-128"/>
                <a:cs typeface="Arial Black" panose="020B0604020202020204" pitchFamily="34" charset="0"/>
              </a:rPr>
              <a:t>30 seconds</a:t>
            </a:r>
            <a:endParaRPr lang="en-US" altLang="ja-JP" sz="9600" b="1" dirty="0">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587315374"/>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572656" y="105"/>
            <a:ext cx="10935854" cy="6857790"/>
          </a:xfrm>
          <a:noFill/>
        </p:spPr>
        <p:txBody>
          <a:bodyPr>
            <a:noAutofit/>
          </a:bodyPr>
          <a:lstStyle/>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4000" b="1" dirty="0">
                <a:solidFill>
                  <a:srgbClr val="E0E4E6"/>
                </a:solidFill>
                <a:latin typeface="Arial" panose="020B0604020202020204" pitchFamily="34" charset="0"/>
                <a:ea typeface="Barlow" pitchFamily="34" charset="-122"/>
                <a:cs typeface="Arial" panose="020B0604020202020204" pitchFamily="34" charset="0"/>
              </a:rPr>
              <a:t>Choose one example of technology </a:t>
            </a:r>
          </a:p>
          <a:p>
            <a:pPr marL="0" indent="0">
              <a:buNone/>
            </a:pPr>
            <a:r>
              <a:rPr lang="en-US" altLang="ja-JP" sz="500" b="1" dirty="0">
                <a:solidFill>
                  <a:srgbClr val="E0E4E6"/>
                </a:solidFill>
                <a:latin typeface="Arial" panose="020B0604020202020204" pitchFamily="34" charset="0"/>
                <a:ea typeface="Barlow" pitchFamily="34" charset="-122"/>
                <a:cs typeface="Arial" panose="020B0604020202020204" pitchFamily="34" charset="0"/>
              </a:rPr>
              <a:t> </a:t>
            </a:r>
          </a:p>
          <a:p>
            <a:pPr marL="0" indent="0">
              <a:buNone/>
            </a:pPr>
            <a:r>
              <a:rPr lang="en-US" altLang="ja-JP" sz="4000" b="1" dirty="0">
                <a:solidFill>
                  <a:srgbClr val="E0E4E6"/>
                </a:solidFill>
                <a:latin typeface="Arial" panose="020B0604020202020204" pitchFamily="34" charset="0"/>
                <a:ea typeface="Barlow" pitchFamily="34" charset="-122"/>
                <a:cs typeface="Arial" panose="020B0604020202020204" pitchFamily="34" charset="0"/>
              </a:rPr>
              <a:t>  which you think has the biggest influence </a:t>
            </a:r>
          </a:p>
          <a:p>
            <a:pPr marL="0" indent="0">
              <a:buNone/>
            </a:pPr>
            <a:endParaRPr lang="en-US" altLang="ja-JP" sz="500" b="1" dirty="0">
              <a:solidFill>
                <a:srgbClr val="E0E4E6"/>
              </a:solidFill>
              <a:latin typeface="Arial" panose="020B0604020202020204" pitchFamily="34" charset="0"/>
              <a:ea typeface="Barlow" pitchFamily="34" charset="-122"/>
              <a:cs typeface="Arial" panose="020B0604020202020204" pitchFamily="34" charset="0"/>
            </a:endParaRPr>
          </a:p>
          <a:p>
            <a:pPr marL="0" indent="0">
              <a:buNone/>
            </a:pPr>
            <a:r>
              <a:rPr lang="en-US" altLang="ja-JP" sz="4000" b="1" dirty="0">
                <a:solidFill>
                  <a:srgbClr val="E0E4E6"/>
                </a:solidFill>
                <a:latin typeface="Arial" panose="020B0604020202020204" pitchFamily="34" charset="0"/>
                <a:ea typeface="Barlow" pitchFamily="34" charset="-122"/>
                <a:cs typeface="Arial" panose="020B0604020202020204" pitchFamily="34" charset="0"/>
              </a:rPr>
              <a:t>    on our daily lives </a:t>
            </a:r>
          </a:p>
          <a:p>
            <a:pPr marL="0" indent="0">
              <a:buNone/>
            </a:pPr>
            <a:endParaRPr lang="en-US" altLang="ja-JP" sz="500" b="1" dirty="0">
              <a:solidFill>
                <a:srgbClr val="E0E4E6"/>
              </a:solidFill>
              <a:latin typeface="Arial" panose="020B0604020202020204" pitchFamily="34" charset="0"/>
              <a:ea typeface="Barlow" pitchFamily="34" charset="-122"/>
              <a:cs typeface="Arial" panose="020B0604020202020204" pitchFamily="34" charset="0"/>
            </a:endParaRPr>
          </a:p>
          <a:p>
            <a:pPr marL="0" indent="0">
              <a:buNone/>
            </a:pPr>
            <a:r>
              <a:rPr lang="en-US" altLang="ja-JP" sz="4000" b="1" dirty="0">
                <a:solidFill>
                  <a:srgbClr val="E0E4E6"/>
                </a:solidFill>
                <a:latin typeface="Arial" panose="020B0604020202020204" pitchFamily="34" charset="0"/>
                <a:ea typeface="Barlow" pitchFamily="34" charset="-122"/>
                <a:cs typeface="Arial" panose="020B0604020202020204" pitchFamily="34" charset="0"/>
              </a:rPr>
              <a:t>and give the reason or example for it. </a:t>
            </a:r>
            <a:endParaRPr lang="en-US" altLang="ja-JP" sz="4000" b="1" dirty="0">
              <a:solidFill>
                <a:prstClr val="black"/>
              </a:solidFill>
              <a:latin typeface="Arial" panose="020B0604020202020204" pitchFamily="34" charset="0"/>
              <a:cs typeface="Arial" panose="020B0604020202020204" pitchFamily="34" charset="0"/>
            </a:endParaRPr>
          </a:p>
          <a:p>
            <a:pPr marL="0" indent="0">
              <a:buNone/>
            </a:pP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30 seconds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218817183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2" presetClass="entr" presetSubtype="8"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30000" fill="hold"/>
                                        <p:tgtEl>
                                          <p:spTgt spid="17"/>
                                        </p:tgtEl>
                                        <p:attrNameLst>
                                          <p:attrName>ppt_x</p:attrName>
                                        </p:attrNameLst>
                                      </p:cBhvr>
                                      <p:tavLst>
                                        <p:tav tm="0">
                                          <p:val>
                                            <p:strVal val="0-#ppt_w/2"/>
                                          </p:val>
                                        </p:tav>
                                        <p:tav tm="100000">
                                          <p:val>
                                            <p:strVal val="#ppt_x"/>
                                          </p:val>
                                        </p:tav>
                                      </p:tavLst>
                                    </p:anim>
                                    <p:anim calcmode="lin" valueType="num">
                                      <p:cBhvr additive="base">
                                        <p:cTn id="10" dur="3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7143">
                <p:cTn id="12"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247423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en-US" altLang="ja-JP" sz="4800" b="1" dirty="0">
                <a:solidFill>
                  <a:srgbClr val="66FFFF"/>
                </a:solidFill>
                <a:latin typeface="Arial" panose="020B0604020202020204" pitchFamily="34" charset="0"/>
                <a:cs typeface="Arial" panose="020B0604020202020204" pitchFamily="34" charset="0"/>
              </a:rPr>
              <a:t>Share your ideas</a:t>
            </a:r>
            <a:r>
              <a:rPr kumimoji="1" lang="en-US" altLang="ja-JP" sz="4800" b="1" dirty="0">
                <a:solidFill>
                  <a:srgbClr val="66FFFF"/>
                </a:solidFill>
                <a:latin typeface="Arial" panose="020B0604020202020204" pitchFamily="34" charset="0"/>
                <a:cs typeface="Arial" panose="020B0604020202020204" pitchFamily="34" charset="0"/>
              </a:rPr>
              <a:t>!</a:t>
            </a:r>
            <a:endParaRPr kumimoji="1" lang="ja-JP" altLang="en-US" sz="4800" b="1" dirty="0">
              <a:solidFill>
                <a:srgbClr val="66FFFF"/>
              </a:solidFill>
              <a:latin typeface="Arial" panose="020B0604020202020204" pitchFamily="34" charset="0"/>
              <a:cs typeface="Arial" panose="020B0604020202020204" pitchFamily="34" charset="0"/>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56322073"/>
              </p:ext>
            </p:extLst>
          </p:nvPr>
        </p:nvGraphicFramePr>
        <p:xfrm>
          <a:off x="838200" y="1545705"/>
          <a:ext cx="10515601" cy="4808440"/>
        </p:xfrm>
        <a:graphic>
          <a:graphicData uri="http://schemas.openxmlformats.org/drawingml/2006/table">
            <a:tbl>
              <a:tblPr firstRow="1" bandRow="1">
                <a:tableStyleId>{0505E3EF-67EA-436B-97B2-0124C06EBD24}</a:tableStyleId>
              </a:tblPr>
              <a:tblGrid>
                <a:gridCol w="645367">
                  <a:extLst>
                    <a:ext uri="{9D8B030D-6E8A-4147-A177-3AD203B41FA5}">
                      <a16:colId xmlns:a16="http://schemas.microsoft.com/office/drawing/2014/main" val="803269087"/>
                    </a:ext>
                  </a:extLst>
                </a:gridCol>
                <a:gridCol w="2103071">
                  <a:extLst>
                    <a:ext uri="{9D8B030D-6E8A-4147-A177-3AD203B41FA5}">
                      <a16:colId xmlns:a16="http://schemas.microsoft.com/office/drawing/2014/main" val="4138860564"/>
                    </a:ext>
                  </a:extLst>
                </a:gridCol>
                <a:gridCol w="3410855">
                  <a:extLst>
                    <a:ext uri="{9D8B030D-6E8A-4147-A177-3AD203B41FA5}">
                      <a16:colId xmlns:a16="http://schemas.microsoft.com/office/drawing/2014/main" val="3404040755"/>
                    </a:ext>
                  </a:extLst>
                </a:gridCol>
                <a:gridCol w="4356308">
                  <a:extLst>
                    <a:ext uri="{9D8B030D-6E8A-4147-A177-3AD203B41FA5}">
                      <a16:colId xmlns:a16="http://schemas.microsoft.com/office/drawing/2014/main" val="181950664"/>
                    </a:ext>
                  </a:extLst>
                </a:gridCol>
              </a:tblGrid>
              <a:tr h="961688">
                <a:tc>
                  <a:txBody>
                    <a:bodyPr/>
                    <a:lstStyle/>
                    <a:p>
                      <a:pPr algn="ctr"/>
                      <a:endParaRPr kumimoji="1" lang="ja-JP" altLang="en-US" sz="3600" dirty="0"/>
                    </a:p>
                  </a:txBody>
                  <a:tcPr anchor="ctr" anchorCtr="1"/>
                </a:tc>
                <a:tc>
                  <a:txBody>
                    <a:bodyPr/>
                    <a:lstStyle/>
                    <a:p>
                      <a:pPr algn="ctr"/>
                      <a:r>
                        <a:rPr kumimoji="1" lang="en-US" altLang="ja-JP" sz="3600" dirty="0"/>
                        <a:t>Name</a:t>
                      </a:r>
                      <a:endParaRPr kumimoji="1" lang="ja-JP" altLang="en-US" sz="3600" dirty="0"/>
                    </a:p>
                  </a:txBody>
                  <a:tcPr anchor="ctr" anchorCtr="1"/>
                </a:tc>
                <a:tc>
                  <a:txBody>
                    <a:bodyPr/>
                    <a:lstStyle/>
                    <a:p>
                      <a:pPr algn="ctr"/>
                      <a:r>
                        <a:rPr kumimoji="1" lang="en-US" altLang="ja-JP" sz="3600" dirty="0">
                          <a:latin typeface="Arial" panose="020B0604020202020204" pitchFamily="34" charset="0"/>
                          <a:cs typeface="Arial" panose="020B0604020202020204" pitchFamily="34" charset="0"/>
                        </a:rPr>
                        <a:t>Technology</a:t>
                      </a:r>
                      <a:endParaRPr kumimoji="1" lang="ja-JP" altLang="en-US" sz="3600" dirty="0">
                        <a:latin typeface="Arial" panose="020B0604020202020204" pitchFamily="34" charset="0"/>
                        <a:cs typeface="Arial" panose="020B0604020202020204" pitchFamily="34" charset="0"/>
                      </a:endParaRPr>
                    </a:p>
                  </a:txBody>
                  <a:tcPr anchor="ctr" anchorCtr="1"/>
                </a:tc>
                <a:tc>
                  <a:txBody>
                    <a:bodyPr/>
                    <a:lstStyle/>
                    <a:p>
                      <a:pPr algn="ctr"/>
                      <a:r>
                        <a:rPr kumimoji="1" lang="en-US" altLang="ja-JP" sz="3600" dirty="0">
                          <a:latin typeface="Arial" panose="020B0604020202020204" pitchFamily="34" charset="0"/>
                          <a:cs typeface="Arial" panose="020B0604020202020204" pitchFamily="34" charset="0"/>
                        </a:rPr>
                        <a:t>Reason / Examples</a:t>
                      </a:r>
                      <a:endParaRPr kumimoji="1" lang="ja-JP" altLang="en-US" sz="3600"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val="1043755965"/>
                  </a:ext>
                </a:extLst>
              </a:tr>
              <a:tr h="961688">
                <a:tc>
                  <a:txBody>
                    <a:bodyPr/>
                    <a:lstStyle/>
                    <a:p>
                      <a:pPr algn="ctr"/>
                      <a:r>
                        <a:rPr kumimoji="1" lang="en-US" altLang="ja-JP" sz="3600" b="1" dirty="0">
                          <a:latin typeface="Arial" panose="020B0604020202020204" pitchFamily="34" charset="0"/>
                          <a:cs typeface="Arial" panose="020B0604020202020204" pitchFamily="34" charset="0"/>
                        </a:rPr>
                        <a:t>1</a:t>
                      </a:r>
                    </a:p>
                  </a:txBody>
                  <a:tcPr anchor="ctr" anchorCtr="1"/>
                </a:tc>
                <a:tc>
                  <a:txBody>
                    <a:bodyPr/>
                    <a:lstStyle/>
                    <a:p>
                      <a:pPr algn="ctr"/>
                      <a:endParaRPr kumimoji="1" lang="ja-JP" altLang="en-US" sz="3600" b="1" dirty="0">
                        <a:latin typeface="Arial" panose="020B0604020202020204" pitchFamily="34" charset="0"/>
                        <a:cs typeface="Arial" panose="020B0604020202020204" pitchFamily="34" charset="0"/>
                      </a:endParaRPr>
                    </a:p>
                  </a:txBody>
                  <a:tcPr anchor="ctr" anchorCtr="1"/>
                </a:tc>
                <a:tc>
                  <a:txBody>
                    <a:bodyPr/>
                    <a:lstStyle/>
                    <a:p>
                      <a:pPr algn="ctr"/>
                      <a:endParaRPr kumimoji="1" lang="ja-JP" altLang="en-US" sz="3600" dirty="0"/>
                    </a:p>
                  </a:txBody>
                  <a:tcPr anchor="ctr" anchorCtr="1"/>
                </a:tc>
                <a:tc>
                  <a:txBody>
                    <a:bodyPr/>
                    <a:lstStyle/>
                    <a:p>
                      <a:pPr algn="ctr"/>
                      <a:endParaRPr kumimoji="1" lang="ja-JP" altLang="en-US" sz="3600" dirty="0"/>
                    </a:p>
                  </a:txBody>
                  <a:tcPr anchor="ctr" anchorCtr="1"/>
                </a:tc>
                <a:extLst>
                  <a:ext uri="{0D108BD9-81ED-4DB2-BD59-A6C34878D82A}">
                    <a16:rowId xmlns:a16="http://schemas.microsoft.com/office/drawing/2014/main" val="249653029"/>
                  </a:ext>
                </a:extLst>
              </a:tr>
              <a:tr h="961688">
                <a:tc>
                  <a:txBody>
                    <a:bodyPr/>
                    <a:lstStyle/>
                    <a:p>
                      <a:pPr algn="ctr"/>
                      <a:r>
                        <a:rPr kumimoji="1" lang="en-US" altLang="ja-JP" sz="3600" b="1" dirty="0">
                          <a:latin typeface="Arial" panose="020B0604020202020204" pitchFamily="34" charset="0"/>
                          <a:cs typeface="Arial" panose="020B0604020202020204" pitchFamily="34" charset="0"/>
                        </a:rPr>
                        <a:t>2</a:t>
                      </a:r>
                    </a:p>
                  </a:txBody>
                  <a:tcPr anchor="ctr" anchorCtr="1"/>
                </a:tc>
                <a:tc>
                  <a:txBody>
                    <a:bodyPr/>
                    <a:lstStyle/>
                    <a:p>
                      <a:pPr algn="ctr"/>
                      <a:endParaRPr kumimoji="1" lang="ja-JP" altLang="en-US" sz="3600" b="1" dirty="0">
                        <a:latin typeface="Arial" panose="020B0604020202020204" pitchFamily="34" charset="0"/>
                        <a:cs typeface="Arial" panose="020B0604020202020204" pitchFamily="34" charset="0"/>
                      </a:endParaRPr>
                    </a:p>
                  </a:txBody>
                  <a:tcPr anchor="ctr" anchorCtr="1"/>
                </a:tc>
                <a:tc>
                  <a:txBody>
                    <a:bodyPr/>
                    <a:lstStyle/>
                    <a:p>
                      <a:pPr algn="ctr"/>
                      <a:endParaRPr kumimoji="1" lang="ja-JP" altLang="en-US" sz="3600" dirty="0"/>
                    </a:p>
                  </a:txBody>
                  <a:tcPr anchor="ctr" anchorCtr="1"/>
                </a:tc>
                <a:tc>
                  <a:txBody>
                    <a:bodyPr/>
                    <a:lstStyle/>
                    <a:p>
                      <a:pPr algn="ctr"/>
                      <a:endParaRPr kumimoji="1" lang="ja-JP" altLang="en-US" sz="3600" dirty="0"/>
                    </a:p>
                  </a:txBody>
                  <a:tcPr anchor="ctr" anchorCtr="1"/>
                </a:tc>
                <a:extLst>
                  <a:ext uri="{0D108BD9-81ED-4DB2-BD59-A6C34878D82A}">
                    <a16:rowId xmlns:a16="http://schemas.microsoft.com/office/drawing/2014/main" val="1172251486"/>
                  </a:ext>
                </a:extLst>
              </a:tr>
              <a:tr h="961688">
                <a:tc>
                  <a:txBody>
                    <a:bodyPr/>
                    <a:lstStyle/>
                    <a:p>
                      <a:pPr algn="ctr"/>
                      <a:r>
                        <a:rPr kumimoji="1" lang="en-US" altLang="ja-JP" sz="3600" b="1" dirty="0">
                          <a:latin typeface="Arial" panose="020B0604020202020204" pitchFamily="34" charset="0"/>
                          <a:cs typeface="Arial" panose="020B0604020202020204" pitchFamily="34" charset="0"/>
                        </a:rPr>
                        <a:t>3</a:t>
                      </a:r>
                    </a:p>
                  </a:txBody>
                  <a:tcPr anchor="ctr" anchorCtr="1"/>
                </a:tc>
                <a:tc>
                  <a:txBody>
                    <a:bodyPr/>
                    <a:lstStyle/>
                    <a:p>
                      <a:pPr algn="ctr"/>
                      <a:endParaRPr kumimoji="1" lang="ja-JP" altLang="en-US" sz="3600" b="1" dirty="0">
                        <a:latin typeface="Arial" panose="020B0604020202020204" pitchFamily="34" charset="0"/>
                        <a:cs typeface="Arial" panose="020B0604020202020204" pitchFamily="34" charset="0"/>
                      </a:endParaRPr>
                    </a:p>
                  </a:txBody>
                  <a:tcPr anchor="ctr" anchorCtr="1"/>
                </a:tc>
                <a:tc>
                  <a:txBody>
                    <a:bodyPr/>
                    <a:lstStyle/>
                    <a:p>
                      <a:pPr algn="ctr"/>
                      <a:endParaRPr kumimoji="1" lang="ja-JP" altLang="en-US" sz="3600" dirty="0"/>
                    </a:p>
                  </a:txBody>
                  <a:tcPr anchor="ctr" anchorCtr="1"/>
                </a:tc>
                <a:tc>
                  <a:txBody>
                    <a:bodyPr/>
                    <a:lstStyle/>
                    <a:p>
                      <a:pPr algn="ctr"/>
                      <a:endParaRPr kumimoji="1" lang="ja-JP" altLang="en-US" sz="3600" dirty="0"/>
                    </a:p>
                  </a:txBody>
                  <a:tcPr anchor="ctr" anchorCtr="1"/>
                </a:tc>
                <a:extLst>
                  <a:ext uri="{0D108BD9-81ED-4DB2-BD59-A6C34878D82A}">
                    <a16:rowId xmlns:a16="http://schemas.microsoft.com/office/drawing/2014/main" val="3166186372"/>
                  </a:ext>
                </a:extLst>
              </a:tr>
              <a:tr h="961688">
                <a:tc>
                  <a:txBody>
                    <a:bodyPr/>
                    <a:lstStyle/>
                    <a:p>
                      <a:pPr algn="ctr"/>
                      <a:r>
                        <a:rPr kumimoji="1" lang="en-US" altLang="ja-JP" sz="3600" b="1" dirty="0">
                          <a:latin typeface="Arial" panose="020B0604020202020204" pitchFamily="34" charset="0"/>
                          <a:cs typeface="Arial" panose="020B0604020202020204" pitchFamily="34" charset="0"/>
                        </a:rPr>
                        <a:t>4</a:t>
                      </a:r>
                    </a:p>
                  </a:txBody>
                  <a:tcPr anchor="ctr" anchorCtr="1"/>
                </a:tc>
                <a:tc>
                  <a:txBody>
                    <a:bodyPr/>
                    <a:lstStyle/>
                    <a:p>
                      <a:pPr algn="ctr"/>
                      <a:endParaRPr kumimoji="1" lang="ja-JP" altLang="en-US" sz="3600" b="1" dirty="0">
                        <a:latin typeface="Arial" panose="020B0604020202020204" pitchFamily="34" charset="0"/>
                        <a:cs typeface="Arial" panose="020B0604020202020204" pitchFamily="34" charset="0"/>
                      </a:endParaRPr>
                    </a:p>
                  </a:txBody>
                  <a:tcPr anchor="ctr" anchorCtr="1"/>
                </a:tc>
                <a:tc>
                  <a:txBody>
                    <a:bodyPr/>
                    <a:lstStyle/>
                    <a:p>
                      <a:pPr algn="ctr"/>
                      <a:endParaRPr kumimoji="1" lang="ja-JP" altLang="en-US" sz="3600" dirty="0"/>
                    </a:p>
                  </a:txBody>
                  <a:tcPr anchor="ctr" anchorCtr="1"/>
                </a:tc>
                <a:tc>
                  <a:txBody>
                    <a:bodyPr/>
                    <a:lstStyle/>
                    <a:p>
                      <a:pPr algn="ctr"/>
                      <a:endParaRPr kumimoji="1" lang="ja-JP" altLang="en-US" sz="3600" dirty="0"/>
                    </a:p>
                  </a:txBody>
                  <a:tcPr anchor="ctr" anchorCtr="1"/>
                </a:tc>
                <a:extLst>
                  <a:ext uri="{0D108BD9-81ED-4DB2-BD59-A6C34878D82A}">
                    <a16:rowId xmlns:a16="http://schemas.microsoft.com/office/drawing/2014/main" val="3763838367"/>
                  </a:ext>
                </a:extLst>
              </a:tr>
            </a:tbl>
          </a:graphicData>
        </a:graphic>
      </p:graphicFrame>
    </p:spTree>
    <p:extLst>
      <p:ext uri="{BB962C8B-B14F-4D97-AF65-F5344CB8AC3E}">
        <p14:creationId xmlns:p14="http://schemas.microsoft.com/office/powerpoint/2010/main" val="198662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1</a:t>
            </a:r>
            <a:r>
              <a:rPr lang="en-US" altLang="ja-JP" sz="9600" b="1" baseline="30000" dirty="0">
                <a:latin typeface="Arial Black" panose="020B0604020202020204" pitchFamily="34" charset="0"/>
                <a:ea typeface="游ゴシック" panose="020B0400000000000000" pitchFamily="34" charset="-128"/>
                <a:cs typeface="Arial Black" panose="020B0604020202020204" pitchFamily="34" charset="0"/>
              </a:rPr>
              <a:t>st</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 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035013227"/>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2. Introduction of the Topic</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Technology which you think has </a:t>
            </a:r>
          </a:p>
          <a:p>
            <a:pPr marL="0" indent="0">
              <a:buNone/>
            </a:pPr>
            <a:r>
              <a:rPr lang="en-US" altLang="ja-JP" sz="3600" b="1" dirty="0">
                <a:latin typeface="Arial" panose="020B0604020202020204" pitchFamily="34" charset="0"/>
                <a:cs typeface="Arial" panose="020B0604020202020204" pitchFamily="34" charset="0"/>
              </a:rPr>
              <a:t>           the biggest influence on our daily lives</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The reason or example for it</a:t>
            </a: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96847447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67"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292310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5019869" y="654374"/>
            <a:ext cx="6343261"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Share your ideas with the whole class!</a:t>
            </a:r>
            <a:endParaRPr lang="ja-JP" altLang="en-US" sz="4800" dirty="0">
              <a:solidFill>
                <a:srgbClr val="66FFFF"/>
              </a:solidFill>
            </a:endParaRPr>
          </a:p>
        </p:txBody>
      </p:sp>
      <p:sp>
        <p:nvSpPr>
          <p:cNvPr id="9" name="Shape 4"/>
          <p:cNvSpPr/>
          <p:nvPr/>
        </p:nvSpPr>
        <p:spPr>
          <a:xfrm>
            <a:off x="4803708" y="2808514"/>
            <a:ext cx="7007290" cy="2118049"/>
          </a:xfrm>
          <a:prstGeom prst="roundRect">
            <a:avLst>
              <a:gd name="adj" fmla="val 20308"/>
            </a:avLst>
          </a:prstGeom>
          <a:solidFill>
            <a:srgbClr val="0A081B"/>
          </a:solidFill>
          <a:ln w="22860">
            <a:solidFill>
              <a:srgbClr val="29DDDA"/>
            </a:solidFill>
            <a:prstDash val="solid"/>
          </a:ln>
        </p:spPr>
        <p:txBody>
          <a:bodyPr/>
          <a:lstStyle/>
          <a:p>
            <a:endParaRPr lang="ja-JP" altLang="en-US"/>
          </a:p>
        </p:txBody>
      </p:sp>
      <p:sp>
        <p:nvSpPr>
          <p:cNvPr id="11" name="テキスト ボックス 10">
            <a:extLst>
              <a:ext uri="{FF2B5EF4-FFF2-40B4-BE49-F238E27FC236}">
                <a16:creationId xmlns:a16="http://schemas.microsoft.com/office/drawing/2014/main" id="{CF0279ED-3B2F-109C-8606-7F2F3C4CEA6B}"/>
              </a:ext>
            </a:extLst>
          </p:cNvPr>
          <p:cNvSpPr txBox="1"/>
          <p:nvPr/>
        </p:nvSpPr>
        <p:spPr>
          <a:xfrm>
            <a:off x="4803707" y="2962378"/>
            <a:ext cx="7007290" cy="1754326"/>
          </a:xfrm>
          <a:prstGeom prst="rect">
            <a:avLst/>
          </a:prstGeom>
          <a:noFill/>
        </p:spPr>
        <p:txBody>
          <a:bodyPr wrap="square" rtlCol="0">
            <a:spAutoFit/>
          </a:bodyPr>
          <a:lstStyle/>
          <a:p>
            <a:pPr algn="ctr" defTabSz="914353">
              <a:defRPr/>
            </a:pPr>
            <a:r>
              <a:rPr lang="en-US" altLang="ja-JP" sz="3600" b="1" dirty="0">
                <a:latin typeface="Arial" panose="020B0604020202020204" pitchFamily="34" charset="0"/>
                <a:ea typeface="游ゴシック" panose="020B0400000000000000" pitchFamily="34" charset="-128"/>
                <a:cs typeface="Arial" panose="020B0604020202020204" pitchFamily="34" charset="0"/>
              </a:rPr>
              <a:t>Which technology do you think has the biggest influence </a:t>
            </a:r>
          </a:p>
          <a:p>
            <a:pPr algn="ctr" defTabSz="914353">
              <a:defRPr/>
            </a:pPr>
            <a:r>
              <a:rPr lang="en-US" altLang="ja-JP" sz="3600" b="1" dirty="0">
                <a:latin typeface="Arial" panose="020B0604020202020204" pitchFamily="34" charset="0"/>
                <a:ea typeface="游ゴシック" panose="020B0400000000000000" pitchFamily="34" charset="-128"/>
                <a:cs typeface="Arial" panose="020B0604020202020204" pitchFamily="34" charset="0"/>
              </a:rPr>
              <a:t>on our daily lives?</a:t>
            </a:r>
            <a:r>
              <a:rPr lang="en-US" altLang="ja-JP" sz="36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36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pic>
        <p:nvPicPr>
          <p:cNvPr id="3" name="図 2">
            <a:extLst>
              <a:ext uri="{FF2B5EF4-FFF2-40B4-BE49-F238E27FC236}">
                <a16:creationId xmlns:a16="http://schemas.microsoft.com/office/drawing/2014/main" id="{281F715B-B312-9DB6-2138-3C56DDDA7DE1}"/>
              </a:ext>
            </a:extLst>
          </p:cNvPr>
          <p:cNvPicPr>
            <a:picLocks noChangeAspect="1"/>
          </p:cNvPicPr>
          <p:nvPr/>
        </p:nvPicPr>
        <p:blipFill>
          <a:blip r:embed="rId3">
            <a:extLst>
              <a:ext uri="{28A0092B-C50C-407E-A947-70E740481C1C}">
                <a14:useLocalDpi xmlns:a14="http://schemas.microsoft.com/office/drawing/2010/main" val="0"/>
              </a:ext>
            </a:extLst>
          </a:blip>
          <a:srcRect l="23334" r="39296"/>
          <a:stretch/>
        </p:blipFill>
        <p:spPr>
          <a:xfrm>
            <a:off x="0" y="0"/>
            <a:ext cx="4556128" cy="6842760"/>
          </a:xfrm>
          <a:prstGeom prst="rect">
            <a:avLst/>
          </a:prstGeom>
        </p:spPr>
      </p:pic>
    </p:spTree>
    <p:extLst>
      <p:ext uri="{BB962C8B-B14F-4D97-AF65-F5344CB8AC3E}">
        <p14:creationId xmlns:p14="http://schemas.microsoft.com/office/powerpoint/2010/main" val="207226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p:cNvSpPr/>
          <p:nvPr/>
        </p:nvSpPr>
        <p:spPr>
          <a:xfrm>
            <a:off x="4641841" y="1823175"/>
            <a:ext cx="632023" cy="615820"/>
          </a:xfrm>
          <a:prstGeom prst="roundRect">
            <a:avLst>
              <a:gd name="adj" fmla="val 66675"/>
            </a:avLst>
          </a:prstGeom>
          <a:solidFill>
            <a:srgbClr val="0A081B"/>
          </a:solidFill>
          <a:ln w="30480">
            <a:solidFill>
              <a:srgbClr val="16FFBB"/>
            </a:solidFill>
            <a:prstDash val="solid"/>
          </a:ln>
        </p:spPr>
        <p:txBody>
          <a:bodyPr/>
          <a:lstStyle/>
          <a:p>
            <a:endParaRPr lang="ja-JP" altLang="en-US"/>
          </a:p>
        </p:txBody>
      </p:sp>
      <p:sp>
        <p:nvSpPr>
          <p:cNvPr id="5" name="Text 2"/>
          <p:cNvSpPr/>
          <p:nvPr/>
        </p:nvSpPr>
        <p:spPr>
          <a:xfrm>
            <a:off x="4633079" y="2125460"/>
            <a:ext cx="632023" cy="589272"/>
          </a:xfrm>
          <a:prstGeom prst="rect">
            <a:avLst/>
          </a:prstGeom>
          <a:noFill/>
          <a:ln/>
        </p:spPr>
        <p:txBody>
          <a:bodyPr wrap="none" lIns="0" tIns="0" rIns="0" bIns="0" rtlCol="0" anchor="t"/>
          <a:lstStyle/>
          <a:p>
            <a:pPr algn="ctr" defTabSz="761970">
              <a:lnSpc>
                <a:spcPts val="2125"/>
              </a:lnSpc>
            </a:pPr>
            <a:r>
              <a:rPr kumimoji="1" lang="en-US" sz="3600" b="1" dirty="0">
                <a:solidFill>
                  <a:srgbClr val="E0E4E6"/>
                </a:solidFill>
                <a:latin typeface="Spline Sans Bold" pitchFamily="34" charset="0"/>
                <a:ea typeface="Spline Sans Bold" pitchFamily="34" charset="-122"/>
                <a:cs typeface="Spline Sans Bold" pitchFamily="34" charset="-120"/>
              </a:rPr>
              <a:t>1</a:t>
            </a:r>
            <a:endParaRPr kumimoji="1" lang="en-US" sz="3600" dirty="0">
              <a:solidFill>
                <a:prstClr val="black"/>
              </a:solidFill>
              <a:latin typeface="Calibri" panose="020F0502020204030204"/>
            </a:endParaRPr>
          </a:p>
        </p:txBody>
      </p:sp>
      <p:sp>
        <p:nvSpPr>
          <p:cNvPr id="6" name="Text 3"/>
          <p:cNvSpPr/>
          <p:nvPr/>
        </p:nvSpPr>
        <p:spPr>
          <a:xfrm>
            <a:off x="5455019" y="2088290"/>
            <a:ext cx="2286000" cy="285750"/>
          </a:xfrm>
          <a:prstGeom prst="rect">
            <a:avLst/>
          </a:prstGeom>
          <a:noFill/>
          <a:ln/>
        </p:spPr>
        <p:txBody>
          <a:bodyPr wrap="none" lIns="0" tIns="0" rIns="0" bIns="0" rtlCol="0" anchor="t"/>
          <a:lstStyle/>
          <a:p>
            <a:pPr defTabSz="761970">
              <a:lnSpc>
                <a:spcPts val="2250"/>
              </a:lnSpc>
            </a:pPr>
            <a:r>
              <a:rPr kumimoji="1" lang="en-US" sz="3600" b="1" dirty="0">
                <a:solidFill>
                  <a:srgbClr val="E0E4E6"/>
                </a:solidFill>
                <a:latin typeface="Arial" panose="020B0604020202020204" pitchFamily="34" charset="0"/>
                <a:ea typeface="Spline Sans Bold" pitchFamily="34" charset="-122"/>
                <a:cs typeface="Arial" panose="020B0604020202020204" pitchFamily="34" charset="0"/>
              </a:rPr>
              <a:t>Video Explanation</a:t>
            </a:r>
            <a:endParaRPr kumimoji="1" lang="en-US" sz="3600" dirty="0">
              <a:solidFill>
                <a:prstClr val="black"/>
              </a:solidFill>
              <a:latin typeface="Arial" panose="020B0604020202020204" pitchFamily="34" charset="0"/>
              <a:cs typeface="Arial" panose="020B0604020202020204" pitchFamily="34" charset="0"/>
            </a:endParaRPr>
          </a:p>
        </p:txBody>
      </p:sp>
      <p:sp>
        <p:nvSpPr>
          <p:cNvPr id="12" name="タイトル 1"/>
          <p:cNvSpPr txBox="1">
            <a:spLocks/>
          </p:cNvSpPr>
          <p:nvPr/>
        </p:nvSpPr>
        <p:spPr>
          <a:xfrm>
            <a:off x="4641841" y="334837"/>
            <a:ext cx="6343261"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3. Introduction of  </a:t>
            </a:r>
          </a:p>
          <a:p>
            <a:r>
              <a:rPr lang="en-US" altLang="ja-JP" sz="4800" b="1" dirty="0">
                <a:solidFill>
                  <a:srgbClr val="66FFFF"/>
                </a:solidFill>
                <a:latin typeface="Arial" panose="020B0604020202020204" pitchFamily="34" charset="0"/>
                <a:cs typeface="Arial" panose="020B0604020202020204" pitchFamily="34" charset="0"/>
              </a:rPr>
              <a:t>             Generative AI</a:t>
            </a:r>
            <a:endParaRPr lang="ja-JP" altLang="en-US" sz="4800" dirty="0">
              <a:solidFill>
                <a:srgbClr val="66FFFF"/>
              </a:solidFill>
            </a:endParaRPr>
          </a:p>
        </p:txBody>
      </p:sp>
      <p:sp>
        <p:nvSpPr>
          <p:cNvPr id="13" name="タイトル 1"/>
          <p:cNvSpPr txBox="1">
            <a:spLocks/>
          </p:cNvSpPr>
          <p:nvPr/>
        </p:nvSpPr>
        <p:spPr>
          <a:xfrm>
            <a:off x="4641841" y="2583651"/>
            <a:ext cx="7165910" cy="181480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latin typeface="Arial" panose="020B0604020202020204" pitchFamily="34" charset="0"/>
                <a:cs typeface="Arial" panose="020B0604020202020204" pitchFamily="34" charset="0"/>
              </a:rPr>
              <a:t>Watch the video which explains what generative AI is and answer the following questions.</a:t>
            </a:r>
            <a:endParaRPr lang="en-US" altLang="ja-JP" sz="4800" b="1" dirty="0">
              <a:solidFill>
                <a:srgbClr val="66FFFF"/>
              </a:solidFill>
              <a:latin typeface="Arial" panose="020B0604020202020204" pitchFamily="34" charset="0"/>
              <a:cs typeface="Arial" panose="020B0604020202020204" pitchFamily="34" charset="0"/>
            </a:endParaRPr>
          </a:p>
        </p:txBody>
      </p:sp>
      <p:pic>
        <p:nvPicPr>
          <p:cNvPr id="1026" name="Picture 2" descr="European watchdog creates Chat GPT taskforce - National ...">
            <a:extLst>
              <a:ext uri="{FF2B5EF4-FFF2-40B4-BE49-F238E27FC236}">
                <a16:creationId xmlns:a16="http://schemas.microsoft.com/office/drawing/2014/main" id="{6C6EE71A-E551-A4D3-DB2A-FD45E21AF9D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39" r="18665" b="11205"/>
          <a:stretch/>
        </p:blipFill>
        <p:spPr bwMode="auto">
          <a:xfrm>
            <a:off x="4985536" y="4741215"/>
            <a:ext cx="1734207" cy="1364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gQueryからGeminiを呼び出し、テーブルのデータを分類させて ...">
            <a:extLst>
              <a:ext uri="{FF2B5EF4-FFF2-40B4-BE49-F238E27FC236}">
                <a16:creationId xmlns:a16="http://schemas.microsoft.com/office/drawing/2014/main" id="{D3D4EC3B-E152-F5BC-A373-C9104AD140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5751" y="4768633"/>
            <a:ext cx="2298090" cy="1206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oft 365 Copilot 初期設定方法が公開されたので確認して ...">
            <a:extLst>
              <a:ext uri="{FF2B5EF4-FFF2-40B4-BE49-F238E27FC236}">
                <a16:creationId xmlns:a16="http://schemas.microsoft.com/office/drawing/2014/main" id="{8C215104-C39A-28D4-045E-69154364B7F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32" r="11978"/>
          <a:stretch/>
        </p:blipFill>
        <p:spPr bwMode="auto">
          <a:xfrm>
            <a:off x="9690538" y="4689806"/>
            <a:ext cx="1849821" cy="1364153"/>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DC070D80-4DA5-B359-C8A9-DC917F8D5AF4}"/>
              </a:ext>
            </a:extLst>
          </p:cNvPr>
          <p:cNvPicPr>
            <a:picLocks noChangeAspect="1"/>
          </p:cNvPicPr>
          <p:nvPr/>
        </p:nvPicPr>
        <p:blipFill>
          <a:blip r:embed="rId6">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10001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1. Self-Introduction</a:t>
            </a:r>
            <a:endParaRPr kumimoji="1" lang="ja-JP" altLang="en-US" sz="4800" dirty="0">
              <a:solidFill>
                <a:srgbClr val="66FFFF"/>
              </a:solidFill>
            </a:endParaRPr>
          </a:p>
        </p:txBody>
      </p:sp>
      <p:sp>
        <p:nvSpPr>
          <p:cNvPr id="3" name="コンテンツ プレースホルダー 2"/>
          <p:cNvSpPr>
            <a:spLocks noGrp="1"/>
          </p:cNvSpPr>
          <p:nvPr>
            <p:ph idx="1"/>
          </p:nvPr>
        </p:nvSpPr>
        <p:spPr/>
        <p:txBody>
          <a:bodyPr>
            <a:noAutofit/>
          </a:bodyPr>
          <a:lstStyle/>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Get to know each other </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with your group members! </a:t>
            </a:r>
          </a:p>
          <a:p>
            <a:pPr>
              <a:buFont typeface="Wingdings" panose="05000000000000000000" pitchFamily="2" charset="2"/>
              <a:buChar char="Ø"/>
            </a:pPr>
            <a:endParaRPr lang="ja-JP"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have 1 minute to introduce yourselves. </a:t>
            </a:r>
          </a:p>
          <a:p>
            <a:pPr>
              <a:buFont typeface="Wingdings" panose="05000000000000000000" pitchFamily="2" charset="2"/>
              <a:buChar char="Ø"/>
            </a:pPr>
            <a:endParaRPr lang="ja-JP"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Include following information </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in your self-introduction.</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4669179" y="2098388"/>
            <a:ext cx="632023" cy="589272"/>
          </a:xfrm>
          <a:prstGeom prst="rect">
            <a:avLst/>
          </a:prstGeom>
          <a:noFill/>
          <a:ln/>
        </p:spPr>
        <p:txBody>
          <a:bodyPr wrap="none" lIns="0" tIns="0" rIns="0" bIns="0" rtlCol="0" anchor="t"/>
          <a:lstStyle/>
          <a:p>
            <a:pPr algn="ctr" defTabSz="761970">
              <a:lnSpc>
                <a:spcPts val="2125"/>
              </a:lnSpc>
            </a:pPr>
            <a:r>
              <a:rPr kumimoji="1" lang="en-US" sz="3600" b="1" dirty="0">
                <a:solidFill>
                  <a:srgbClr val="E0E4E6"/>
                </a:solidFill>
                <a:latin typeface="Spline Sans Bold" pitchFamily="34" charset="0"/>
                <a:ea typeface="Spline Sans Bold" pitchFamily="34" charset="-122"/>
              </a:rPr>
              <a:t>2</a:t>
            </a:r>
            <a:endParaRPr kumimoji="1" lang="en-US" sz="3600" dirty="0">
              <a:solidFill>
                <a:prstClr val="black"/>
              </a:solidFill>
              <a:latin typeface="Calibri" panose="020F0502020204030204"/>
            </a:endParaRPr>
          </a:p>
        </p:txBody>
      </p:sp>
      <p:sp>
        <p:nvSpPr>
          <p:cNvPr id="12" name="タイトル 1"/>
          <p:cNvSpPr txBox="1">
            <a:spLocks/>
          </p:cNvSpPr>
          <p:nvPr/>
        </p:nvSpPr>
        <p:spPr>
          <a:xfrm>
            <a:off x="4641841" y="334837"/>
            <a:ext cx="6343261"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3. Introduction of  </a:t>
            </a:r>
          </a:p>
          <a:p>
            <a:r>
              <a:rPr lang="en-US" altLang="ja-JP" sz="4800" b="1" dirty="0">
                <a:solidFill>
                  <a:srgbClr val="66FFFF"/>
                </a:solidFill>
                <a:latin typeface="Arial" panose="020B0604020202020204" pitchFamily="34" charset="0"/>
                <a:cs typeface="Arial" panose="020B0604020202020204" pitchFamily="34" charset="0"/>
              </a:rPr>
              <a:t>             Generative AI</a:t>
            </a:r>
            <a:endParaRPr lang="ja-JP" altLang="en-US" sz="4800" dirty="0">
              <a:solidFill>
                <a:srgbClr val="66FFFF"/>
              </a:solidFill>
            </a:endParaRPr>
          </a:p>
        </p:txBody>
      </p:sp>
      <p:sp>
        <p:nvSpPr>
          <p:cNvPr id="13" name="タイトル 1"/>
          <p:cNvSpPr txBox="1">
            <a:spLocks/>
          </p:cNvSpPr>
          <p:nvPr/>
        </p:nvSpPr>
        <p:spPr>
          <a:xfrm>
            <a:off x="4669179" y="3088769"/>
            <a:ext cx="7367311"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latin typeface="Arial" panose="020B0604020202020204" pitchFamily="34" charset="0"/>
                <a:cs typeface="Arial" panose="020B0604020202020204" pitchFamily="34" charset="0"/>
              </a:rPr>
              <a:t>Q1. What is generative AI?</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Q2. How does it learn to do that?</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Q3. Does it work like our brain?</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Q4. What can it make exactly?</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Q5. Can it make mistakes?</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Q6. </a:t>
            </a:r>
            <a:r>
              <a:rPr lang="en-US" altLang="ja-JP" sz="3400" b="1" dirty="0">
                <a:latin typeface="Arial" panose="020B0604020202020204" pitchFamily="34" charset="0"/>
                <a:cs typeface="Arial" panose="020B0604020202020204" pitchFamily="34" charset="0"/>
              </a:rPr>
              <a:t>Can it learn from its mistakes?</a:t>
            </a:r>
            <a:endParaRPr lang="ja-JP" altLang="ja-JP" sz="3400" b="1" dirty="0">
              <a:latin typeface="Arial" panose="020B0604020202020204" pitchFamily="34" charset="0"/>
              <a:cs typeface="Arial" panose="020B0604020202020204" pitchFamily="34" charset="0"/>
            </a:endParaRPr>
          </a:p>
        </p:txBody>
      </p:sp>
      <p:sp>
        <p:nvSpPr>
          <p:cNvPr id="8" name="Shape 5"/>
          <p:cNvSpPr/>
          <p:nvPr/>
        </p:nvSpPr>
        <p:spPr>
          <a:xfrm>
            <a:off x="4669179" y="1799801"/>
            <a:ext cx="632023" cy="597174"/>
          </a:xfrm>
          <a:prstGeom prst="roundRect">
            <a:avLst>
              <a:gd name="adj" fmla="val 66675"/>
            </a:avLst>
          </a:prstGeom>
          <a:noFill/>
          <a:ln w="30480">
            <a:solidFill>
              <a:srgbClr val="29DDDA"/>
            </a:solidFill>
            <a:prstDash val="solid"/>
          </a:ln>
        </p:spPr>
        <p:txBody>
          <a:bodyPr/>
          <a:lstStyle/>
          <a:p>
            <a:endParaRPr lang="ja-JP" altLang="en-US"/>
          </a:p>
        </p:txBody>
      </p:sp>
      <p:sp>
        <p:nvSpPr>
          <p:cNvPr id="10" name="Text 7"/>
          <p:cNvSpPr/>
          <p:nvPr/>
        </p:nvSpPr>
        <p:spPr>
          <a:xfrm>
            <a:off x="5398381" y="2098388"/>
            <a:ext cx="2286000" cy="285750"/>
          </a:xfrm>
          <a:prstGeom prst="rect">
            <a:avLst/>
          </a:prstGeom>
          <a:noFill/>
          <a:ln/>
        </p:spPr>
        <p:txBody>
          <a:bodyPr wrap="none" lIns="0" tIns="0" rIns="0" bIns="0" rtlCol="0" anchor="t"/>
          <a:lstStyle/>
          <a:p>
            <a:pPr defTabSz="761970">
              <a:lnSpc>
                <a:spcPts val="2250"/>
              </a:lnSpc>
            </a:pPr>
            <a:r>
              <a:rPr kumimoji="1" lang="en-US" sz="3600" b="1" dirty="0">
                <a:solidFill>
                  <a:srgbClr val="E0E4E6"/>
                </a:solidFill>
                <a:latin typeface="Arial" panose="020B0604020202020204" pitchFamily="34" charset="0"/>
                <a:ea typeface="Spline Sans Bold" pitchFamily="34" charset="-122"/>
                <a:cs typeface="Arial" panose="020B0604020202020204" pitchFamily="34" charset="0"/>
              </a:rPr>
              <a:t>Questions to Answer</a:t>
            </a:r>
            <a:endParaRPr kumimoji="1" lang="en-US" sz="3600" dirty="0">
              <a:solidFill>
                <a:prstClr val="black"/>
              </a:solidFill>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E6645D5E-5B7F-3DCB-8EF5-27D2D9258A17}"/>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21868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down)">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wipe(down)">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wipe(down)">
                                      <p:cBhvr>
                                        <p:cTn id="27" dur="500"/>
                                        <p:tgtEl>
                                          <p:spTgt spid="1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wipe(down)">
                                      <p:cBhvr>
                                        <p:cTn id="32"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781800" y="1277229"/>
            <a:ext cx="7086739"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Share your ideas with your group members!</a:t>
            </a:r>
          </a:p>
        </p:txBody>
      </p:sp>
      <p:pic>
        <p:nvPicPr>
          <p:cNvPr id="3" name="図 2">
            <a:extLst>
              <a:ext uri="{FF2B5EF4-FFF2-40B4-BE49-F238E27FC236}">
                <a16:creationId xmlns:a16="http://schemas.microsoft.com/office/drawing/2014/main" id="{2DABAFE9-8038-FD57-3665-75CB73949C33}"/>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106462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892636" y="3491185"/>
            <a:ext cx="7086739"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Share your ideas </a:t>
            </a:r>
          </a:p>
          <a:p>
            <a:r>
              <a:rPr lang="en-US" altLang="ja-JP" sz="4800" b="1" dirty="0">
                <a:solidFill>
                  <a:srgbClr val="66FFFF"/>
                </a:solidFill>
                <a:latin typeface="Arial" panose="020B0604020202020204" pitchFamily="34" charset="0"/>
                <a:cs typeface="Arial" panose="020B0604020202020204" pitchFamily="34" charset="0"/>
              </a:rPr>
              <a:t>    with the whole class!</a:t>
            </a:r>
          </a:p>
        </p:txBody>
      </p:sp>
      <p:pic>
        <p:nvPicPr>
          <p:cNvPr id="3" name="図 2">
            <a:extLst>
              <a:ext uri="{FF2B5EF4-FFF2-40B4-BE49-F238E27FC236}">
                <a16:creationId xmlns:a16="http://schemas.microsoft.com/office/drawing/2014/main" id="{7076FF12-4E02-BDFC-77EB-FB3B79B0834B}"/>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21761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02514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Q1. What is generative AI?</a:t>
            </a:r>
          </a:p>
          <a:p>
            <a:endParaRPr lang="ja-JP" altLang="ja-JP" sz="500" b="1" dirty="0">
              <a:solidFill>
                <a:schemeClr val="bg1"/>
              </a:solidFill>
              <a:latin typeface="Arial" panose="020B0604020202020204" pitchFamily="34" charset="0"/>
              <a:cs typeface="Arial" panose="020B0604020202020204" pitchFamily="34" charset="0"/>
            </a:endParaRPr>
          </a:p>
          <a:p>
            <a:endParaRPr lang="en-US" altLang="ja-JP" sz="3600" b="1" dirty="0">
              <a:solidFill>
                <a:schemeClr val="bg1"/>
              </a:solidFill>
              <a:latin typeface="Arial" panose="020B0604020202020204" pitchFamily="34" charset="0"/>
              <a:cs typeface="Arial" panose="020B0604020202020204" pitchFamily="34" charset="0"/>
            </a:endParaRPr>
          </a:p>
          <a:p>
            <a:r>
              <a:rPr lang="en-US" altLang="ja-JP" sz="4800" b="1" dirty="0">
                <a:solidFill>
                  <a:schemeClr val="bg1"/>
                </a:solidFill>
                <a:latin typeface="Arial" panose="020B0604020202020204" pitchFamily="34" charset="0"/>
                <a:cs typeface="Arial" panose="020B0604020202020204" pitchFamily="34" charset="0"/>
              </a:rPr>
              <a:t>It is a type of technology </a:t>
            </a:r>
          </a:p>
          <a:p>
            <a:endParaRPr lang="en-US" altLang="ja-JP" sz="1600" b="1" dirty="0">
              <a:solidFill>
                <a:schemeClr val="bg1"/>
              </a:solidFill>
              <a:latin typeface="Arial" panose="020B0604020202020204" pitchFamily="34" charset="0"/>
              <a:cs typeface="Arial" panose="020B0604020202020204" pitchFamily="34" charset="0"/>
            </a:endParaRPr>
          </a:p>
          <a:p>
            <a:r>
              <a:rPr lang="ja-JP" altLang="en-US" sz="4800" b="1" dirty="0">
                <a:solidFill>
                  <a:schemeClr val="bg1"/>
                </a:solidFill>
                <a:latin typeface="Arial" panose="020B0604020202020204" pitchFamily="34" charset="0"/>
                <a:cs typeface="Arial" panose="020B0604020202020204" pitchFamily="34" charset="0"/>
              </a:rPr>
              <a:t>　</a:t>
            </a:r>
            <a:r>
              <a:rPr lang="en-US" altLang="ja-JP" sz="4800" b="1" dirty="0">
                <a:solidFill>
                  <a:schemeClr val="bg1"/>
                </a:solidFill>
                <a:latin typeface="Arial" panose="020B0604020202020204" pitchFamily="34" charset="0"/>
                <a:cs typeface="Arial" panose="020B0604020202020204" pitchFamily="34" charset="0"/>
              </a:rPr>
              <a:t>that can create new things </a:t>
            </a:r>
          </a:p>
          <a:p>
            <a:endParaRPr lang="en-US" altLang="ja-JP" sz="1600" b="1" dirty="0">
              <a:solidFill>
                <a:schemeClr val="bg1"/>
              </a:solidFill>
              <a:latin typeface="Arial" panose="020B0604020202020204" pitchFamily="34" charset="0"/>
              <a:cs typeface="Arial" panose="020B0604020202020204" pitchFamily="34" charset="0"/>
            </a:endParaRPr>
          </a:p>
          <a:p>
            <a:r>
              <a:rPr lang="ja-JP" altLang="en-US" sz="4800" b="1" dirty="0">
                <a:solidFill>
                  <a:schemeClr val="bg1"/>
                </a:solidFill>
                <a:latin typeface="Arial" panose="020B0604020202020204" pitchFamily="34" charset="0"/>
                <a:cs typeface="Arial" panose="020B0604020202020204" pitchFamily="34" charset="0"/>
              </a:rPr>
              <a:t>　　</a:t>
            </a:r>
            <a:r>
              <a:rPr lang="en-US" altLang="ja-JP" sz="4800" b="1" dirty="0">
                <a:solidFill>
                  <a:schemeClr val="bg1"/>
                </a:solidFill>
                <a:latin typeface="Arial" panose="020B0604020202020204" pitchFamily="34" charset="0"/>
                <a:cs typeface="Arial" panose="020B0604020202020204" pitchFamily="34" charset="0"/>
              </a:rPr>
              <a:t>like pictures, stories or music.</a:t>
            </a:r>
            <a:endParaRPr lang="en-US" altLang="ja-JP"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0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down)">
                                      <p:cBhvr>
                                        <p:cTn id="10" dur="500"/>
                                        <p:tgtEl>
                                          <p:spTgt spid="2">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wipe(down)">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64524" y="454144"/>
            <a:ext cx="10590414"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Q2. </a:t>
            </a:r>
            <a:r>
              <a:rPr lang="en-US" altLang="ja-JP" sz="5200" b="1" dirty="0">
                <a:solidFill>
                  <a:srgbClr val="66FFFF"/>
                </a:solidFill>
                <a:latin typeface="Arial" panose="020B0604020202020204" pitchFamily="34" charset="0"/>
                <a:cs typeface="Arial" panose="020B0604020202020204" pitchFamily="34" charset="0"/>
              </a:rPr>
              <a:t>How does it learn to do that?</a:t>
            </a:r>
          </a:p>
          <a:p>
            <a:endParaRPr lang="ja-JP" altLang="ja-JP" sz="500" b="1" dirty="0">
              <a:solidFill>
                <a:schemeClr val="bg1"/>
              </a:solidFill>
              <a:latin typeface="Arial" panose="020B0604020202020204" pitchFamily="34" charset="0"/>
              <a:cs typeface="Arial" panose="020B0604020202020204" pitchFamily="34" charset="0"/>
            </a:endParaRPr>
          </a:p>
          <a:p>
            <a:endParaRPr lang="en-US" altLang="ja-JP" sz="36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sz="4800" b="1" dirty="0">
                <a:solidFill>
                  <a:schemeClr val="bg1"/>
                </a:solidFill>
                <a:latin typeface="Arial" panose="020B0604020202020204" pitchFamily="34" charset="0"/>
                <a:cs typeface="Arial" panose="020B0604020202020204" pitchFamily="34" charset="0"/>
              </a:rPr>
              <a:t>It uses something called machine</a:t>
            </a:r>
          </a:p>
          <a:p>
            <a:pPr>
              <a:lnSpc>
                <a:spcPct val="100000"/>
              </a:lnSpc>
            </a:pPr>
            <a:endParaRPr lang="en-US" altLang="ja-JP" sz="16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sz="4800" b="1" dirty="0">
                <a:solidFill>
                  <a:schemeClr val="bg1"/>
                </a:solidFill>
                <a:latin typeface="Arial" panose="020B0604020202020204" pitchFamily="34" charset="0"/>
                <a:cs typeface="Arial" panose="020B0604020202020204" pitchFamily="34" charset="0"/>
              </a:rPr>
              <a:t>   learning, which is a way for </a:t>
            </a:r>
          </a:p>
          <a:p>
            <a:pPr>
              <a:lnSpc>
                <a:spcPct val="100000"/>
              </a:lnSpc>
            </a:pPr>
            <a:endParaRPr lang="en-US" altLang="ja-JP" sz="16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sz="4800" b="1" dirty="0">
                <a:solidFill>
                  <a:schemeClr val="bg1"/>
                </a:solidFill>
                <a:latin typeface="Arial" panose="020B0604020202020204" pitchFamily="34" charset="0"/>
                <a:cs typeface="Arial" panose="020B0604020202020204" pitchFamily="34" charset="0"/>
              </a:rPr>
              <a:t>      computers to learn from data.</a:t>
            </a:r>
          </a:p>
          <a:p>
            <a:pPr>
              <a:lnSpc>
                <a:spcPct val="100000"/>
              </a:lnSpc>
            </a:pPr>
            <a:endParaRPr lang="en-US" altLang="ja-JP" sz="20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sz="4800" b="1" dirty="0">
                <a:solidFill>
                  <a:schemeClr val="bg1"/>
                </a:solidFill>
                <a:latin typeface="Arial" panose="020B0604020202020204" pitchFamily="34" charset="0"/>
                <a:cs typeface="Arial" panose="020B0604020202020204" pitchFamily="34" charset="0"/>
              </a:rPr>
              <a:t> </a:t>
            </a:r>
            <a:r>
              <a:rPr lang="en-US" altLang="ja-JP" b="1" dirty="0">
                <a:solidFill>
                  <a:schemeClr val="bg1"/>
                </a:solidFill>
                <a:latin typeface="Arial" panose="020B0604020202020204" pitchFamily="34" charset="0"/>
                <a:cs typeface="Arial" panose="020B0604020202020204" pitchFamily="34" charset="0"/>
              </a:rPr>
              <a:t>(It works by learning from lots of </a:t>
            </a:r>
          </a:p>
          <a:p>
            <a:pPr>
              <a:lnSpc>
                <a:spcPct val="100000"/>
              </a:lnSpc>
            </a:pPr>
            <a:endParaRPr lang="en-US" altLang="ja-JP" sz="500" b="1" dirty="0">
              <a:solidFill>
                <a:schemeClr val="bg1"/>
              </a:solidFill>
              <a:latin typeface="Arial" panose="020B0604020202020204" pitchFamily="34" charset="0"/>
              <a:cs typeface="Arial" panose="020B0604020202020204" pitchFamily="34" charset="0"/>
            </a:endParaRPr>
          </a:p>
          <a:p>
            <a:pPr>
              <a:lnSpc>
                <a:spcPct val="100000"/>
              </a:lnSpc>
            </a:pPr>
            <a:r>
              <a:rPr lang="en-US" altLang="ja-JP" b="1" dirty="0">
                <a:solidFill>
                  <a:schemeClr val="bg1"/>
                </a:solidFill>
                <a:latin typeface="Arial" panose="020B0604020202020204" pitchFamily="34" charset="0"/>
                <a:cs typeface="Arial" panose="020B0604020202020204" pitchFamily="34" charset="0"/>
              </a:rPr>
              <a:t>examples that it sees or hears.)</a:t>
            </a:r>
            <a:endParaRPr lang="en-US" altLang="ja-JP"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4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down)">
                                      <p:cBhvr>
                                        <p:cTn id="10" dur="500"/>
                                        <p:tgtEl>
                                          <p:spTgt spid="2">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wipe(down)">
                                      <p:cBhvr>
                                        <p:cTn id="13" dur="500"/>
                                        <p:tgtEl>
                                          <p:spTgt spid="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wipe(down)">
                                      <p:cBhvr>
                                        <p:cTn id="18" dur="500"/>
                                        <p:tgtEl>
                                          <p:spTgt spid="2">
                                            <p:txEl>
                                              <p:pRg st="9" end="9"/>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wipe(down)">
                                      <p:cBhvr>
                                        <p:cTn id="2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75666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200" b="1" dirty="0">
                <a:solidFill>
                  <a:srgbClr val="66FFFF"/>
                </a:solidFill>
                <a:latin typeface="Arial" panose="020B0604020202020204" pitchFamily="34" charset="0"/>
                <a:cs typeface="Arial" panose="020B0604020202020204" pitchFamily="34" charset="0"/>
              </a:rPr>
              <a:t>Q3.</a:t>
            </a:r>
            <a:r>
              <a:rPr lang="en-US" altLang="ja-JP" sz="5200" dirty="0">
                <a:solidFill>
                  <a:srgbClr val="66FFFF"/>
                </a:solidFill>
                <a:latin typeface="Arial" panose="020B0604020202020204" pitchFamily="34" charset="0"/>
                <a:cs typeface="Arial" panose="020B0604020202020204" pitchFamily="34" charset="0"/>
              </a:rPr>
              <a:t> </a:t>
            </a:r>
            <a:r>
              <a:rPr lang="en-US" altLang="ja-JP" sz="5200" b="1" dirty="0">
                <a:solidFill>
                  <a:srgbClr val="66FFFF"/>
                </a:solidFill>
                <a:latin typeface="Arial" panose="020B0604020202020204" pitchFamily="34" charset="0"/>
                <a:cs typeface="Arial" panose="020B0604020202020204" pitchFamily="34" charset="0"/>
              </a:rPr>
              <a:t>Does it work like our brain?</a:t>
            </a:r>
          </a:p>
          <a:p>
            <a:endParaRPr lang="en-US" altLang="ja-JP" sz="5200" b="1" dirty="0">
              <a:solidFill>
                <a:srgbClr val="66FFFF"/>
              </a:solidFill>
              <a:latin typeface="Arial" panose="020B0604020202020204" pitchFamily="34" charset="0"/>
              <a:cs typeface="Arial" panose="020B0604020202020204" pitchFamily="34" charset="0"/>
            </a:endParaRPr>
          </a:p>
          <a:p>
            <a:r>
              <a:rPr lang="en-US" altLang="ja-JP" sz="4800" b="1" dirty="0">
                <a:solidFill>
                  <a:schemeClr val="bg1"/>
                </a:solidFill>
                <a:latin typeface="Arial" panose="020B0604020202020204" pitchFamily="34" charset="0"/>
                <a:cs typeface="Arial" panose="020B0604020202020204" pitchFamily="34" charset="0"/>
              </a:rPr>
              <a:t>In some ways, Yes.</a:t>
            </a:r>
            <a:endParaRPr lang="ja-JP" altLang="ja-JP"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4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02514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Q4. What can it make exactly?</a:t>
            </a:r>
            <a:endParaRPr lang="ja-JP" altLang="ja-JP" sz="5400" b="1" dirty="0">
              <a:solidFill>
                <a:srgbClr val="66FFFF"/>
              </a:solidFill>
              <a:latin typeface="Arial" panose="020B0604020202020204" pitchFamily="34" charset="0"/>
              <a:cs typeface="Arial" panose="020B0604020202020204" pitchFamily="34" charset="0"/>
            </a:endParaRPr>
          </a:p>
          <a:p>
            <a:endParaRPr lang="en-US" altLang="ja-JP" b="1" dirty="0">
              <a:solidFill>
                <a:schemeClr val="bg1"/>
              </a:solidFill>
              <a:latin typeface="Arial" panose="020B0604020202020204" pitchFamily="34" charset="0"/>
              <a:cs typeface="Arial" panose="020B0604020202020204" pitchFamily="34" charset="0"/>
            </a:endParaRPr>
          </a:p>
          <a:p>
            <a:r>
              <a:rPr lang="en-US" altLang="ja-JP" sz="4800" b="1" dirty="0">
                <a:solidFill>
                  <a:schemeClr val="bg1"/>
                </a:solidFill>
                <a:latin typeface="Arial" panose="020B0604020202020204" pitchFamily="34" charset="0"/>
                <a:cs typeface="Arial" panose="020B0604020202020204" pitchFamily="34" charset="0"/>
              </a:rPr>
              <a:t>It can make almost anything </a:t>
            </a:r>
          </a:p>
          <a:p>
            <a:endParaRPr lang="en-US" altLang="ja-JP" sz="500" b="1" dirty="0">
              <a:solidFill>
                <a:schemeClr val="bg1"/>
              </a:solidFill>
              <a:latin typeface="Arial" panose="020B0604020202020204" pitchFamily="34" charset="0"/>
              <a:cs typeface="Arial" panose="020B0604020202020204" pitchFamily="34" charset="0"/>
            </a:endParaRPr>
          </a:p>
          <a:p>
            <a:r>
              <a:rPr lang="ja-JP" altLang="en-US" sz="4800" b="1" dirty="0">
                <a:solidFill>
                  <a:schemeClr val="bg1"/>
                </a:solidFill>
                <a:latin typeface="Arial" panose="020B0604020202020204" pitchFamily="34" charset="0"/>
                <a:cs typeface="Arial" panose="020B0604020202020204" pitchFamily="34" charset="0"/>
              </a:rPr>
              <a:t>　</a:t>
            </a:r>
            <a:r>
              <a:rPr lang="en-US" altLang="ja-JP" sz="4800" b="1" dirty="0">
                <a:solidFill>
                  <a:schemeClr val="bg1"/>
                </a:solidFill>
                <a:latin typeface="Arial" panose="020B0604020202020204" pitchFamily="34" charset="0"/>
                <a:cs typeface="Arial" panose="020B0604020202020204" pitchFamily="34" charset="0"/>
              </a:rPr>
              <a:t> you can imagine.</a:t>
            </a:r>
            <a:endParaRPr lang="ja-JP" altLang="ja-JP"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3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down)">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02514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Q5. Can it make mistakes?</a:t>
            </a:r>
            <a:endParaRPr lang="ja-JP" altLang="ja-JP" b="1" dirty="0">
              <a:solidFill>
                <a:srgbClr val="66FFFF"/>
              </a:solidFill>
              <a:latin typeface="Arial" panose="020B0604020202020204" pitchFamily="34" charset="0"/>
              <a:cs typeface="Arial" panose="020B0604020202020204" pitchFamily="34" charset="0"/>
            </a:endParaRPr>
          </a:p>
          <a:p>
            <a:endParaRPr lang="en-US" altLang="ja-JP" dirty="0"/>
          </a:p>
          <a:p>
            <a:r>
              <a:rPr lang="en-US" altLang="ja-JP" sz="4800" b="1" dirty="0">
                <a:solidFill>
                  <a:schemeClr val="bg1"/>
                </a:solidFill>
                <a:latin typeface="Arial" panose="020B0604020202020204" pitchFamily="34" charset="0"/>
                <a:cs typeface="Arial" panose="020B0604020202020204" pitchFamily="34" charset="0"/>
              </a:rPr>
              <a:t>Yes, sometimes it can.</a:t>
            </a:r>
            <a:endParaRPr lang="ja-JP" altLang="ja-JP"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58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2139" y="495707"/>
            <a:ext cx="10025148" cy="405513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5400" b="1" dirty="0">
                <a:solidFill>
                  <a:srgbClr val="66FFFF"/>
                </a:solidFill>
                <a:latin typeface="Arial" panose="020B0604020202020204" pitchFamily="34" charset="0"/>
                <a:cs typeface="Arial" panose="020B0604020202020204" pitchFamily="34" charset="0"/>
              </a:rPr>
              <a:t>Q6. Can it learn </a:t>
            </a:r>
          </a:p>
          <a:p>
            <a:r>
              <a:rPr lang="en-US" altLang="ja-JP" sz="5400" b="1" dirty="0">
                <a:solidFill>
                  <a:srgbClr val="66FFFF"/>
                </a:solidFill>
                <a:latin typeface="Arial" panose="020B0604020202020204" pitchFamily="34" charset="0"/>
                <a:cs typeface="Arial" panose="020B0604020202020204" pitchFamily="34" charset="0"/>
              </a:rPr>
              <a:t>           from its mistakes?</a:t>
            </a:r>
          </a:p>
          <a:p>
            <a:endParaRPr lang="en-US" altLang="ja-JP" sz="5400" b="1" dirty="0">
              <a:solidFill>
                <a:srgbClr val="66FFFF"/>
              </a:solidFill>
              <a:latin typeface="Arial" panose="020B0604020202020204" pitchFamily="34" charset="0"/>
              <a:cs typeface="Arial" panose="020B0604020202020204" pitchFamily="34" charset="0"/>
            </a:endParaRPr>
          </a:p>
          <a:p>
            <a:r>
              <a:rPr lang="en-US" altLang="ja-JP" b="1" dirty="0">
                <a:solidFill>
                  <a:schemeClr val="bg1"/>
                </a:solidFill>
                <a:latin typeface="Arial" panose="020B0604020202020204" pitchFamily="34" charset="0"/>
                <a:cs typeface="Arial" panose="020B0604020202020204" pitchFamily="34" charset="0"/>
              </a:rPr>
              <a:t>Yes. By getting feedback, </a:t>
            </a:r>
          </a:p>
          <a:p>
            <a:endParaRPr lang="en-US" altLang="ja-JP" sz="500" b="1" dirty="0">
              <a:solidFill>
                <a:schemeClr val="bg1"/>
              </a:solidFill>
              <a:latin typeface="Arial" panose="020B0604020202020204" pitchFamily="34" charset="0"/>
              <a:cs typeface="Arial" panose="020B0604020202020204" pitchFamily="34" charset="0"/>
            </a:endParaRPr>
          </a:p>
          <a:p>
            <a:r>
              <a:rPr lang="en-US" altLang="ja-JP" sz="1200" b="1" dirty="0">
                <a:solidFill>
                  <a:schemeClr val="bg1"/>
                </a:solidFill>
                <a:latin typeface="Arial" panose="020B0604020202020204" pitchFamily="34" charset="0"/>
                <a:cs typeface="Arial" panose="020B0604020202020204" pitchFamily="34" charset="0"/>
              </a:rPr>
              <a:t> </a:t>
            </a:r>
            <a:endParaRPr lang="en-US" altLang="ja-JP" b="1" dirty="0">
              <a:solidFill>
                <a:schemeClr val="bg1"/>
              </a:solidFill>
              <a:latin typeface="Arial" panose="020B0604020202020204" pitchFamily="34" charset="0"/>
              <a:cs typeface="Arial" panose="020B0604020202020204" pitchFamily="34" charset="0"/>
            </a:endParaRPr>
          </a:p>
          <a:p>
            <a:r>
              <a:rPr lang="ja-JP" altLang="en-US" b="1" dirty="0">
                <a:solidFill>
                  <a:schemeClr val="bg1"/>
                </a:solidFill>
                <a:latin typeface="Arial" panose="020B0604020202020204" pitchFamily="34" charset="0"/>
                <a:cs typeface="Arial" panose="020B0604020202020204" pitchFamily="34" charset="0"/>
              </a:rPr>
              <a:t>　</a:t>
            </a:r>
            <a:r>
              <a:rPr lang="en-US" altLang="ja-JP" b="1" dirty="0">
                <a:solidFill>
                  <a:schemeClr val="bg1"/>
                </a:solidFill>
                <a:latin typeface="Arial" panose="020B0604020202020204" pitchFamily="34" charset="0"/>
                <a:cs typeface="Arial" panose="020B0604020202020204" pitchFamily="34" charset="0"/>
              </a:rPr>
              <a:t> AI adjusts and improves.</a:t>
            </a:r>
            <a:endParaRPr lang="ja-JP" altLang="ja-JP"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95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wipe(down)">
                                      <p:cBhvr>
                                        <p:cTn id="1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EB472-B96D-6428-B1E8-1C2B1816FA22}"/>
            </a:ext>
          </a:extLst>
        </p:cNvPr>
        <p:cNvGrpSpPr/>
        <p:nvPr/>
      </p:nvGrpSpPr>
      <p:grpSpPr>
        <a:xfrm>
          <a:off x="0" y="0"/>
          <a:ext cx="0" cy="0"/>
          <a:chOff x="0" y="0"/>
          <a:chExt cx="0" cy="0"/>
        </a:xfrm>
      </p:grpSpPr>
      <p:sp>
        <p:nvSpPr>
          <p:cNvPr id="12" name="タイトル 1">
            <a:extLst>
              <a:ext uri="{FF2B5EF4-FFF2-40B4-BE49-F238E27FC236}">
                <a16:creationId xmlns:a16="http://schemas.microsoft.com/office/drawing/2014/main" id="{873C230B-ACF1-A16A-BB7D-144C530A0606}"/>
              </a:ext>
            </a:extLst>
          </p:cNvPr>
          <p:cNvSpPr txBox="1">
            <a:spLocks/>
          </p:cNvSpPr>
          <p:nvPr/>
        </p:nvSpPr>
        <p:spPr>
          <a:xfrm>
            <a:off x="4641841" y="334837"/>
            <a:ext cx="7059829"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Generative AI </a:t>
            </a:r>
          </a:p>
          <a:p>
            <a:endParaRPr lang="en-US" altLang="ja-JP" sz="1200" b="1" dirty="0">
              <a:solidFill>
                <a:srgbClr val="66FFFF"/>
              </a:solidFill>
              <a:latin typeface="Arial" panose="020B0604020202020204" pitchFamily="34" charset="0"/>
              <a:cs typeface="Arial" panose="020B0604020202020204" pitchFamily="34" charset="0"/>
            </a:endParaRPr>
          </a:p>
          <a:p>
            <a:r>
              <a:rPr lang="en-US" altLang="ja-JP" sz="4800" b="1" dirty="0">
                <a:solidFill>
                  <a:srgbClr val="66FFFF"/>
                </a:solidFill>
                <a:latin typeface="Arial" panose="020B0604020202020204" pitchFamily="34" charset="0"/>
                <a:cs typeface="Arial" panose="020B0604020202020204" pitchFamily="34" charset="0"/>
              </a:rPr>
              <a:t>   can do a lot of things </a:t>
            </a:r>
          </a:p>
          <a:p>
            <a:endParaRPr lang="en-US" altLang="ja-JP" sz="1200" b="1" dirty="0">
              <a:solidFill>
                <a:srgbClr val="66FFFF"/>
              </a:solidFill>
              <a:latin typeface="Arial" panose="020B0604020202020204" pitchFamily="34" charset="0"/>
              <a:cs typeface="Arial" panose="020B0604020202020204" pitchFamily="34" charset="0"/>
            </a:endParaRPr>
          </a:p>
          <a:p>
            <a:r>
              <a:rPr lang="en-US" altLang="ja-JP" sz="4800" b="1" dirty="0">
                <a:solidFill>
                  <a:srgbClr val="66FFFF"/>
                </a:solidFill>
                <a:latin typeface="Arial" panose="020B0604020202020204" pitchFamily="34" charset="0"/>
                <a:cs typeface="Arial" panose="020B0604020202020204" pitchFamily="34" charset="0"/>
              </a:rPr>
              <a:t>     for us, but…</a:t>
            </a:r>
          </a:p>
          <a:p>
            <a:endParaRPr lang="en-US" altLang="ja-JP" sz="4800" b="1" dirty="0">
              <a:solidFill>
                <a:srgbClr val="66FFFF"/>
              </a:solidFill>
              <a:latin typeface="Arial" panose="020B0604020202020204" pitchFamily="34" charset="0"/>
              <a:cs typeface="Arial" panose="020B0604020202020204" pitchFamily="34" charset="0"/>
            </a:endParaRPr>
          </a:p>
          <a:p>
            <a:r>
              <a:rPr lang="ja-JP" altLang="en-US" b="1" dirty="0">
                <a:solidFill>
                  <a:schemeClr val="bg1"/>
                </a:solidFill>
                <a:latin typeface="Arial" panose="020B0604020202020204" pitchFamily="34" charset="0"/>
                <a:cs typeface="Arial" panose="020B0604020202020204" pitchFamily="34" charset="0"/>
              </a:rPr>
              <a:t>・</a:t>
            </a:r>
            <a:r>
              <a:rPr lang="en-US" altLang="ja-JP" b="1" dirty="0">
                <a:solidFill>
                  <a:schemeClr val="bg1"/>
                </a:solidFill>
                <a:latin typeface="Arial" panose="020B0604020202020204" pitchFamily="34" charset="0"/>
                <a:cs typeface="Arial" panose="020B0604020202020204" pitchFamily="34" charset="0"/>
              </a:rPr>
              <a:t>ChatGPT</a:t>
            </a:r>
          </a:p>
          <a:p>
            <a:r>
              <a:rPr lang="ja-JP" altLang="en-US" b="1" dirty="0">
                <a:solidFill>
                  <a:schemeClr val="bg1"/>
                </a:solidFill>
                <a:latin typeface="Arial" panose="020B0604020202020204" pitchFamily="34" charset="0"/>
                <a:cs typeface="Arial" panose="020B0604020202020204" pitchFamily="34" charset="0"/>
              </a:rPr>
              <a:t>・</a:t>
            </a:r>
            <a:r>
              <a:rPr lang="en-US" altLang="ja-JP" b="1" dirty="0">
                <a:solidFill>
                  <a:schemeClr val="bg1"/>
                </a:solidFill>
                <a:latin typeface="Arial" panose="020B0604020202020204" pitchFamily="34" charset="0"/>
                <a:cs typeface="Arial" panose="020B0604020202020204" pitchFamily="34" charset="0"/>
              </a:rPr>
              <a:t>Gemini</a:t>
            </a:r>
          </a:p>
          <a:p>
            <a:r>
              <a:rPr lang="ja-JP" altLang="en-US" b="1" dirty="0">
                <a:solidFill>
                  <a:schemeClr val="bg1"/>
                </a:solidFill>
                <a:latin typeface="Arial" panose="020B0604020202020204" pitchFamily="34" charset="0"/>
                <a:cs typeface="Arial" panose="020B0604020202020204" pitchFamily="34" charset="0"/>
              </a:rPr>
              <a:t>・</a:t>
            </a:r>
            <a:r>
              <a:rPr lang="en-US" altLang="ja-JP" b="1" dirty="0">
                <a:solidFill>
                  <a:schemeClr val="bg1"/>
                </a:solidFill>
                <a:latin typeface="Arial" panose="020B0604020202020204" pitchFamily="34" charset="0"/>
                <a:cs typeface="Arial" panose="020B0604020202020204" pitchFamily="34" charset="0"/>
              </a:rPr>
              <a:t>Microsoft</a:t>
            </a:r>
            <a:r>
              <a:rPr lang="ja-JP" altLang="en-US" b="1" dirty="0">
                <a:solidFill>
                  <a:schemeClr val="bg1"/>
                </a:solidFill>
                <a:latin typeface="Arial" panose="020B0604020202020204" pitchFamily="34" charset="0"/>
                <a:cs typeface="Arial" panose="020B0604020202020204" pitchFamily="34" charset="0"/>
              </a:rPr>
              <a:t> </a:t>
            </a:r>
            <a:r>
              <a:rPr lang="en-US" altLang="ja-JP" b="1" dirty="0">
                <a:solidFill>
                  <a:schemeClr val="bg1"/>
                </a:solidFill>
                <a:latin typeface="Arial" panose="020B0604020202020204" pitchFamily="34" charset="0"/>
                <a:cs typeface="Arial" panose="020B0604020202020204" pitchFamily="34" charset="0"/>
              </a:rPr>
              <a:t>Copilot</a:t>
            </a:r>
          </a:p>
          <a:p>
            <a:endParaRPr lang="en-US" altLang="ja-JP" b="1" dirty="0">
              <a:solidFill>
                <a:schemeClr val="bg1"/>
              </a:solidFill>
              <a:latin typeface="Arial" panose="020B0604020202020204" pitchFamily="34" charset="0"/>
              <a:cs typeface="Arial" panose="020B0604020202020204" pitchFamily="34" charset="0"/>
            </a:endParaRPr>
          </a:p>
          <a:p>
            <a:r>
              <a:rPr lang="ja-JP" altLang="en-US" b="1" dirty="0">
                <a:solidFill>
                  <a:schemeClr val="bg1"/>
                </a:solidFill>
                <a:latin typeface="Arial" panose="020B0604020202020204" pitchFamily="34" charset="0"/>
                <a:cs typeface="Arial" panose="020B0604020202020204" pitchFamily="34" charset="0"/>
              </a:rPr>
              <a:t>　　</a:t>
            </a:r>
            <a:r>
              <a:rPr lang="ja-JP" altLang="en-US" sz="2400" b="1" dirty="0">
                <a:solidFill>
                  <a:schemeClr val="bg1"/>
                </a:solidFill>
                <a:latin typeface="Arial" panose="020B0604020202020204" pitchFamily="34" charset="0"/>
                <a:cs typeface="Arial" panose="020B0604020202020204" pitchFamily="34" charset="0"/>
              </a:rPr>
              <a:t>　　　　　　　　　　　　</a:t>
            </a:r>
            <a:r>
              <a:rPr lang="en-US" altLang="ja-JP" sz="2400" b="1" dirty="0">
                <a:solidFill>
                  <a:schemeClr val="bg1"/>
                </a:solidFill>
                <a:latin typeface="Arial" panose="020B0604020202020204" pitchFamily="34" charset="0"/>
                <a:cs typeface="Arial" panose="020B0604020202020204" pitchFamily="34" charset="0"/>
              </a:rPr>
              <a:t>and more…</a:t>
            </a:r>
            <a:endParaRPr lang="en-US" altLang="ja-JP" b="1" dirty="0">
              <a:solidFill>
                <a:schemeClr val="bg1"/>
              </a:solidFill>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D852E5CA-65CA-075B-7E04-F5E81E24B3E3}"/>
              </a:ext>
            </a:extLst>
          </p:cNvPr>
          <p:cNvPicPr>
            <a:picLocks noChangeAspect="1"/>
          </p:cNvPicPr>
          <p:nvPr/>
        </p:nvPicPr>
        <p:blipFill>
          <a:blip r:embed="rId3">
            <a:extLst>
              <a:ext uri="{28A0092B-C50C-407E-A947-70E740481C1C}">
                <a14:useLocalDpi xmlns:a14="http://schemas.microsoft.com/office/drawing/2010/main" val="0"/>
              </a:ext>
            </a:extLst>
          </a:blip>
          <a:srcRect l="31250" r="33669"/>
          <a:stretch/>
        </p:blipFill>
        <p:spPr>
          <a:xfrm>
            <a:off x="0" y="15240"/>
            <a:ext cx="4277071" cy="6827520"/>
          </a:xfrm>
          <a:prstGeom prst="rect">
            <a:avLst/>
          </a:prstGeom>
        </p:spPr>
      </p:pic>
    </p:spTree>
    <p:extLst>
      <p:ext uri="{BB962C8B-B14F-4D97-AF65-F5344CB8AC3E}">
        <p14:creationId xmlns:p14="http://schemas.microsoft.com/office/powerpoint/2010/main" val="72421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Information</a:t>
            </a:r>
            <a:endParaRPr kumimoji="1" lang="ja-JP" altLang="en-US" sz="4800" dirty="0">
              <a:solidFill>
                <a:srgbClr val="66FFFF"/>
              </a:solidFill>
            </a:endParaRPr>
          </a:p>
        </p:txBody>
      </p:sp>
      <p:sp>
        <p:nvSpPr>
          <p:cNvPr id="3" name="コンテンツ プレースホルダー 2"/>
          <p:cNvSpPr>
            <a:spLocks noGrp="1"/>
          </p:cNvSpPr>
          <p:nvPr>
            <p:ph idx="1"/>
          </p:nvPr>
        </p:nvSpPr>
        <p:spPr/>
        <p:txBody>
          <a:bodyPr>
            <a:noAutofit/>
          </a:bodyPr>
          <a:lstStyle/>
          <a:p>
            <a:pPr marL="0" indent="0">
              <a:buNone/>
            </a:pPr>
            <a:r>
              <a:rPr lang="en-US" altLang="ja-JP" sz="3600" b="1" dirty="0">
                <a:latin typeface="Arial" panose="020B0604020202020204" pitchFamily="34" charset="0"/>
                <a:cs typeface="Arial" panose="020B0604020202020204" pitchFamily="34" charset="0"/>
              </a:rPr>
              <a:t>1. Name</a:t>
            </a:r>
          </a:p>
          <a:p>
            <a:pPr marL="0" indent="0">
              <a:buNone/>
            </a:pPr>
            <a:endParaRPr lang="ja-JP" altLang="ja-JP" sz="5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2. School</a:t>
            </a:r>
          </a:p>
          <a:p>
            <a:pPr marL="0" indent="0">
              <a:buNone/>
            </a:pPr>
            <a:endParaRPr lang="ja-JP" altLang="ja-JP" sz="5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3. Club Activity / What you like to do</a:t>
            </a:r>
            <a:endParaRPr lang="ja-JP" altLang="ja-JP" sz="3600" b="1" dirty="0">
              <a:latin typeface="Arial" panose="020B0604020202020204" pitchFamily="34" charset="0"/>
              <a:cs typeface="Arial" panose="020B0604020202020204" pitchFamily="34" charset="0"/>
            </a:endParaRP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4. Any information you want to share </a:t>
            </a:r>
          </a:p>
          <a:p>
            <a:pPr marL="0" indent="0">
              <a:buNone/>
            </a:pPr>
            <a:r>
              <a:rPr lang="en-US" altLang="ja-JP" sz="3600" b="1" dirty="0">
                <a:latin typeface="Arial" panose="020B0604020202020204" pitchFamily="34" charset="0"/>
                <a:cs typeface="Arial" panose="020B0604020202020204" pitchFamily="34" charset="0"/>
              </a:rPr>
              <a:t>    </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with your group members</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5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5400" b="1" dirty="0">
                <a:solidFill>
                  <a:srgbClr val="66FFFF"/>
                </a:solidFill>
                <a:latin typeface="Arial" panose="020B0604020202020204" pitchFamily="34" charset="0"/>
                <a:cs typeface="Arial" panose="020B0604020202020204" pitchFamily="34" charset="0"/>
              </a:rPr>
              <a:t>4. Scanning</a:t>
            </a:r>
            <a:endParaRPr kumimoji="1" lang="ja-JP" altLang="en-US" sz="5400" b="1" dirty="0">
              <a:solidFill>
                <a:srgbClr val="66FFFF"/>
              </a:solidFill>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p:txBody>
          <a:bodyPr>
            <a:normAutofit/>
          </a:bodyPr>
          <a:lstStyle/>
          <a:p>
            <a:pPr marL="0" indent="0">
              <a:buNone/>
            </a:pPr>
            <a:r>
              <a:rPr lang="en-US" altLang="ja-JP" sz="4000" b="1" dirty="0">
                <a:latin typeface="Arial" panose="020B0604020202020204" pitchFamily="34" charset="0"/>
                <a:cs typeface="Arial" panose="020B0604020202020204" pitchFamily="34" charset="0"/>
              </a:rPr>
              <a:t>Watch the text which explains what generative AI is and answer the following questions.</a:t>
            </a:r>
            <a:endParaRPr lang="en-US" altLang="ja-JP" sz="6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ja-JP" altLang="ja-JP" sz="4000" b="1" dirty="0">
              <a:latin typeface="Arial" panose="020B0604020202020204" pitchFamily="34" charset="0"/>
              <a:cs typeface="Arial" panose="020B0604020202020204" pitchFamily="34" charset="0"/>
            </a:endParaRPr>
          </a:p>
          <a:p>
            <a:pPr marL="0" indent="0">
              <a:buNone/>
            </a:pPr>
            <a:r>
              <a:rPr lang="en-US" altLang="ja-JP" sz="4000" b="1" dirty="0">
                <a:latin typeface="Arial" panose="020B0604020202020204" pitchFamily="34" charset="0"/>
                <a:cs typeface="Arial" panose="020B0604020202020204" pitchFamily="34" charset="0"/>
              </a:rPr>
              <a:t>Question</a:t>
            </a:r>
          </a:p>
          <a:p>
            <a:pPr marL="0" indent="0">
              <a:buNone/>
            </a:pPr>
            <a:r>
              <a:rPr lang="en-US" altLang="ja-JP" sz="4000" b="1" dirty="0">
                <a:latin typeface="Arial" panose="020B0604020202020204" pitchFamily="34" charset="0"/>
                <a:cs typeface="Arial" panose="020B0604020202020204" pitchFamily="34" charset="0"/>
              </a:rPr>
              <a:t>what percentage of total US jobs will disappear in the future?</a:t>
            </a:r>
            <a:endParaRPr lang="ja-JP" altLang="ja-JP" sz="4000" b="1" dirty="0">
              <a:latin typeface="Arial" panose="020B0604020202020204" pitchFamily="34" charset="0"/>
              <a:cs typeface="Arial" panose="020B0604020202020204" pitchFamily="34" charset="0"/>
            </a:endParaRPr>
          </a:p>
          <a:p>
            <a:endParaRPr kumimoji="1" lang="ja-JP" altLang="en-US" dirty="0"/>
          </a:p>
        </p:txBody>
      </p:sp>
      <p:sp>
        <p:nvSpPr>
          <p:cNvPr id="4" name="正方形/長方形 3"/>
          <p:cNvSpPr/>
          <p:nvPr/>
        </p:nvSpPr>
        <p:spPr>
          <a:xfrm>
            <a:off x="838199" y="4275197"/>
            <a:ext cx="2456543" cy="56526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38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panose="020B0604020202020204" pitchFamily="34" charset="0"/>
                <a:ea typeface="游ゴシック" panose="020B0400000000000000" pitchFamily="34" charset="-128"/>
                <a:cs typeface="Arial" panose="020B0604020202020204" pitchFamily="34" charset="0"/>
              </a:rPr>
              <a:t>2 minutes Ready</a:t>
            </a:r>
            <a:r>
              <a:rPr lang="en-US" altLang="ja-JP" sz="125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125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259878579"/>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cs typeface="Arial" panose="020B0604020202020204" pitchFamily="34" charset="0"/>
              </a:rPr>
              <a:t>4. Scanning</a:t>
            </a:r>
            <a:endPar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Question</a:t>
            </a:r>
          </a:p>
          <a:p>
            <a:pPr marL="0" indent="0">
              <a:buNone/>
            </a:pPr>
            <a:r>
              <a:rPr lang="en-US" altLang="ja-JP" sz="4400" b="1" dirty="0">
                <a:latin typeface="Arial" panose="020B0604020202020204" pitchFamily="34" charset="0"/>
                <a:cs typeface="Arial" panose="020B0604020202020204" pitchFamily="34" charset="0"/>
              </a:rPr>
              <a:t>    what percentage of total US jobs </a:t>
            </a:r>
          </a:p>
          <a:p>
            <a:pPr marL="0" indent="0">
              <a:buNone/>
            </a:pPr>
            <a:r>
              <a:rPr lang="en-US" altLang="ja-JP" sz="4400" b="1" dirty="0">
                <a:latin typeface="Arial" panose="020B0604020202020204" pitchFamily="34" charset="0"/>
                <a:cs typeface="Arial" panose="020B0604020202020204" pitchFamily="34" charset="0"/>
              </a:rPr>
              <a:t>        will disappear in the future?</a:t>
            </a:r>
            <a:endParaRPr lang="ja-JP" altLang="ja-JP" sz="44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2 minutes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
        <p:nvSpPr>
          <p:cNvPr id="9" name="正方形/長方形 8"/>
          <p:cNvSpPr/>
          <p:nvPr/>
        </p:nvSpPr>
        <p:spPr>
          <a:xfrm>
            <a:off x="706582" y="1985391"/>
            <a:ext cx="2610196" cy="62480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989846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2" presetClass="entr" presetSubtype="8"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20000" fill="hold"/>
                                        <p:tgtEl>
                                          <p:spTgt spid="17"/>
                                        </p:tgtEl>
                                        <p:attrNameLst>
                                          <p:attrName>ppt_x</p:attrName>
                                        </p:attrNameLst>
                                      </p:cBhvr>
                                      <p:tavLst>
                                        <p:tav tm="0">
                                          <p:val>
                                            <p:strVal val="0-#ppt_w/2"/>
                                          </p:val>
                                        </p:tav>
                                        <p:tav tm="100000">
                                          <p:val>
                                            <p:strVal val="#ppt_x"/>
                                          </p:val>
                                        </p:tav>
                                      </p:tavLst>
                                    </p:anim>
                                    <p:anim calcmode="lin" valueType="num">
                                      <p:cBhvr additive="base">
                                        <p:cTn id="10" dur="12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7143">
                <p:cTn id="12"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006325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5400" b="1" dirty="0">
                <a:solidFill>
                  <a:srgbClr val="66FFFF"/>
                </a:solidFill>
                <a:latin typeface="Arial" panose="020B0604020202020204" pitchFamily="34" charset="0"/>
                <a:cs typeface="Arial" panose="020B0604020202020204" pitchFamily="34" charset="0"/>
              </a:rPr>
              <a:t>4. Scanning</a:t>
            </a:r>
            <a:endParaRPr kumimoji="1" lang="ja-JP" altLang="en-US" sz="5400" b="1" dirty="0">
              <a:solidFill>
                <a:srgbClr val="66FFFF"/>
              </a:solidFill>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p:txBody>
          <a:bodyPr>
            <a:normAutofit/>
          </a:bodyPr>
          <a:lstStyle/>
          <a:p>
            <a:pPr marL="0" indent="0">
              <a:buNone/>
            </a:pPr>
            <a:endParaRPr lang="en-US" altLang="ja-JP" sz="40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ja-JP" altLang="ja-JP" sz="4000" b="1" dirty="0">
              <a:latin typeface="Arial" panose="020B0604020202020204" pitchFamily="34" charset="0"/>
              <a:cs typeface="Arial" panose="020B0604020202020204" pitchFamily="34" charset="0"/>
            </a:endParaRPr>
          </a:p>
          <a:p>
            <a:pPr marL="0" indent="0">
              <a:buNone/>
            </a:pPr>
            <a:r>
              <a:rPr lang="en-US" altLang="ja-JP" sz="4000" b="1" dirty="0">
                <a:latin typeface="Arial" panose="020B0604020202020204" pitchFamily="34" charset="0"/>
                <a:cs typeface="Arial" panose="020B0604020202020204" pitchFamily="34" charset="0"/>
              </a:rPr>
              <a:t>Question</a:t>
            </a:r>
          </a:p>
          <a:p>
            <a:pPr marL="0" indent="0">
              <a:buNone/>
            </a:pPr>
            <a:r>
              <a:rPr lang="en-US" altLang="ja-JP" sz="4000" b="1" dirty="0">
                <a:latin typeface="Arial" panose="020B0604020202020204" pitchFamily="34" charset="0"/>
                <a:cs typeface="Arial" panose="020B0604020202020204" pitchFamily="34" charset="0"/>
              </a:rPr>
              <a:t>what percentage of total US jobs </a:t>
            </a:r>
          </a:p>
          <a:p>
            <a:pPr marL="0" indent="0">
              <a:buNone/>
            </a:pPr>
            <a:r>
              <a:rPr lang="ja-JP" altLang="en-US" sz="4000" b="1" dirty="0">
                <a:latin typeface="Arial" panose="020B0604020202020204" pitchFamily="34" charset="0"/>
                <a:cs typeface="Arial" panose="020B0604020202020204" pitchFamily="34" charset="0"/>
              </a:rPr>
              <a:t>　　</a:t>
            </a:r>
            <a:r>
              <a:rPr lang="en-US" altLang="ja-JP" sz="4000" b="1" dirty="0">
                <a:latin typeface="Arial" panose="020B0604020202020204" pitchFamily="34" charset="0"/>
                <a:cs typeface="Arial" panose="020B0604020202020204" pitchFamily="34" charset="0"/>
              </a:rPr>
              <a:t>will disappear in the future?</a:t>
            </a:r>
            <a:endParaRPr lang="ja-JP" altLang="ja-JP" sz="4000" b="1" dirty="0">
              <a:latin typeface="Arial" panose="020B0604020202020204" pitchFamily="34" charset="0"/>
              <a:cs typeface="Arial" panose="020B0604020202020204" pitchFamily="34" charset="0"/>
            </a:endParaRPr>
          </a:p>
          <a:p>
            <a:endParaRPr kumimoji="1" lang="ja-JP" altLang="en-US" dirty="0"/>
          </a:p>
        </p:txBody>
      </p:sp>
      <p:sp>
        <p:nvSpPr>
          <p:cNvPr id="4" name="正方形/長方形 3"/>
          <p:cNvSpPr/>
          <p:nvPr/>
        </p:nvSpPr>
        <p:spPr>
          <a:xfrm>
            <a:off x="906088" y="3199476"/>
            <a:ext cx="2289694" cy="56526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1604491" y="1452720"/>
            <a:ext cx="7086739"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66FFFF"/>
                </a:solidFill>
                <a:latin typeface="Arial" panose="020B0604020202020204" pitchFamily="34" charset="0"/>
                <a:cs typeface="Arial" panose="020B0604020202020204" pitchFamily="34" charset="0"/>
              </a:rPr>
              <a:t>Share your ideas with your group members!</a:t>
            </a:r>
          </a:p>
        </p:txBody>
      </p:sp>
    </p:spTree>
    <p:extLst>
      <p:ext uri="{BB962C8B-B14F-4D97-AF65-F5344CB8AC3E}">
        <p14:creationId xmlns:p14="http://schemas.microsoft.com/office/powerpoint/2010/main" val="320062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7292" y="3084945"/>
            <a:ext cx="11122890" cy="3163455"/>
          </a:xfrm>
        </p:spPr>
        <p:txBody>
          <a:bodyPr>
            <a:normAutofit fontScale="92500" lnSpcReduction="20000"/>
          </a:bodyPr>
          <a:lstStyle/>
          <a:p>
            <a:pPr marL="0" indent="0">
              <a:buNone/>
            </a:pPr>
            <a:endParaRPr lang="ja-JP" altLang="ja-JP" sz="4000" b="1" dirty="0">
              <a:latin typeface="Arial" panose="020B0604020202020204" pitchFamily="34" charset="0"/>
              <a:cs typeface="Arial" panose="020B0604020202020204" pitchFamily="34" charset="0"/>
            </a:endParaRPr>
          </a:p>
          <a:p>
            <a:pPr marL="0" indent="0">
              <a:buNone/>
            </a:pPr>
            <a:r>
              <a:rPr lang="en-US" altLang="ja-JP" sz="11500" b="1" dirty="0">
                <a:latin typeface="Arial" panose="020B0604020202020204" pitchFamily="34" charset="0"/>
                <a:cs typeface="Arial" panose="020B0604020202020204" pitchFamily="34" charset="0"/>
              </a:rPr>
              <a:t>Around</a:t>
            </a:r>
            <a:r>
              <a:rPr lang="ja-JP" altLang="en-US" sz="11500" b="1" dirty="0">
                <a:latin typeface="Arial" panose="020B0604020202020204" pitchFamily="34" charset="0"/>
                <a:cs typeface="Arial" panose="020B0604020202020204" pitchFamily="34" charset="0"/>
              </a:rPr>
              <a:t> </a:t>
            </a:r>
            <a:r>
              <a:rPr lang="en-US" altLang="ja-JP" sz="11500" b="1" dirty="0">
                <a:latin typeface="Arial" panose="020B0604020202020204" pitchFamily="34" charset="0"/>
                <a:cs typeface="Arial" panose="020B0604020202020204" pitchFamily="34" charset="0"/>
              </a:rPr>
              <a:t>50</a:t>
            </a:r>
            <a:r>
              <a:rPr kumimoji="1" lang="en-US" altLang="ja-JP" sz="11500" b="1" dirty="0">
                <a:latin typeface="Arial" panose="020B0604020202020204" pitchFamily="34" charset="0"/>
                <a:cs typeface="Arial" panose="020B0604020202020204" pitchFamily="34" charset="0"/>
              </a:rPr>
              <a:t> %</a:t>
            </a:r>
            <a:r>
              <a:rPr lang="en-US" altLang="ja-JP" sz="9600" b="1" dirty="0">
                <a:latin typeface="Arial" panose="020B0604020202020204" pitchFamily="34" charset="0"/>
                <a:cs typeface="Arial" panose="020B0604020202020204" pitchFamily="34" charset="0"/>
              </a:rPr>
              <a:t> </a:t>
            </a:r>
          </a:p>
          <a:p>
            <a:pPr marL="0" indent="0">
              <a:buNone/>
            </a:pPr>
            <a:r>
              <a:rPr lang="en-US" altLang="ja-JP" sz="9600" b="1" dirty="0">
                <a:latin typeface="Arial" panose="020B0604020202020204" pitchFamily="34" charset="0"/>
                <a:cs typeface="Arial" panose="020B0604020202020204" pitchFamily="34" charset="0"/>
              </a:rPr>
              <a:t>(of jobs are at risk.).</a:t>
            </a:r>
            <a:endParaRPr kumimoji="1" lang="ja-JP" altLang="en-US" sz="11500" b="1" dirty="0">
              <a:latin typeface="Arial" panose="020B0604020202020204" pitchFamily="34" charset="0"/>
              <a:cs typeface="Arial" panose="020B0604020202020204" pitchFamily="34" charset="0"/>
            </a:endParaRPr>
          </a:p>
        </p:txBody>
      </p:sp>
      <p:sp>
        <p:nvSpPr>
          <p:cNvPr id="6" name="タイトル 5"/>
          <p:cNvSpPr>
            <a:spLocks noGrp="1"/>
          </p:cNvSpPr>
          <p:nvPr>
            <p:ph type="title"/>
          </p:nvPr>
        </p:nvSpPr>
        <p:spPr>
          <a:xfrm>
            <a:off x="838200" y="378692"/>
            <a:ext cx="10515600" cy="2540434"/>
          </a:xfrm>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Share your ideas with</a:t>
            </a:r>
            <a:br>
              <a:rPr lang="en-US" altLang="ja-JP" sz="4800" b="1" dirty="0">
                <a:solidFill>
                  <a:srgbClr val="66FFFF"/>
                </a:solidFill>
                <a:latin typeface="Arial" panose="020B0604020202020204" pitchFamily="34" charset="0"/>
                <a:cs typeface="Arial" panose="020B0604020202020204" pitchFamily="34" charset="0"/>
              </a:rPr>
            </a:br>
            <a:r>
              <a:rPr lang="en-US" altLang="ja-JP" sz="4800" b="1" dirty="0">
                <a:solidFill>
                  <a:srgbClr val="66FFFF"/>
                </a:solidFill>
                <a:latin typeface="Arial" panose="020B0604020202020204" pitchFamily="34" charset="0"/>
                <a:cs typeface="Arial" panose="020B0604020202020204" pitchFamily="34" charset="0"/>
              </a:rPr>
              <a:t>    the whole class!</a:t>
            </a:r>
            <a:endParaRPr kumimoji="1" lang="ja-JP" altLang="en-US" sz="4800" dirty="0"/>
          </a:p>
        </p:txBody>
      </p:sp>
    </p:spTree>
    <p:extLst>
      <p:ext uri="{BB962C8B-B14F-4D97-AF65-F5344CB8AC3E}">
        <p14:creationId xmlns:p14="http://schemas.microsoft.com/office/powerpoint/2010/main" val="35146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5. Jigsaw Reading : Expert</a:t>
            </a:r>
            <a:endParaRPr kumimoji="1" lang="ja-JP" altLang="en-US" sz="4800" dirty="0">
              <a:solidFill>
                <a:srgbClr val="66FFFF"/>
              </a:solidFill>
            </a:endParaRPr>
          </a:p>
        </p:txBody>
      </p:sp>
      <p:sp>
        <p:nvSpPr>
          <p:cNvPr id="3" name="コンテンツ プレースホルダー 2"/>
          <p:cNvSpPr>
            <a:spLocks noGrp="1"/>
          </p:cNvSpPr>
          <p:nvPr>
            <p:ph idx="1"/>
          </p:nvPr>
        </p:nvSpPr>
        <p:spPr/>
        <p:txBody>
          <a:bodyPr>
            <a:noAutofit/>
          </a:bodyPr>
          <a:lstStyle/>
          <a:p>
            <a:r>
              <a:rPr lang="en-US" altLang="ja-JP" sz="3600" b="1" dirty="0">
                <a:latin typeface="Arial" panose="020B0604020202020204" pitchFamily="34" charset="0"/>
                <a:cs typeface="Arial" panose="020B0604020202020204" pitchFamily="34" charset="0"/>
              </a:rPr>
              <a:t>Each group is assigned one article from A to D, and you will help each other to understand the problem caused by generative AI. </a:t>
            </a:r>
          </a:p>
          <a:p>
            <a:endParaRPr lang="ja-JP" altLang="ja-JP" sz="36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Summarize the problem and make preparations for explaining it to other groups.</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1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5. Jigsaw Reading : Expert</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690688"/>
            <a:ext cx="10515600" cy="4351338"/>
          </a:xfrm>
        </p:spPr>
        <p:txBody>
          <a:bodyPr>
            <a:noAutofit/>
          </a:bodyPr>
          <a:lstStyle/>
          <a:p>
            <a:r>
              <a:rPr lang="en-US" altLang="ja-JP" sz="3600" b="1" dirty="0">
                <a:latin typeface="Arial" panose="020B0604020202020204" pitchFamily="34" charset="0"/>
                <a:cs typeface="Arial" panose="020B0604020202020204" pitchFamily="34" charset="0"/>
              </a:rPr>
              <a:t>In the next session, each of you will make a new group, and you will explain the problem you have read to new group members. </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You have 1 minute to explain the problem to new group members.</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You can write down some keywords on your notes, but you cannot write down and read sentences.</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07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5. Jigsaw Reading : Expert</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357745"/>
            <a:ext cx="10515600" cy="5163128"/>
          </a:xfrm>
        </p:spPr>
        <p:txBody>
          <a:bodyPr>
            <a:noAutofit/>
          </a:bodyPr>
          <a:lstStyle/>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1</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2</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3</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4</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endParaRPr lang="en-US" altLang="ja-JP" sz="14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1</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2</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3</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4</a:t>
            </a:r>
            <a:endParaRPr lang="ja-JP" altLang="ja-JP" sz="3600" b="1" dirty="0">
              <a:latin typeface="Arial" panose="020B0604020202020204" pitchFamily="34" charset="0"/>
              <a:cs typeface="Arial" panose="020B0604020202020204" pitchFamily="34" charset="0"/>
            </a:endParaRPr>
          </a:p>
          <a:p>
            <a:pPr marL="0" indent="0">
              <a:buNone/>
            </a:pPr>
            <a:endParaRPr lang="ja-JP" altLang="ja-JP" sz="3600" b="1" dirty="0">
              <a:latin typeface="Arial" panose="020B0604020202020204" pitchFamily="34" charset="0"/>
              <a:cs typeface="Arial" panose="020B0604020202020204" pitchFamily="34" charset="0"/>
            </a:endParaRPr>
          </a:p>
        </p:txBody>
      </p:sp>
      <p:grpSp>
        <p:nvGrpSpPr>
          <p:cNvPr id="27" name="グループ化 26"/>
          <p:cNvGrpSpPr/>
          <p:nvPr/>
        </p:nvGrpSpPr>
        <p:grpSpPr>
          <a:xfrm>
            <a:off x="940961" y="1893961"/>
            <a:ext cx="2329873" cy="1736436"/>
            <a:chOff x="905172" y="1773382"/>
            <a:chExt cx="2329873" cy="1736436"/>
          </a:xfrm>
        </p:grpSpPr>
        <p:sp>
          <p:nvSpPr>
            <p:cNvPr id="4" name="スマイル 3"/>
            <p:cNvSpPr/>
            <p:nvPr/>
          </p:nvSpPr>
          <p:spPr>
            <a:xfrm>
              <a:off x="1049480" y="1919648"/>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マイル 4"/>
            <p:cNvSpPr/>
            <p:nvPr/>
          </p:nvSpPr>
          <p:spPr>
            <a:xfrm>
              <a:off x="1066226" y="2715998"/>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マイル 5"/>
            <p:cNvSpPr/>
            <p:nvPr/>
          </p:nvSpPr>
          <p:spPr>
            <a:xfrm>
              <a:off x="2150916" y="2715998"/>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マイル 6"/>
            <p:cNvSpPr/>
            <p:nvPr/>
          </p:nvSpPr>
          <p:spPr>
            <a:xfrm>
              <a:off x="2150916" y="1919648"/>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05172" y="1773382"/>
              <a:ext cx="2329873" cy="173643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6206819" y="1893961"/>
            <a:ext cx="2329873" cy="1736436"/>
            <a:chOff x="838200" y="4105564"/>
            <a:chExt cx="2329873" cy="1736436"/>
          </a:xfrm>
        </p:grpSpPr>
        <p:sp>
          <p:nvSpPr>
            <p:cNvPr id="8" name="スマイル 7"/>
            <p:cNvSpPr/>
            <p:nvPr/>
          </p:nvSpPr>
          <p:spPr>
            <a:xfrm>
              <a:off x="1016001" y="4251831"/>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マイル 8"/>
            <p:cNvSpPr/>
            <p:nvPr/>
          </p:nvSpPr>
          <p:spPr>
            <a:xfrm>
              <a:off x="1016001" y="5048180"/>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マイル 9"/>
            <p:cNvSpPr/>
            <p:nvPr/>
          </p:nvSpPr>
          <p:spPr>
            <a:xfrm>
              <a:off x="2117438" y="5048180"/>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マイル 10"/>
            <p:cNvSpPr/>
            <p:nvPr/>
          </p:nvSpPr>
          <p:spPr>
            <a:xfrm>
              <a:off x="2117438" y="4203558"/>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38200" y="4105564"/>
              <a:ext cx="2329873" cy="173643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3573890" y="1893961"/>
            <a:ext cx="2329873" cy="1736436"/>
            <a:chOff x="3507519" y="1773382"/>
            <a:chExt cx="2329873" cy="1736436"/>
          </a:xfrm>
        </p:grpSpPr>
        <p:sp>
          <p:nvSpPr>
            <p:cNvPr id="12" name="スマイル 11"/>
            <p:cNvSpPr/>
            <p:nvPr/>
          </p:nvSpPr>
          <p:spPr>
            <a:xfrm>
              <a:off x="3628735" y="1890100"/>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マイル 12"/>
            <p:cNvSpPr/>
            <p:nvPr/>
          </p:nvSpPr>
          <p:spPr>
            <a:xfrm>
              <a:off x="4723258" y="2729273"/>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マイル 13"/>
            <p:cNvSpPr/>
            <p:nvPr/>
          </p:nvSpPr>
          <p:spPr>
            <a:xfrm>
              <a:off x="4749803" y="1890100"/>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マイル 14"/>
            <p:cNvSpPr/>
            <p:nvPr/>
          </p:nvSpPr>
          <p:spPr>
            <a:xfrm>
              <a:off x="3624125" y="2715998"/>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07519" y="1773382"/>
              <a:ext cx="2329873" cy="1736436"/>
            </a:xfrm>
            <a:prstGeom prst="rect">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8839748" y="1893961"/>
            <a:ext cx="2329873" cy="1736436"/>
            <a:chOff x="3375892" y="4105564"/>
            <a:chExt cx="2329873" cy="1736436"/>
          </a:xfrm>
        </p:grpSpPr>
        <p:sp>
          <p:nvSpPr>
            <p:cNvPr id="17" name="スマイル 16"/>
            <p:cNvSpPr/>
            <p:nvPr/>
          </p:nvSpPr>
          <p:spPr>
            <a:xfrm>
              <a:off x="3560623" y="4203558"/>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マイル 17"/>
            <p:cNvSpPr/>
            <p:nvPr/>
          </p:nvSpPr>
          <p:spPr>
            <a:xfrm>
              <a:off x="4664366" y="4203557"/>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マイル 18"/>
            <p:cNvSpPr/>
            <p:nvPr/>
          </p:nvSpPr>
          <p:spPr>
            <a:xfrm>
              <a:off x="4668987" y="5061456"/>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マイル 19"/>
            <p:cNvSpPr/>
            <p:nvPr/>
          </p:nvSpPr>
          <p:spPr>
            <a:xfrm>
              <a:off x="3551389" y="5061456"/>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75892" y="4105564"/>
              <a:ext cx="2329873" cy="1736436"/>
            </a:xfrm>
            <a:prstGeom prst="rect">
              <a:avLst/>
            </a:prstGeom>
            <a:no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スマイル 29"/>
          <p:cNvSpPr/>
          <p:nvPr/>
        </p:nvSpPr>
        <p:spPr>
          <a:xfrm>
            <a:off x="1118762" y="4865796"/>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スマイル 30"/>
          <p:cNvSpPr/>
          <p:nvPr/>
        </p:nvSpPr>
        <p:spPr>
          <a:xfrm>
            <a:off x="1118762" y="5662145"/>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スマイル 31"/>
          <p:cNvSpPr/>
          <p:nvPr/>
        </p:nvSpPr>
        <p:spPr>
          <a:xfrm>
            <a:off x="2220199" y="5662145"/>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マイル 32"/>
          <p:cNvSpPr/>
          <p:nvPr/>
        </p:nvSpPr>
        <p:spPr>
          <a:xfrm>
            <a:off x="2220199" y="4817523"/>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40961" y="4719529"/>
            <a:ext cx="2329873" cy="173643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a:off x="4899301" y="3773634"/>
            <a:ext cx="2231171" cy="486999"/>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スマイル 36"/>
          <p:cNvSpPr/>
          <p:nvPr/>
        </p:nvSpPr>
        <p:spPr>
          <a:xfrm>
            <a:off x="6384619" y="4865796"/>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マイル 37"/>
          <p:cNvSpPr/>
          <p:nvPr/>
        </p:nvSpPr>
        <p:spPr>
          <a:xfrm>
            <a:off x="6384619" y="5662145"/>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スマイル 38"/>
          <p:cNvSpPr/>
          <p:nvPr/>
        </p:nvSpPr>
        <p:spPr>
          <a:xfrm>
            <a:off x="7486056" y="5662145"/>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スマイル 39"/>
          <p:cNvSpPr/>
          <p:nvPr/>
        </p:nvSpPr>
        <p:spPr>
          <a:xfrm>
            <a:off x="7486056" y="4817523"/>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6206818" y="4719529"/>
            <a:ext cx="2329873" cy="173643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マイル 42"/>
          <p:cNvSpPr/>
          <p:nvPr/>
        </p:nvSpPr>
        <p:spPr>
          <a:xfrm>
            <a:off x="9017549" y="4876045"/>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マイル 43"/>
          <p:cNvSpPr/>
          <p:nvPr/>
        </p:nvSpPr>
        <p:spPr>
          <a:xfrm>
            <a:off x="9017549" y="5672394"/>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スマイル 44"/>
          <p:cNvSpPr/>
          <p:nvPr/>
        </p:nvSpPr>
        <p:spPr>
          <a:xfrm>
            <a:off x="10118986" y="5672394"/>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マイル 45"/>
          <p:cNvSpPr/>
          <p:nvPr/>
        </p:nvSpPr>
        <p:spPr>
          <a:xfrm>
            <a:off x="10118986" y="4827772"/>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839748" y="4729778"/>
            <a:ext cx="2329873" cy="1736436"/>
          </a:xfrm>
          <a:prstGeom prst="rect">
            <a:avLst/>
          </a:prstGeom>
          <a:no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スマイル 48"/>
          <p:cNvSpPr/>
          <p:nvPr/>
        </p:nvSpPr>
        <p:spPr>
          <a:xfrm>
            <a:off x="3751689" y="4876045"/>
            <a:ext cx="923636" cy="628073"/>
          </a:xfrm>
          <a:prstGeom prst="smileyFac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マイル 49"/>
          <p:cNvSpPr/>
          <p:nvPr/>
        </p:nvSpPr>
        <p:spPr>
          <a:xfrm>
            <a:off x="3751689" y="5672394"/>
            <a:ext cx="923636" cy="628073"/>
          </a:xfrm>
          <a:prstGeom prst="smileyFac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スマイル 50"/>
          <p:cNvSpPr/>
          <p:nvPr/>
        </p:nvSpPr>
        <p:spPr>
          <a:xfrm>
            <a:off x="4853126" y="5672394"/>
            <a:ext cx="923636" cy="628073"/>
          </a:xfrm>
          <a:prstGeom prst="smileyFac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スマイル 51"/>
          <p:cNvSpPr/>
          <p:nvPr/>
        </p:nvSpPr>
        <p:spPr>
          <a:xfrm>
            <a:off x="4853126" y="4827772"/>
            <a:ext cx="923636" cy="628073"/>
          </a:xfrm>
          <a:prstGeom prst="smileyFace">
            <a:avLst/>
          </a:prstGeom>
          <a:solidFill>
            <a:srgbClr val="66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3573888" y="4729778"/>
            <a:ext cx="2329873" cy="1736436"/>
          </a:xfrm>
          <a:prstGeom prst="rect">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吹き出し 53"/>
          <p:cNvSpPr/>
          <p:nvPr/>
        </p:nvSpPr>
        <p:spPr>
          <a:xfrm>
            <a:off x="406400" y="1357745"/>
            <a:ext cx="822036" cy="471055"/>
          </a:xfrm>
          <a:prstGeom prst="wedgeRoundRectCallout">
            <a:avLst>
              <a:gd name="adj1" fmla="val -2855"/>
              <a:gd name="adj2" fmla="val 84069"/>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A</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5" name="角丸四角形吹き出し 54"/>
          <p:cNvSpPr/>
          <p:nvPr/>
        </p:nvSpPr>
        <p:spPr>
          <a:xfrm>
            <a:off x="3162870" y="1354611"/>
            <a:ext cx="822036" cy="471055"/>
          </a:xfrm>
          <a:prstGeom prst="wedgeRoundRectCallout">
            <a:avLst>
              <a:gd name="adj1" fmla="val -2855"/>
              <a:gd name="adj2" fmla="val 84069"/>
              <a:gd name="adj3" fmla="val 16667"/>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B</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6" name="角丸四角形吹き出し 55"/>
          <p:cNvSpPr/>
          <p:nvPr/>
        </p:nvSpPr>
        <p:spPr>
          <a:xfrm>
            <a:off x="5776762" y="1349523"/>
            <a:ext cx="822036" cy="471055"/>
          </a:xfrm>
          <a:prstGeom prst="wedgeRoundRectCallout">
            <a:avLst>
              <a:gd name="adj1" fmla="val -2855"/>
              <a:gd name="adj2" fmla="val 84069"/>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C</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7" name="角丸四角形吹き出し 56"/>
          <p:cNvSpPr/>
          <p:nvPr/>
        </p:nvSpPr>
        <p:spPr>
          <a:xfrm>
            <a:off x="8409692" y="1364384"/>
            <a:ext cx="822036" cy="471055"/>
          </a:xfrm>
          <a:prstGeom prst="wedgeRoundRectCallout">
            <a:avLst>
              <a:gd name="adj1" fmla="val -2855"/>
              <a:gd name="adj2" fmla="val 84069"/>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D</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8" name="角丸四角形吹き出し 57"/>
          <p:cNvSpPr/>
          <p:nvPr/>
        </p:nvSpPr>
        <p:spPr>
          <a:xfrm>
            <a:off x="829827" y="4337485"/>
            <a:ext cx="822036" cy="471055"/>
          </a:xfrm>
          <a:prstGeom prst="wedgeRoundRectCallout">
            <a:avLst>
              <a:gd name="adj1" fmla="val -2855"/>
              <a:gd name="adj2" fmla="val 84069"/>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A</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59" name="角丸四角形吹き出し 58"/>
          <p:cNvSpPr/>
          <p:nvPr/>
        </p:nvSpPr>
        <p:spPr>
          <a:xfrm>
            <a:off x="2340834" y="4175559"/>
            <a:ext cx="822036" cy="471055"/>
          </a:xfrm>
          <a:prstGeom prst="wedgeRoundRectCallout">
            <a:avLst>
              <a:gd name="adj1" fmla="val -2855"/>
              <a:gd name="adj2" fmla="val 84069"/>
              <a:gd name="adj3" fmla="val 16667"/>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B</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60" name="角丸四角形吹き出し 59"/>
          <p:cNvSpPr/>
          <p:nvPr/>
        </p:nvSpPr>
        <p:spPr>
          <a:xfrm>
            <a:off x="263764" y="5565632"/>
            <a:ext cx="822036" cy="471055"/>
          </a:xfrm>
          <a:prstGeom prst="wedgeRoundRectCallout">
            <a:avLst>
              <a:gd name="adj1" fmla="val 52201"/>
              <a:gd name="adj2" fmla="val 70344"/>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C</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61" name="角丸四角形吹き出し 60"/>
          <p:cNvSpPr/>
          <p:nvPr/>
        </p:nvSpPr>
        <p:spPr>
          <a:xfrm>
            <a:off x="3099373" y="5310121"/>
            <a:ext cx="822036" cy="471055"/>
          </a:xfrm>
          <a:prstGeom prst="wedgeRoundRectCallout">
            <a:avLst>
              <a:gd name="adj1" fmla="val -44428"/>
              <a:gd name="adj2" fmla="val 72304"/>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FF0000"/>
                </a:solidFill>
                <a:latin typeface="Arial" panose="020B0604020202020204" pitchFamily="34" charset="0"/>
                <a:cs typeface="Arial" panose="020B0604020202020204" pitchFamily="34" charset="0"/>
              </a:rPr>
              <a:t>D</a:t>
            </a:r>
            <a:endParaRPr kumimoji="1" lang="ja-JP"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1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 calcmode="lin" valueType="num">
                                      <p:cBhvr>
                                        <p:cTn id="9" dur="500" fill="hold"/>
                                        <p:tgtEl>
                                          <p:spTgt spid="54"/>
                                        </p:tgtEl>
                                        <p:attrNameLst>
                                          <p:attrName>style.rotation</p:attrName>
                                        </p:attrNameLst>
                                      </p:cBhvr>
                                      <p:tavLst>
                                        <p:tav tm="0">
                                          <p:val>
                                            <p:fltVal val="360"/>
                                          </p:val>
                                        </p:tav>
                                        <p:tav tm="100000">
                                          <p:val>
                                            <p:fltVal val="0"/>
                                          </p:val>
                                        </p:tav>
                                      </p:tavLst>
                                    </p:anim>
                                    <p:animEffect transition="in" filter="fade">
                                      <p:cBhvr>
                                        <p:cTn id="10" dur="500"/>
                                        <p:tgtEl>
                                          <p:spTgt spid="5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 calcmode="lin" valueType="num">
                                      <p:cBhvr>
                                        <p:cTn id="15" dur="500" fill="hold"/>
                                        <p:tgtEl>
                                          <p:spTgt spid="55"/>
                                        </p:tgtEl>
                                        <p:attrNameLst>
                                          <p:attrName>style.rotation</p:attrName>
                                        </p:attrNameLst>
                                      </p:cBhvr>
                                      <p:tavLst>
                                        <p:tav tm="0">
                                          <p:val>
                                            <p:fltVal val="360"/>
                                          </p:val>
                                        </p:tav>
                                        <p:tav tm="100000">
                                          <p:val>
                                            <p:fltVal val="0"/>
                                          </p:val>
                                        </p:tav>
                                      </p:tavLst>
                                    </p:anim>
                                    <p:animEffect transition="in" filter="fade">
                                      <p:cBhvr>
                                        <p:cTn id="16" dur="500"/>
                                        <p:tgtEl>
                                          <p:spTgt spid="55"/>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 calcmode="lin" valueType="num">
                                      <p:cBhvr>
                                        <p:cTn id="21" dur="500" fill="hold"/>
                                        <p:tgtEl>
                                          <p:spTgt spid="56"/>
                                        </p:tgtEl>
                                        <p:attrNameLst>
                                          <p:attrName>style.rotation</p:attrName>
                                        </p:attrNameLst>
                                      </p:cBhvr>
                                      <p:tavLst>
                                        <p:tav tm="0">
                                          <p:val>
                                            <p:fltVal val="360"/>
                                          </p:val>
                                        </p:tav>
                                        <p:tav tm="100000">
                                          <p:val>
                                            <p:fltVal val="0"/>
                                          </p:val>
                                        </p:tav>
                                      </p:tavLst>
                                    </p:anim>
                                    <p:animEffect transition="in" filter="fade">
                                      <p:cBhvr>
                                        <p:cTn id="22" dur="500"/>
                                        <p:tgtEl>
                                          <p:spTgt spid="5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down)">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down)">
                                      <p:cBhvr>
                                        <p:cTn id="39" dur="500"/>
                                        <p:tgtEl>
                                          <p:spTgt spid="5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500"/>
                                        <p:tgtEl>
                                          <p:spTgt spid="4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down)">
                                      <p:cBhvr>
                                        <p:cTn id="56" dur="500"/>
                                        <p:tgtEl>
                                          <p:spTgt spid="37"/>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down)">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500"/>
                                        <p:tgtEl>
                                          <p:spTgt spid="3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down)">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00"/>
                                        <p:tgtEl>
                                          <p:spTgt spid="50"/>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down)">
                                      <p:cBhvr>
                                        <p:cTn id="84" dur="500"/>
                                        <p:tgtEl>
                                          <p:spTgt spid="38"/>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down)">
                                      <p:cBhvr>
                                        <p:cTn id="92" dur="500"/>
                                        <p:tgtEl>
                                          <p:spTgt spid="32"/>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wipe(down)">
                                      <p:cBhvr>
                                        <p:cTn id="95" dur="500"/>
                                        <p:tgtEl>
                                          <p:spTgt spid="51"/>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down)">
                                      <p:cBhvr>
                                        <p:cTn id="98" dur="500"/>
                                        <p:tgtEl>
                                          <p:spTgt spid="39"/>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500"/>
                                        <p:tgtEl>
                                          <p:spTgt spid="45"/>
                                        </p:tgtEl>
                                      </p:cBhvr>
                                    </p:animEffect>
                                  </p:childTnLst>
                                </p:cTn>
                              </p:par>
                            </p:childTnLst>
                          </p:cTn>
                        </p:par>
                      </p:childTnLst>
                    </p:cTn>
                  </p:par>
                  <p:par>
                    <p:cTn id="102" fill="hold">
                      <p:stCondLst>
                        <p:cond delay="indefinite"/>
                      </p:stCondLst>
                      <p:childTnLst>
                        <p:par>
                          <p:cTn id="103" fill="hold">
                            <p:stCondLst>
                              <p:cond delay="0"/>
                            </p:stCondLst>
                            <p:childTnLst>
                              <p:par>
                                <p:cTn id="104" presetID="49" presetClass="entr" presetSubtype="0" decel="100000" fill="hold" grpId="0" nodeType="click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 calcmode="lin" valueType="num">
                                      <p:cBhvr>
                                        <p:cTn id="108" dur="500" fill="hold"/>
                                        <p:tgtEl>
                                          <p:spTgt spid="58"/>
                                        </p:tgtEl>
                                        <p:attrNameLst>
                                          <p:attrName>style.rotation</p:attrName>
                                        </p:attrNameLst>
                                      </p:cBhvr>
                                      <p:tavLst>
                                        <p:tav tm="0">
                                          <p:val>
                                            <p:fltVal val="360"/>
                                          </p:val>
                                        </p:tav>
                                        <p:tav tm="100000">
                                          <p:val>
                                            <p:fltVal val="0"/>
                                          </p:val>
                                        </p:tav>
                                      </p:tavLst>
                                    </p:anim>
                                    <p:animEffect transition="in" filter="fade">
                                      <p:cBhvr>
                                        <p:cTn id="109" dur="500"/>
                                        <p:tgtEl>
                                          <p:spTgt spid="58"/>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 calcmode="lin" valueType="num">
                                      <p:cBhvr>
                                        <p:cTn id="114" dur="500" fill="hold"/>
                                        <p:tgtEl>
                                          <p:spTgt spid="59"/>
                                        </p:tgtEl>
                                        <p:attrNameLst>
                                          <p:attrName>style.rotation</p:attrName>
                                        </p:attrNameLst>
                                      </p:cBhvr>
                                      <p:tavLst>
                                        <p:tav tm="0">
                                          <p:val>
                                            <p:fltVal val="360"/>
                                          </p:val>
                                        </p:tav>
                                        <p:tav tm="100000">
                                          <p:val>
                                            <p:fltVal val="0"/>
                                          </p:val>
                                        </p:tav>
                                      </p:tavLst>
                                    </p:anim>
                                    <p:animEffect transition="in" filter="fade">
                                      <p:cBhvr>
                                        <p:cTn id="115" dur="500"/>
                                        <p:tgtEl>
                                          <p:spTgt spid="59"/>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0"/>
                                        </p:tgtEl>
                                        <p:attrNameLst>
                                          <p:attrName>style.visibility</p:attrName>
                                        </p:attrNameLst>
                                      </p:cBhvr>
                                      <p:to>
                                        <p:strVal val="visible"/>
                                      </p:to>
                                    </p:set>
                                    <p:anim calcmode="lin" valueType="num">
                                      <p:cBhvr>
                                        <p:cTn id="118" dur="500" fill="hold"/>
                                        <p:tgtEl>
                                          <p:spTgt spid="60"/>
                                        </p:tgtEl>
                                        <p:attrNameLst>
                                          <p:attrName>ppt_w</p:attrName>
                                        </p:attrNameLst>
                                      </p:cBhvr>
                                      <p:tavLst>
                                        <p:tav tm="0">
                                          <p:val>
                                            <p:fltVal val="0"/>
                                          </p:val>
                                        </p:tav>
                                        <p:tav tm="100000">
                                          <p:val>
                                            <p:strVal val="#ppt_w"/>
                                          </p:val>
                                        </p:tav>
                                      </p:tavLst>
                                    </p:anim>
                                    <p:anim calcmode="lin" valueType="num">
                                      <p:cBhvr>
                                        <p:cTn id="119" dur="500" fill="hold"/>
                                        <p:tgtEl>
                                          <p:spTgt spid="60"/>
                                        </p:tgtEl>
                                        <p:attrNameLst>
                                          <p:attrName>ppt_h</p:attrName>
                                        </p:attrNameLst>
                                      </p:cBhvr>
                                      <p:tavLst>
                                        <p:tav tm="0">
                                          <p:val>
                                            <p:fltVal val="0"/>
                                          </p:val>
                                        </p:tav>
                                        <p:tav tm="100000">
                                          <p:val>
                                            <p:strVal val="#ppt_h"/>
                                          </p:val>
                                        </p:tav>
                                      </p:tavLst>
                                    </p:anim>
                                    <p:anim calcmode="lin" valueType="num">
                                      <p:cBhvr>
                                        <p:cTn id="120" dur="500" fill="hold"/>
                                        <p:tgtEl>
                                          <p:spTgt spid="60"/>
                                        </p:tgtEl>
                                        <p:attrNameLst>
                                          <p:attrName>style.rotation</p:attrName>
                                        </p:attrNameLst>
                                      </p:cBhvr>
                                      <p:tavLst>
                                        <p:tav tm="0">
                                          <p:val>
                                            <p:fltVal val="360"/>
                                          </p:val>
                                        </p:tav>
                                        <p:tav tm="100000">
                                          <p:val>
                                            <p:fltVal val="0"/>
                                          </p:val>
                                        </p:tav>
                                      </p:tavLst>
                                    </p:anim>
                                    <p:animEffect transition="in" filter="fade">
                                      <p:cBhvr>
                                        <p:cTn id="121" dur="500"/>
                                        <p:tgtEl>
                                          <p:spTgt spid="60"/>
                                        </p:tgtEl>
                                      </p:cBhvr>
                                    </p:animEffect>
                                  </p:childTnLst>
                                </p:cTn>
                              </p:par>
                              <p:par>
                                <p:cTn id="122" presetID="49" presetClass="entr" presetSubtype="0" decel="100000"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 calcmode="lin" valueType="num">
                                      <p:cBhvr>
                                        <p:cTn id="124" dur="500" fill="hold"/>
                                        <p:tgtEl>
                                          <p:spTgt spid="61"/>
                                        </p:tgtEl>
                                        <p:attrNameLst>
                                          <p:attrName>ppt_w</p:attrName>
                                        </p:attrNameLst>
                                      </p:cBhvr>
                                      <p:tavLst>
                                        <p:tav tm="0">
                                          <p:val>
                                            <p:fltVal val="0"/>
                                          </p:val>
                                        </p:tav>
                                        <p:tav tm="100000">
                                          <p:val>
                                            <p:strVal val="#ppt_w"/>
                                          </p:val>
                                        </p:tav>
                                      </p:tavLst>
                                    </p:anim>
                                    <p:anim calcmode="lin" valueType="num">
                                      <p:cBhvr>
                                        <p:cTn id="125" dur="500" fill="hold"/>
                                        <p:tgtEl>
                                          <p:spTgt spid="61"/>
                                        </p:tgtEl>
                                        <p:attrNameLst>
                                          <p:attrName>ppt_h</p:attrName>
                                        </p:attrNameLst>
                                      </p:cBhvr>
                                      <p:tavLst>
                                        <p:tav tm="0">
                                          <p:val>
                                            <p:fltVal val="0"/>
                                          </p:val>
                                        </p:tav>
                                        <p:tav tm="100000">
                                          <p:val>
                                            <p:strVal val="#ppt_h"/>
                                          </p:val>
                                        </p:tav>
                                      </p:tavLst>
                                    </p:anim>
                                    <p:anim calcmode="lin" valueType="num">
                                      <p:cBhvr>
                                        <p:cTn id="126" dur="500" fill="hold"/>
                                        <p:tgtEl>
                                          <p:spTgt spid="61"/>
                                        </p:tgtEl>
                                        <p:attrNameLst>
                                          <p:attrName>style.rotation</p:attrName>
                                        </p:attrNameLst>
                                      </p:cBhvr>
                                      <p:tavLst>
                                        <p:tav tm="0">
                                          <p:val>
                                            <p:fltVal val="360"/>
                                          </p:val>
                                        </p:tav>
                                        <p:tav tm="100000">
                                          <p:val>
                                            <p:fltVal val="0"/>
                                          </p:val>
                                        </p:tav>
                                      </p:tavLst>
                                    </p:anim>
                                    <p:animEffect transition="in" filter="fade">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3"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6. Jigsaw Reading : Jigsaw</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r>
              <a:rPr lang="en-US" altLang="ja-JP" sz="3600" b="1" dirty="0">
                <a:latin typeface="Arial" panose="020B0604020202020204" pitchFamily="34" charset="0"/>
                <a:cs typeface="Arial" panose="020B0604020202020204" pitchFamily="34" charset="0"/>
              </a:rPr>
              <a:t>In a new group, </a:t>
            </a:r>
          </a:p>
          <a:p>
            <a:pPr marL="0" indent="0">
              <a:buNone/>
            </a:pPr>
            <a:r>
              <a:rPr lang="en-US" altLang="ja-JP" sz="3600" b="1" dirty="0">
                <a:latin typeface="Arial" panose="020B0604020202020204" pitchFamily="34" charset="0"/>
                <a:cs typeface="Arial" panose="020B0604020202020204" pitchFamily="34" charset="0"/>
              </a:rPr>
              <a:t>    explain the problem you summarized </a:t>
            </a:r>
          </a:p>
          <a:p>
            <a:pPr marL="0" indent="0">
              <a:buNone/>
            </a:pPr>
            <a:r>
              <a:rPr lang="en-US" altLang="ja-JP" sz="3600" b="1" dirty="0">
                <a:latin typeface="Arial" panose="020B0604020202020204" pitchFamily="34" charset="0"/>
                <a:cs typeface="Arial" panose="020B0604020202020204" pitchFamily="34" charset="0"/>
              </a:rPr>
              <a:t>      to other group members within 1 minute.</a:t>
            </a:r>
          </a:p>
          <a:p>
            <a:pPr marL="0" indent="0">
              <a:buNone/>
            </a:pPr>
            <a:endParaRPr lang="ja-JP" altLang="ja-JP" sz="36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After listening to each explanation, </a:t>
            </a:r>
          </a:p>
          <a:p>
            <a:pPr marL="0" indent="0">
              <a:buNone/>
            </a:pPr>
            <a:r>
              <a:rPr lang="en-US" altLang="ja-JP" sz="3600" b="1" dirty="0">
                <a:latin typeface="Arial" panose="020B0604020202020204" pitchFamily="34" charset="0"/>
                <a:cs typeface="Arial" panose="020B0604020202020204" pitchFamily="34" charset="0"/>
              </a:rPr>
              <a:t>    </a:t>
            </a:r>
            <a:r>
              <a:rPr lang="en-US" altLang="ja-JP" sz="3400" b="1" dirty="0">
                <a:latin typeface="Arial" panose="020B0604020202020204" pitchFamily="34" charset="0"/>
                <a:cs typeface="Arial" panose="020B0604020202020204" pitchFamily="34" charset="0"/>
              </a:rPr>
              <a:t>group members have 1 minute to ask questions.</a:t>
            </a:r>
          </a:p>
        </p:txBody>
      </p:sp>
    </p:spTree>
    <p:extLst>
      <p:ext uri="{BB962C8B-B14F-4D97-AF65-F5344CB8AC3E}">
        <p14:creationId xmlns:p14="http://schemas.microsoft.com/office/powerpoint/2010/main" val="4336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800" b="1" dirty="0">
                <a:solidFill>
                  <a:srgbClr val="66FFFF"/>
                </a:solidFill>
                <a:latin typeface="Arial" panose="020B0604020202020204" pitchFamily="34" charset="0"/>
                <a:cs typeface="Arial" panose="020B0604020202020204" pitchFamily="34" charset="0"/>
              </a:rPr>
              <a:t>If time allows, answer questions from the other group members!</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2285999"/>
            <a:ext cx="10515600" cy="3890963"/>
          </a:xfrm>
        </p:spPr>
        <p:txBody>
          <a:bodyPr>
            <a:noAutofit/>
          </a:bodyPr>
          <a:lstStyle/>
          <a:p>
            <a:pPr marL="0" indent="0">
              <a:buNone/>
            </a:pPr>
            <a:r>
              <a:rPr lang="ja-JP" altLang="ja-JP"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Examples</a:t>
            </a:r>
            <a:r>
              <a:rPr lang="ja-JP" altLang="ja-JP" sz="3600" b="1" dirty="0">
                <a:latin typeface="Arial" panose="020B0604020202020204" pitchFamily="34" charset="0"/>
                <a:cs typeface="Arial" panose="020B0604020202020204" pitchFamily="34" charset="0"/>
              </a:rPr>
              <a:t>】</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When did you start playing volleyball?</a:t>
            </a: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Who is your favorite musician?</a:t>
            </a:r>
          </a:p>
          <a:p>
            <a:pPr marL="0" indent="0">
              <a:buNone/>
            </a:pPr>
            <a:r>
              <a:rPr lang="ja-JP" altLang="en-US" sz="500" b="1" dirty="0">
                <a:latin typeface="Arial" panose="020B0604020202020204" pitchFamily="34" charset="0"/>
                <a:cs typeface="Arial" panose="020B0604020202020204" pitchFamily="34" charset="0"/>
              </a:rPr>
              <a:t>　</a:t>
            </a: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Which school subject do you like most?</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76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6. Jigsaw Reading : Jigsaw</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marL="0" indent="0">
              <a:buNone/>
            </a:pPr>
            <a:endParaRPr lang="ja-JP" altLang="ja-JP" sz="12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After listening to the explanation </a:t>
            </a:r>
          </a:p>
          <a:p>
            <a:pPr marL="0" indent="0">
              <a:buNone/>
            </a:pPr>
            <a:r>
              <a:rPr lang="en-US" altLang="ja-JP" sz="3600" b="1" dirty="0">
                <a:latin typeface="Arial" panose="020B0604020202020204" pitchFamily="34" charset="0"/>
                <a:cs typeface="Arial" panose="020B0604020202020204" pitchFamily="34" charset="0"/>
              </a:rPr>
              <a:t>    and asking questions, </a:t>
            </a:r>
          </a:p>
          <a:p>
            <a:pPr marL="0" indent="0">
              <a:buNone/>
            </a:pPr>
            <a:r>
              <a:rPr lang="en-US" altLang="ja-JP" sz="3600" b="1" dirty="0">
                <a:latin typeface="Arial" panose="020B0604020202020204" pitchFamily="34" charset="0"/>
                <a:cs typeface="Arial" panose="020B0604020202020204" pitchFamily="34" charset="0"/>
              </a:rPr>
              <a:t>        you will choose the appropriate title </a:t>
            </a:r>
          </a:p>
          <a:p>
            <a:pPr marL="0" indent="0">
              <a:buNone/>
            </a:pPr>
            <a:r>
              <a:rPr lang="en-US" altLang="ja-JP" sz="3600" b="1" dirty="0">
                <a:latin typeface="Arial" panose="020B0604020202020204" pitchFamily="34" charset="0"/>
                <a:cs typeface="Arial" panose="020B0604020202020204" pitchFamily="34" charset="0"/>
              </a:rPr>
              <a:t>            for each explanation.</a:t>
            </a:r>
          </a:p>
          <a:p>
            <a:pPr marL="0" indent="0">
              <a:buNone/>
            </a:pPr>
            <a:endParaRPr lang="en-US" altLang="ja-JP" sz="3600" b="1" dirty="0">
              <a:latin typeface="Arial" panose="020B0604020202020204" pitchFamily="34" charset="0"/>
              <a:cs typeface="Arial" panose="020B0604020202020204" pitchFamily="34" charset="0"/>
            </a:endParaRPr>
          </a:p>
          <a:p>
            <a:pPr marL="0" indent="0" algn="ctr">
              <a:buNone/>
            </a:pPr>
            <a:r>
              <a:rPr lang="en-US" altLang="ja-JP" sz="3600" b="1" dirty="0">
                <a:latin typeface="Arial" panose="020B0604020202020204" pitchFamily="34" charset="0"/>
                <a:cs typeface="Arial" panose="020B0604020202020204" pitchFamily="34" charset="0"/>
              </a:rPr>
              <a:t>Bias / Copyright Issues / </a:t>
            </a:r>
          </a:p>
          <a:p>
            <a:pPr marL="0" indent="0" algn="ctr">
              <a:buNone/>
            </a:pPr>
            <a:r>
              <a:rPr lang="en-US" altLang="ja-JP" sz="3600" b="1" dirty="0">
                <a:latin typeface="Arial" panose="020B0604020202020204" pitchFamily="34" charset="0"/>
                <a:cs typeface="Arial" panose="020B0604020202020204" pitchFamily="34" charset="0"/>
              </a:rPr>
              <a:t>False Information / Privacy Problems</a:t>
            </a:r>
            <a:endParaRPr lang="ja-JP" altLang="ja-JP" sz="3600" b="1" dirty="0">
              <a:latin typeface="Arial" panose="020B0604020202020204" pitchFamily="34" charset="0"/>
              <a:cs typeface="Arial" panose="020B0604020202020204" pitchFamily="34" charset="0"/>
            </a:endParaRPr>
          </a:p>
        </p:txBody>
      </p:sp>
      <p:sp>
        <p:nvSpPr>
          <p:cNvPr id="4" name="正方形/長方形 3"/>
          <p:cNvSpPr/>
          <p:nvPr/>
        </p:nvSpPr>
        <p:spPr>
          <a:xfrm>
            <a:off x="1773382" y="4571999"/>
            <a:ext cx="8839200" cy="1644073"/>
          </a:xfrm>
          <a:prstGeom prst="rect">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71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(A)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569803176"/>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Explain the problem you summarized </a:t>
            </a:r>
          </a:p>
          <a:p>
            <a:pPr marL="0" indent="0">
              <a:buNone/>
            </a:pPr>
            <a:r>
              <a:rPr lang="en-US" altLang="ja-JP" sz="3600" b="1" dirty="0">
                <a:latin typeface="Arial" panose="020B0604020202020204" pitchFamily="34" charset="0"/>
                <a:cs typeface="Arial" panose="020B0604020202020204" pitchFamily="34" charset="0"/>
              </a:rPr>
              <a:t>      to other group members within 1 minute.</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45521969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67"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436974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Questions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139250509"/>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6000" b="1" dirty="0">
                <a:solidFill>
                  <a:srgbClr val="66FFFF"/>
                </a:solidFill>
                <a:latin typeface="Arial" panose="020B0604020202020204" pitchFamily="34" charset="0"/>
                <a:ea typeface="ＤＨＰ特太ゴシック体" panose="020B0500000000000000" pitchFamily="50" charset="-128"/>
                <a:cs typeface="Arial" panose="020B0604020202020204" pitchFamily="34" charset="0"/>
              </a:rPr>
              <a:t>6. Jigsaw Reading : Jigsaw</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endParaRPr lang="ja-JP"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Ask questions and </a:t>
            </a:r>
          </a:p>
          <a:p>
            <a:pPr marL="0" indent="0">
              <a:buNone/>
            </a:pPr>
            <a:r>
              <a:rPr lang="en-US" altLang="ja-JP" sz="3600" b="1" dirty="0">
                <a:latin typeface="Arial" panose="020B0604020202020204" pitchFamily="34" charset="0"/>
                <a:cs typeface="Arial" panose="020B0604020202020204" pitchFamily="34" charset="0"/>
              </a:rPr>
              <a:t>  choose the appropriate title for each explanation </a:t>
            </a:r>
          </a:p>
          <a:p>
            <a:pPr marL="0" indent="0">
              <a:buNone/>
            </a:pPr>
            <a:r>
              <a:rPr lang="en-US" altLang="ja-JP" sz="3600" b="1" dirty="0">
                <a:latin typeface="Arial" panose="020B0604020202020204" pitchFamily="34" charset="0"/>
                <a:cs typeface="Arial" panose="020B0604020202020204" pitchFamily="34" charset="0"/>
              </a:rPr>
              <a:t>    from the options.</a:t>
            </a: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06674448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67"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862760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5. Jigsaw Reading : Jigsaw</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marL="0" indent="0">
              <a:buNone/>
            </a:pPr>
            <a:endParaRPr lang="en-US" altLang="ja-JP" sz="44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Share your ideas with the whole class!</a:t>
            </a:r>
          </a:p>
          <a:p>
            <a:endParaRPr lang="en-US" altLang="ja-JP" sz="3400" b="1" dirty="0">
              <a:latin typeface="Arial" panose="020B0604020202020204" pitchFamily="34" charset="0"/>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430113337"/>
              </p:ext>
            </p:extLst>
          </p:nvPr>
        </p:nvGraphicFramePr>
        <p:xfrm>
          <a:off x="540328" y="3255276"/>
          <a:ext cx="11111344" cy="2072640"/>
        </p:xfrm>
        <a:graphic>
          <a:graphicData uri="http://schemas.openxmlformats.org/drawingml/2006/table">
            <a:tbl>
              <a:tblPr firstRow="1" bandRow="1">
                <a:tableStyleId>{F5AB1C69-6EDB-4FF4-983F-18BD219EF322}</a:tableStyleId>
              </a:tblPr>
              <a:tblGrid>
                <a:gridCol w="2775864">
                  <a:extLst>
                    <a:ext uri="{9D8B030D-6E8A-4147-A177-3AD203B41FA5}">
                      <a16:colId xmlns:a16="http://schemas.microsoft.com/office/drawing/2014/main" val="1240618991"/>
                    </a:ext>
                  </a:extLst>
                </a:gridCol>
                <a:gridCol w="2779808">
                  <a:extLst>
                    <a:ext uri="{9D8B030D-6E8A-4147-A177-3AD203B41FA5}">
                      <a16:colId xmlns:a16="http://schemas.microsoft.com/office/drawing/2014/main" val="695623546"/>
                    </a:ext>
                  </a:extLst>
                </a:gridCol>
                <a:gridCol w="2777836">
                  <a:extLst>
                    <a:ext uri="{9D8B030D-6E8A-4147-A177-3AD203B41FA5}">
                      <a16:colId xmlns:a16="http://schemas.microsoft.com/office/drawing/2014/main" val="3952426632"/>
                    </a:ext>
                  </a:extLst>
                </a:gridCol>
                <a:gridCol w="2777836">
                  <a:extLst>
                    <a:ext uri="{9D8B030D-6E8A-4147-A177-3AD203B41FA5}">
                      <a16:colId xmlns:a16="http://schemas.microsoft.com/office/drawing/2014/main" val="3391368748"/>
                    </a:ext>
                  </a:extLst>
                </a:gridCol>
              </a:tblGrid>
              <a:tr h="370840">
                <a:tc>
                  <a:txBody>
                    <a:bodyPr/>
                    <a:lstStyle/>
                    <a:p>
                      <a:pPr algn="ctr"/>
                      <a:r>
                        <a:rPr kumimoji="1" lang="en-US" altLang="ja-JP" sz="4400" b="1" dirty="0">
                          <a:latin typeface="Arial" panose="020B0604020202020204" pitchFamily="34" charset="0"/>
                          <a:cs typeface="Arial" panose="020B0604020202020204" pitchFamily="34" charset="0"/>
                        </a:rPr>
                        <a:t>A</a:t>
                      </a:r>
                      <a:endParaRPr kumimoji="1" lang="ja-JP" altLang="en-US" sz="4400" b="1" dirty="0">
                        <a:latin typeface="Arial" panose="020B0604020202020204" pitchFamily="34" charset="0"/>
                        <a:cs typeface="Arial" panose="020B0604020202020204" pitchFamily="34" charset="0"/>
                      </a:endParaRPr>
                    </a:p>
                  </a:txBody>
                  <a:tcPr/>
                </a:tc>
                <a:tc>
                  <a:txBody>
                    <a:bodyPr/>
                    <a:lstStyle/>
                    <a:p>
                      <a:pPr algn="ctr"/>
                      <a:r>
                        <a:rPr kumimoji="1" lang="en-US" altLang="ja-JP" sz="4400" b="1" dirty="0">
                          <a:latin typeface="Arial" panose="020B0604020202020204" pitchFamily="34" charset="0"/>
                          <a:cs typeface="Arial" panose="020B0604020202020204" pitchFamily="34" charset="0"/>
                        </a:rPr>
                        <a:t>B</a:t>
                      </a:r>
                      <a:endParaRPr kumimoji="1" lang="ja-JP" altLang="en-US" sz="4400" b="1" dirty="0">
                        <a:latin typeface="Arial" panose="020B0604020202020204" pitchFamily="34" charset="0"/>
                        <a:cs typeface="Arial" panose="020B0604020202020204" pitchFamily="34" charset="0"/>
                      </a:endParaRPr>
                    </a:p>
                  </a:txBody>
                  <a:tcPr/>
                </a:tc>
                <a:tc>
                  <a:txBody>
                    <a:bodyPr/>
                    <a:lstStyle/>
                    <a:p>
                      <a:pPr algn="ctr"/>
                      <a:r>
                        <a:rPr kumimoji="1" lang="en-US" altLang="ja-JP" sz="4400" b="1" dirty="0">
                          <a:latin typeface="Arial" panose="020B0604020202020204" pitchFamily="34" charset="0"/>
                          <a:cs typeface="Arial" panose="020B0604020202020204" pitchFamily="34" charset="0"/>
                        </a:rPr>
                        <a:t>C</a:t>
                      </a:r>
                      <a:endParaRPr kumimoji="1" lang="ja-JP" altLang="en-US" sz="4400" b="1" dirty="0">
                        <a:latin typeface="Arial" panose="020B0604020202020204" pitchFamily="34" charset="0"/>
                        <a:cs typeface="Arial" panose="020B0604020202020204" pitchFamily="34" charset="0"/>
                      </a:endParaRPr>
                    </a:p>
                  </a:txBody>
                  <a:tcPr/>
                </a:tc>
                <a:tc>
                  <a:txBody>
                    <a:bodyPr/>
                    <a:lstStyle/>
                    <a:p>
                      <a:pPr algn="ctr"/>
                      <a:r>
                        <a:rPr kumimoji="1" lang="en-US" altLang="ja-JP" sz="4400" b="1" dirty="0">
                          <a:latin typeface="Arial" panose="020B0604020202020204" pitchFamily="34" charset="0"/>
                          <a:cs typeface="Arial" panose="020B0604020202020204" pitchFamily="34" charset="0"/>
                        </a:rPr>
                        <a:t>D</a:t>
                      </a:r>
                      <a:endParaRPr kumimoji="1" lang="ja-JP" altLang="en-US" sz="4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8192743"/>
                  </a:ext>
                </a:extLst>
              </a:tr>
              <a:tr h="370840">
                <a:tc>
                  <a:txBody>
                    <a:bodyPr/>
                    <a:lstStyle/>
                    <a:p>
                      <a:pPr algn="ctr"/>
                      <a:r>
                        <a:rPr kumimoji="1" lang="en-US" altLang="ja-JP" sz="4000" b="1" dirty="0">
                          <a:latin typeface="Arial" panose="020B0604020202020204" pitchFamily="34" charset="0"/>
                          <a:cs typeface="Arial" panose="020B0604020202020204" pitchFamily="34" charset="0"/>
                        </a:rPr>
                        <a:t>False</a:t>
                      </a:r>
                    </a:p>
                    <a:p>
                      <a:pPr algn="ctr"/>
                      <a:r>
                        <a:rPr kumimoji="1" lang="en-US" altLang="ja-JP" sz="3600" b="1" dirty="0">
                          <a:latin typeface="Arial" panose="020B0604020202020204" pitchFamily="34" charset="0"/>
                          <a:cs typeface="Arial" panose="020B0604020202020204" pitchFamily="34" charset="0"/>
                        </a:rPr>
                        <a:t>Information</a:t>
                      </a:r>
                      <a:endParaRPr kumimoji="1" lang="ja-JP" altLang="en-US" sz="3600" b="1" dirty="0">
                        <a:latin typeface="Arial" panose="020B0604020202020204" pitchFamily="34" charset="0"/>
                        <a:cs typeface="Arial" panose="020B0604020202020204" pitchFamily="34" charset="0"/>
                      </a:endParaRPr>
                    </a:p>
                  </a:txBody>
                  <a:tcPr anchor="ctr" anchorCtr="1"/>
                </a:tc>
                <a:tc>
                  <a:txBody>
                    <a:bodyPr/>
                    <a:lstStyle/>
                    <a:p>
                      <a:pPr algn="ctr"/>
                      <a:r>
                        <a:rPr kumimoji="1" lang="en-US" altLang="ja-JP" sz="4000" b="1" dirty="0">
                          <a:latin typeface="Arial" panose="020B0604020202020204" pitchFamily="34" charset="0"/>
                          <a:cs typeface="Arial" panose="020B0604020202020204" pitchFamily="34" charset="0"/>
                        </a:rPr>
                        <a:t>Copyright</a:t>
                      </a:r>
                      <a:r>
                        <a:rPr kumimoji="1" lang="en-US" altLang="ja-JP" sz="4000" b="1" baseline="0" dirty="0">
                          <a:latin typeface="Arial" panose="020B0604020202020204" pitchFamily="34" charset="0"/>
                          <a:cs typeface="Arial" panose="020B0604020202020204" pitchFamily="34" charset="0"/>
                        </a:rPr>
                        <a:t> Issues</a:t>
                      </a:r>
                      <a:endParaRPr kumimoji="1" lang="ja-JP" altLang="en-US" sz="4000" b="1" dirty="0">
                        <a:latin typeface="Arial" panose="020B0604020202020204" pitchFamily="34" charset="0"/>
                        <a:cs typeface="Arial" panose="020B0604020202020204" pitchFamily="34" charset="0"/>
                      </a:endParaRPr>
                    </a:p>
                  </a:txBody>
                  <a:tcPr anchor="ctr" anchorCtr="1"/>
                </a:tc>
                <a:tc>
                  <a:txBody>
                    <a:bodyPr/>
                    <a:lstStyle/>
                    <a:p>
                      <a:pPr algn="ctr"/>
                      <a:r>
                        <a:rPr kumimoji="1" lang="en-US" altLang="ja-JP" sz="4400" b="1" dirty="0">
                          <a:latin typeface="Arial" panose="020B0604020202020204" pitchFamily="34" charset="0"/>
                          <a:cs typeface="Arial" panose="020B0604020202020204" pitchFamily="34" charset="0"/>
                        </a:rPr>
                        <a:t>Bias</a:t>
                      </a:r>
                      <a:endParaRPr kumimoji="1" lang="ja-JP" altLang="en-US" sz="4400" b="1" dirty="0">
                        <a:latin typeface="Arial" panose="020B0604020202020204" pitchFamily="34" charset="0"/>
                        <a:cs typeface="Arial" panose="020B0604020202020204" pitchFamily="34" charset="0"/>
                      </a:endParaRPr>
                    </a:p>
                  </a:txBody>
                  <a:tcPr anchor="ctr" anchorCtr="1"/>
                </a:tc>
                <a:tc>
                  <a:txBody>
                    <a:bodyPr/>
                    <a:lstStyle/>
                    <a:p>
                      <a:pPr algn="ctr"/>
                      <a:r>
                        <a:rPr kumimoji="1" lang="en-US" altLang="ja-JP" sz="4000" b="1" dirty="0">
                          <a:latin typeface="Arial" panose="020B0604020202020204" pitchFamily="34" charset="0"/>
                          <a:cs typeface="Arial" panose="020B0604020202020204" pitchFamily="34" charset="0"/>
                        </a:rPr>
                        <a:t>Privacy Problems</a:t>
                      </a:r>
                      <a:endParaRPr kumimoji="1" lang="ja-JP" altLang="en-US" sz="4000" b="1" dirty="0">
                        <a:latin typeface="Arial" panose="020B0604020202020204" pitchFamily="34" charset="0"/>
                        <a:cs typeface="Arial" panose="020B0604020202020204" pitchFamily="34" charset="0"/>
                      </a:endParaRPr>
                    </a:p>
                  </a:txBody>
                  <a:tcPr anchor="ctr" anchorCtr="1"/>
                </a:tc>
                <a:extLst>
                  <a:ext uri="{0D108BD9-81ED-4DB2-BD59-A6C34878D82A}">
                    <a16:rowId xmlns:a16="http://schemas.microsoft.com/office/drawing/2014/main" val="1642259369"/>
                  </a:ext>
                </a:extLst>
              </a:tr>
            </a:tbl>
          </a:graphicData>
        </a:graphic>
      </p:graphicFrame>
      <p:sp>
        <p:nvSpPr>
          <p:cNvPr id="5" name="正方形/長方形 4"/>
          <p:cNvSpPr/>
          <p:nvPr/>
        </p:nvSpPr>
        <p:spPr>
          <a:xfrm>
            <a:off x="535709" y="4045528"/>
            <a:ext cx="2743200" cy="1265382"/>
          </a:xfrm>
          <a:prstGeom prst="rect">
            <a:avLst/>
          </a:prstGeom>
          <a:solidFill>
            <a:srgbClr val="C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352800" y="4045528"/>
            <a:ext cx="2743200" cy="1265382"/>
          </a:xfrm>
          <a:prstGeom prst="rect">
            <a:avLst/>
          </a:prstGeom>
          <a:solidFill>
            <a:srgbClr val="C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169891" y="4045528"/>
            <a:ext cx="2687782" cy="1265382"/>
          </a:xfrm>
          <a:prstGeom prst="rect">
            <a:avLst/>
          </a:prstGeom>
          <a:solidFill>
            <a:srgbClr val="C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963890" y="4045528"/>
            <a:ext cx="2687782" cy="1265382"/>
          </a:xfrm>
          <a:prstGeom prst="rect">
            <a:avLst/>
          </a:prstGeom>
          <a:solidFill>
            <a:srgbClr val="C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31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7. Pair Work</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marL="0" indent="0">
              <a:buNone/>
            </a:pPr>
            <a:r>
              <a:rPr lang="en-US" altLang="ja-JP" sz="3600" b="1" dirty="0">
                <a:latin typeface="Arial" panose="020B0604020202020204" pitchFamily="34" charset="0"/>
                <a:cs typeface="Arial" panose="020B0604020202020204" pitchFamily="34" charset="0"/>
              </a:rPr>
              <a:t>Question </a:t>
            </a:r>
            <a:endParaRPr lang="ja-JP" altLang="ja-JP" sz="36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What knowledge or skills are important </a:t>
            </a:r>
          </a:p>
          <a:p>
            <a:pPr marL="0" indent="0">
              <a:buNone/>
            </a:pPr>
            <a:r>
              <a:rPr lang="en-US" altLang="ja-JP" sz="3600" b="1" dirty="0">
                <a:latin typeface="Arial" panose="020B0604020202020204" pitchFamily="34" charset="0"/>
                <a:cs typeface="Arial" panose="020B0604020202020204" pitchFamily="34" charset="0"/>
              </a:rPr>
              <a:t>     to live in the future with generative AI? </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Why do you think the knowledge or skills </a:t>
            </a:r>
          </a:p>
          <a:p>
            <a:pPr marL="0" indent="0">
              <a:buNone/>
            </a:pPr>
            <a:r>
              <a:rPr lang="en-US" altLang="ja-JP" sz="3600" b="1" dirty="0">
                <a:latin typeface="Arial" panose="020B0604020202020204" pitchFamily="34" charset="0"/>
                <a:cs typeface="Arial" panose="020B0604020202020204" pitchFamily="34" charset="0"/>
              </a:rPr>
              <a:t>     are important? </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What will you do to get the knowledge </a:t>
            </a:r>
          </a:p>
          <a:p>
            <a:pPr marL="0" indent="0">
              <a:buNone/>
            </a:pPr>
            <a:r>
              <a:rPr lang="en-US" altLang="ja-JP" sz="3600" b="1" dirty="0">
                <a:latin typeface="Arial" panose="020B0604020202020204" pitchFamily="34" charset="0"/>
                <a:cs typeface="Arial" panose="020B0604020202020204" pitchFamily="34" charset="0"/>
              </a:rPr>
              <a:t>     or skills?</a:t>
            </a:r>
            <a:endParaRPr lang="ja-JP" altLang="ja-JP" sz="3600" b="1" dirty="0">
              <a:latin typeface="Arial" panose="020B0604020202020204" pitchFamily="34" charset="0"/>
              <a:cs typeface="Arial" panose="020B0604020202020204" pitchFamily="34" charset="0"/>
            </a:endParaRPr>
          </a:p>
          <a:p>
            <a:pPr marL="0" indent="0">
              <a:buNone/>
            </a:pPr>
            <a:endParaRPr lang="en-US" altLang="ja-JP" sz="3400" b="1" dirty="0">
              <a:latin typeface="Arial" panose="020B0604020202020204" pitchFamily="34" charset="0"/>
              <a:cs typeface="Arial" panose="020B0604020202020204" pitchFamily="34" charset="0"/>
            </a:endParaRPr>
          </a:p>
        </p:txBody>
      </p:sp>
      <p:sp>
        <p:nvSpPr>
          <p:cNvPr id="4" name="正方形/長方形 3"/>
          <p:cNvSpPr/>
          <p:nvPr/>
        </p:nvSpPr>
        <p:spPr>
          <a:xfrm>
            <a:off x="684280" y="1378285"/>
            <a:ext cx="2610196" cy="62480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47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down)">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7. Pair Work</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have 3 minutes </a:t>
            </a:r>
          </a:p>
          <a:p>
            <a:pPr marL="0" indent="0">
              <a:buNone/>
            </a:pPr>
            <a:r>
              <a:rPr lang="en-US" altLang="ja-JP" sz="3600" b="1" dirty="0">
                <a:latin typeface="Arial" panose="020B0604020202020204" pitchFamily="34" charset="0"/>
                <a:cs typeface="Arial" panose="020B0604020202020204" pitchFamily="34" charset="0"/>
              </a:rPr>
              <a:t>       for preparation and practice.</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can use your note, </a:t>
            </a:r>
          </a:p>
          <a:p>
            <a:pPr marL="0" indent="0">
              <a:buNone/>
            </a:pPr>
            <a:r>
              <a:rPr lang="en-US" altLang="ja-JP" sz="3600" b="1" dirty="0">
                <a:latin typeface="Arial" panose="020B0604020202020204" pitchFamily="34" charset="0"/>
                <a:cs typeface="Arial" panose="020B0604020202020204" pitchFamily="34" charset="0"/>
              </a:rPr>
              <a:t>       but you cannot read the sentences.</a:t>
            </a:r>
          </a:p>
          <a:p>
            <a:pPr marL="0" indent="0">
              <a:buNone/>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must keep speaking for 1 minute.</a:t>
            </a:r>
          </a:p>
          <a:p>
            <a:pPr marL="0" indent="0">
              <a:buNone/>
            </a:pPr>
            <a:endParaRPr lang="en-US" altLang="ja-JP" sz="36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800" b="1" dirty="0">
                <a:solidFill>
                  <a:srgbClr val="66FFFF"/>
                </a:solidFill>
                <a:latin typeface="Arial" panose="020B0604020202020204" pitchFamily="34" charset="0"/>
                <a:cs typeface="Arial" panose="020B0604020202020204" pitchFamily="34" charset="0"/>
              </a:rPr>
              <a:t>Try to give some information </a:t>
            </a:r>
            <a:br>
              <a:rPr lang="en-US" altLang="ja-JP" sz="4800" b="1" dirty="0">
                <a:solidFill>
                  <a:srgbClr val="66FFFF"/>
                </a:solidFill>
                <a:latin typeface="Arial" panose="020B0604020202020204" pitchFamily="34" charset="0"/>
                <a:cs typeface="Arial" panose="020B0604020202020204" pitchFamily="34" charset="0"/>
              </a:rPr>
            </a:br>
            <a:r>
              <a:rPr lang="ja-JP" altLang="en-US" sz="4800" b="1" dirty="0">
                <a:solidFill>
                  <a:srgbClr val="66FFFF"/>
                </a:solidFill>
                <a:latin typeface="Arial" panose="020B0604020202020204" pitchFamily="34" charset="0"/>
                <a:cs typeface="Arial" panose="020B0604020202020204" pitchFamily="34" charset="0"/>
              </a:rPr>
              <a:t>  </a:t>
            </a:r>
            <a:r>
              <a:rPr lang="en-US" altLang="ja-JP" sz="4800" b="1" dirty="0">
                <a:solidFill>
                  <a:srgbClr val="66FFFF"/>
                </a:solidFill>
                <a:latin typeface="Arial" panose="020B0604020202020204" pitchFamily="34" charset="0"/>
                <a:cs typeface="Arial" panose="020B0604020202020204" pitchFamily="34" charset="0"/>
              </a:rPr>
              <a:t>in addition to the answer!</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970117"/>
            <a:ext cx="10515600" cy="4206846"/>
          </a:xfrm>
        </p:spPr>
        <p:txBody>
          <a:bodyPr>
            <a:noAutofit/>
          </a:bodyPr>
          <a:lstStyle/>
          <a:p>
            <a:pPr marL="0" indent="0">
              <a:buNone/>
            </a:pPr>
            <a:r>
              <a:rPr lang="ja-JP" altLang="ja-JP"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Examples</a:t>
            </a:r>
            <a:r>
              <a:rPr lang="ja-JP" altLang="ja-JP" sz="3600" b="1" dirty="0">
                <a:latin typeface="Arial" panose="020B0604020202020204" pitchFamily="34" charset="0"/>
                <a:cs typeface="Arial" panose="020B0604020202020204" pitchFamily="34" charset="0"/>
              </a:rPr>
              <a:t>】</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When did you start playing volleyball?</a:t>
            </a: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I started playing volleyball </a:t>
            </a:r>
          </a:p>
          <a:p>
            <a:pPr marL="0" indent="0">
              <a:buNone/>
            </a:pPr>
            <a:r>
              <a:rPr lang="en-US" altLang="ja-JP" sz="3600" b="1" dirty="0">
                <a:latin typeface="Arial" panose="020B0604020202020204" pitchFamily="34" charset="0"/>
                <a:cs typeface="Arial" panose="020B0604020202020204" pitchFamily="34" charset="0"/>
              </a:rPr>
              <a:t>           when I was a junior high school student. </a:t>
            </a:r>
          </a:p>
          <a:p>
            <a:pPr marL="0" indent="0">
              <a:buNone/>
            </a:pPr>
            <a:r>
              <a:rPr lang="en-US" altLang="ja-JP" sz="3600" b="1" dirty="0">
                <a:latin typeface="Arial" panose="020B0604020202020204" pitchFamily="34" charset="0"/>
                <a:cs typeface="Arial" panose="020B0604020202020204" pitchFamily="34" charset="0"/>
              </a:rPr>
              <a:t>       </a:t>
            </a:r>
            <a:r>
              <a:rPr lang="ja-JP" altLang="en-US"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I read </a:t>
            </a:r>
            <a:r>
              <a:rPr lang="ja-JP" altLang="en-US"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HAIKYU</a:t>
            </a: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and I was impressed </a:t>
            </a:r>
          </a:p>
          <a:p>
            <a:pPr marL="0" indent="0">
              <a:buNone/>
            </a:pPr>
            <a:r>
              <a:rPr lang="en-US" altLang="ja-JP" sz="3600" b="1" dirty="0">
                <a:latin typeface="Arial" panose="020B0604020202020204" pitchFamily="34" charset="0"/>
                <a:cs typeface="Arial" panose="020B0604020202020204" pitchFamily="34" charset="0"/>
              </a:rPr>
              <a:t>           by the characters!</a:t>
            </a:r>
          </a:p>
        </p:txBody>
      </p:sp>
      <p:sp>
        <p:nvSpPr>
          <p:cNvPr id="4" name="角丸四角形吹き出し 3">
            <a:extLst>
              <a:ext uri="{FF2B5EF4-FFF2-40B4-BE49-F238E27FC236}">
                <a16:creationId xmlns:a16="http://schemas.microsoft.com/office/drawing/2014/main" id="{FD9E1D27-C36A-E1B9-6B20-51B600A8F966}"/>
              </a:ext>
            </a:extLst>
          </p:cNvPr>
          <p:cNvSpPr/>
          <p:nvPr/>
        </p:nvSpPr>
        <p:spPr>
          <a:xfrm>
            <a:off x="6798365" y="5240545"/>
            <a:ext cx="3140766" cy="1252330"/>
          </a:xfrm>
          <a:prstGeom prst="wedgeRoundRectCallout">
            <a:avLst>
              <a:gd name="adj1" fmla="val -39872"/>
              <a:gd name="adj2" fmla="val -61609"/>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FF0000"/>
                </a:solidFill>
                <a:latin typeface="Arial" panose="020B0604020202020204" pitchFamily="34" charset="0"/>
                <a:cs typeface="Arial" panose="020B0604020202020204" pitchFamily="34" charset="0"/>
              </a:rPr>
              <a:t>Additional Information</a:t>
            </a:r>
            <a:endParaRPr kumimoji="1" lang="ja-JP" alt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45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panose="020B0604020202020204" pitchFamily="34" charset="0"/>
                <a:ea typeface="游ゴシック" panose="020B0400000000000000" pitchFamily="34" charset="-128"/>
                <a:cs typeface="Arial" panose="020B0604020202020204" pitchFamily="34" charset="0"/>
              </a:rPr>
              <a:t>3 minutes Ready</a:t>
            </a:r>
            <a:r>
              <a:rPr lang="en-US" altLang="ja-JP" sz="125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125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752320837"/>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buNone/>
            </a:pPr>
            <a:r>
              <a:rPr lang="en-US" altLang="ja-JP" sz="3600" b="1" dirty="0">
                <a:latin typeface="Arial" panose="020B0604020202020204" pitchFamily="34" charset="0"/>
                <a:cs typeface="Arial" panose="020B0604020202020204" pitchFamily="34" charset="0"/>
              </a:rPr>
              <a:t>Question </a:t>
            </a:r>
            <a:endParaRPr lang="ja-JP" altLang="ja-JP" sz="36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What knowledge or skills are important </a:t>
            </a:r>
          </a:p>
          <a:p>
            <a:pPr marL="0" indent="0">
              <a:buNone/>
            </a:pPr>
            <a:r>
              <a:rPr lang="en-US" altLang="ja-JP" sz="3600" b="1" dirty="0">
                <a:latin typeface="Arial" panose="020B0604020202020204" pitchFamily="34" charset="0"/>
                <a:cs typeface="Arial" panose="020B0604020202020204" pitchFamily="34" charset="0"/>
              </a:rPr>
              <a:t>     to live in the future with generative AI? </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Why do you think the knowledge or skills </a:t>
            </a:r>
          </a:p>
          <a:p>
            <a:pPr marL="0" indent="0">
              <a:buNone/>
            </a:pPr>
            <a:r>
              <a:rPr lang="en-US" altLang="ja-JP" sz="3600" b="1" dirty="0">
                <a:latin typeface="Arial" panose="020B0604020202020204" pitchFamily="34" charset="0"/>
                <a:cs typeface="Arial" panose="020B0604020202020204" pitchFamily="34" charset="0"/>
              </a:rPr>
              <a:t>     are important? </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What will you do to get the knowledge </a:t>
            </a:r>
          </a:p>
          <a:p>
            <a:pPr marL="0" indent="0">
              <a:buNone/>
            </a:pPr>
            <a:r>
              <a:rPr lang="en-US" altLang="ja-JP" sz="3600" b="1" dirty="0">
                <a:latin typeface="Arial" panose="020B0604020202020204" pitchFamily="34" charset="0"/>
                <a:cs typeface="Arial" panose="020B0604020202020204" pitchFamily="34" charset="0"/>
              </a:rPr>
              <a:t>     or skills?</a:t>
            </a:r>
            <a:endParaRPr lang="ja-JP"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3 minutes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
        <p:nvSpPr>
          <p:cNvPr id="9" name="正方形/長方形 8"/>
          <p:cNvSpPr/>
          <p:nvPr/>
        </p:nvSpPr>
        <p:spPr>
          <a:xfrm>
            <a:off x="616969" y="264152"/>
            <a:ext cx="2610196" cy="62480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414890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2" presetClass="entr" presetSubtype="8"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80000" fill="hold"/>
                                        <p:tgtEl>
                                          <p:spTgt spid="17"/>
                                        </p:tgtEl>
                                        <p:attrNameLst>
                                          <p:attrName>ppt_x</p:attrName>
                                        </p:attrNameLst>
                                      </p:cBhvr>
                                      <p:tavLst>
                                        <p:tav tm="0">
                                          <p:val>
                                            <p:strVal val="0-#ppt_w/2"/>
                                          </p:val>
                                        </p:tav>
                                        <p:tav tm="100000">
                                          <p:val>
                                            <p:strVal val="#ppt_x"/>
                                          </p:val>
                                        </p:tav>
                                      </p:tavLst>
                                    </p:anim>
                                    <p:anim calcmode="lin" valueType="num">
                                      <p:cBhvr additive="base">
                                        <p:cTn id="10" dur="18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7143">
                <p:cTn id="12"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707566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7. Pair Work : Speaker</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Tell your ideas to your partner.</a:t>
            </a:r>
          </a:p>
          <a:p>
            <a:pPr marL="0" indent="0">
              <a:buNone/>
            </a:pPr>
            <a:r>
              <a:rPr lang="en-US" altLang="ja-JP" sz="500" b="1" dirty="0">
                <a:latin typeface="Arial" panose="020B0604020202020204" pitchFamily="34" charset="0"/>
                <a:cs typeface="Arial" panose="020B0604020202020204" pitchFamily="34" charset="0"/>
              </a:rPr>
              <a:t> </a:t>
            </a: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have 1 minute to speak.</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can use your note, </a:t>
            </a:r>
          </a:p>
          <a:p>
            <a:pPr marL="0" indent="0">
              <a:buNone/>
            </a:pPr>
            <a:r>
              <a:rPr lang="en-US" altLang="ja-JP" sz="3600" b="1" dirty="0">
                <a:latin typeface="Arial" panose="020B0604020202020204" pitchFamily="34" charset="0"/>
                <a:cs typeface="Arial" panose="020B0604020202020204" pitchFamily="34" charset="0"/>
              </a:rPr>
              <a:t>       but you cannot read the sentences.</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7. Pair Work : Listener</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792522" cy="4625254"/>
          </a:xfrm>
        </p:spPr>
        <p:txBody>
          <a:bodyPr>
            <a:noAutofit/>
          </a:bodyPr>
          <a:lstStyle/>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Listen to the speaker and take notes.</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After the speech, check your understanding </a:t>
            </a:r>
          </a:p>
          <a:p>
            <a:pPr marL="0" indent="0">
              <a:buNone/>
            </a:pPr>
            <a:r>
              <a:rPr lang="en-US" altLang="ja-JP" sz="3600" b="1" dirty="0">
                <a:latin typeface="Arial" panose="020B0604020202020204" pitchFamily="34" charset="0"/>
                <a:cs typeface="Arial" panose="020B0604020202020204" pitchFamily="34" charset="0"/>
              </a:rPr>
              <a:t>      by asking questions.</a:t>
            </a:r>
          </a:p>
          <a:p>
            <a:pPr>
              <a:buFont typeface="Wingdings" panose="05000000000000000000" pitchFamily="2" charset="2"/>
              <a:buChar char="Ø"/>
            </a:pPr>
            <a:endParaRPr lang="en-US" altLang="ja-JP" sz="5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When you finish checking your understanding, </a:t>
            </a:r>
          </a:p>
          <a:p>
            <a:pPr marL="0" indent="0">
              <a:buNone/>
            </a:pPr>
            <a:r>
              <a:rPr lang="en-US" altLang="ja-JP" sz="3600" b="1" dirty="0">
                <a:latin typeface="Arial" panose="020B0604020202020204" pitchFamily="34" charset="0"/>
                <a:cs typeface="Arial" panose="020B0604020202020204" pitchFamily="34" charset="0"/>
              </a:rPr>
              <a:t>      give some comments.</a:t>
            </a:r>
          </a:p>
          <a:p>
            <a:pPr marL="0" indent="0">
              <a:buNone/>
            </a:pPr>
            <a:r>
              <a:rPr lang="en-US" altLang="ja-JP" sz="500" b="1" dirty="0">
                <a:latin typeface="Arial" panose="020B0604020202020204" pitchFamily="34" charset="0"/>
                <a:cs typeface="Arial" panose="020B0604020202020204" pitchFamily="34" charset="0"/>
              </a:rPr>
              <a:t> </a:t>
            </a: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You have 1 minute to ask questions </a:t>
            </a:r>
          </a:p>
          <a:p>
            <a:pPr marL="0" indent="0">
              <a:buNone/>
            </a:pPr>
            <a:r>
              <a:rPr lang="en-US" altLang="ja-JP" sz="3600" b="1" dirty="0">
                <a:latin typeface="Arial" panose="020B0604020202020204" pitchFamily="34" charset="0"/>
                <a:cs typeface="Arial" panose="020B0604020202020204" pitchFamily="34" charset="0"/>
              </a:rPr>
              <a:t>       and give the comments.</a:t>
            </a:r>
          </a:p>
        </p:txBody>
      </p:sp>
    </p:spTree>
    <p:extLst>
      <p:ext uri="{BB962C8B-B14F-4D97-AF65-F5344CB8AC3E}">
        <p14:creationId xmlns:p14="http://schemas.microsoft.com/office/powerpoint/2010/main" val="247857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ja-JP" altLang="en-US" sz="9600" b="1" dirty="0">
                <a:latin typeface="Arial Black" panose="020B0604020202020204" pitchFamily="34" charset="0"/>
                <a:ea typeface="游ゴシック" panose="020B0400000000000000" pitchFamily="34" charset="-128"/>
                <a:cs typeface="Arial Black" panose="020B0604020202020204" pitchFamily="34" charset="0"/>
              </a:rPr>
              <a:t>①</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028635886"/>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I think the ability to ~ is needed because…. </a:t>
            </a:r>
          </a:p>
          <a:p>
            <a:pPr marL="0" indent="0">
              <a:buNone/>
            </a:pPr>
            <a:r>
              <a:rPr lang="en-US" altLang="ja-JP" sz="3600" b="1" dirty="0">
                <a:latin typeface="Arial" panose="020B0604020202020204" pitchFamily="34" charset="0"/>
                <a:cs typeface="Arial" panose="020B0604020202020204" pitchFamily="34" charset="0"/>
              </a:rPr>
              <a:t>    So I will…</a:t>
            </a:r>
          </a:p>
          <a:p>
            <a:pPr marL="0" indent="0">
              <a:buNone/>
            </a:pPr>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As we learned in this lesson, we have to know … because…. I would like to…</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In my opinion, ~ is important because…. </a:t>
            </a:r>
          </a:p>
          <a:p>
            <a:pPr marL="0" indent="0">
              <a:buNone/>
            </a:pPr>
            <a:r>
              <a:rPr lang="en-US" altLang="ja-JP" sz="3600" b="1" dirty="0">
                <a:latin typeface="Arial" panose="020B0604020202020204" pitchFamily="34" charset="0"/>
                <a:cs typeface="Arial" panose="020B0604020202020204" pitchFamily="34" charset="0"/>
              </a:rPr>
              <a:t>    So, I will…</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368441992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67"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62625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Listener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714351292"/>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You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needed because…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So you will…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also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important because…</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didn’t understand the reason. </a:t>
            </a:r>
          </a:p>
          <a:p>
            <a:pPr marL="0" indent="0">
              <a:buNone/>
            </a:pPr>
            <a:r>
              <a:rPr lang="en-US" altLang="ja-JP" sz="3600" b="1" dirty="0">
                <a:latin typeface="Arial" panose="020B0604020202020204" pitchFamily="34" charset="0"/>
                <a:ea typeface="ＭＳ ゴシック" panose="020B0609070205080204" pitchFamily="49" charset="-128"/>
                <a:cs typeface="Arial" panose="020B0604020202020204" pitchFamily="34" charset="0"/>
              </a:rPr>
              <a:t>  Will you tell me one more time?</a:t>
            </a:r>
            <a:endParaRPr lang="ja-JP" altLang="ja-JP" b="1" dirty="0">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buNone/>
            </a:pPr>
            <a:endParaRPr lang="en-US" altLang="ja-JP" sz="3600" b="1" dirty="0">
              <a:solidFill>
                <a:srgbClr val="66FFFF"/>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31857231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67"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1</a:t>
            </a:r>
            <a:r>
              <a:rPr lang="en-US" altLang="ja-JP" sz="9600" b="1" baseline="30000" dirty="0">
                <a:latin typeface="Arial Black" panose="020B0604020202020204" pitchFamily="34" charset="0"/>
                <a:ea typeface="游ゴシック" panose="020B0400000000000000" pitchFamily="34" charset="-128"/>
                <a:cs typeface="Arial Black" panose="020B0604020202020204" pitchFamily="34" charset="0"/>
              </a:rPr>
              <a:t>st</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 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839889564"/>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901520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E99A-4F87-53A6-51AF-FE84FA5659E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75542F2-F176-5F0B-5CDC-54C0FEFFCDB9}"/>
              </a:ext>
            </a:extLst>
          </p:cNvPr>
          <p:cNvSpPr/>
          <p:nvPr/>
        </p:nvSpPr>
        <p:spPr>
          <a:xfrm>
            <a:off x="0" y="0"/>
            <a:ext cx="12192000" cy="68580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AABD2B9-8A2E-8BDD-914D-5EC67C0034E2}"/>
              </a:ext>
            </a:extLst>
          </p:cNvPr>
          <p:cNvSpPr txBox="1"/>
          <p:nvPr/>
        </p:nvSpPr>
        <p:spPr>
          <a:xfrm>
            <a:off x="906596" y="1893503"/>
            <a:ext cx="10378807" cy="2662267"/>
          </a:xfrm>
          <a:prstGeom prst="rect">
            <a:avLst/>
          </a:prstGeom>
          <a:solidFill>
            <a:srgbClr val="FFFF00"/>
          </a:solidFill>
        </p:spPr>
        <p:txBody>
          <a:bodyPr wrap="square" rtlCol="0">
            <a:spAutoFit/>
          </a:bodyPr>
          <a:lstStyle/>
          <a:p>
            <a:pPr algn="ctr" defTabSz="914353">
              <a:defRPr/>
            </a:pPr>
            <a:r>
              <a:rPr lang="en-US" altLang="ja-JP" sz="167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SWITCH</a:t>
            </a:r>
            <a:endParaRPr lang="ja-JP" altLang="en-US" sz="138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7BF7109D-FDB1-9BBF-AC38-5D29472301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418945098"/>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ja-JP" altLang="en-US" sz="9600" b="1" dirty="0">
                <a:latin typeface="Arial Black" panose="020B0604020202020204" pitchFamily="34" charset="0"/>
                <a:ea typeface="游ゴシック" panose="020B0400000000000000" pitchFamily="34" charset="-128"/>
                <a:cs typeface="Arial Black" panose="020B0604020202020204" pitchFamily="34" charset="0"/>
              </a:rPr>
              <a:t>①</a:t>
            </a: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Speaker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355052290"/>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581891" y="299257"/>
            <a:ext cx="11222182"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cs typeface="Arial" panose="020B0604020202020204" pitchFamily="34" charset="0"/>
              </a:rPr>
              <a:t>I think the ability to ~ is needed because…. </a:t>
            </a:r>
          </a:p>
          <a:p>
            <a:pPr marL="0" indent="0">
              <a:buNone/>
            </a:pPr>
            <a:r>
              <a:rPr lang="en-US" altLang="ja-JP" sz="3600" b="1" dirty="0">
                <a:latin typeface="Arial" panose="020B0604020202020204" pitchFamily="34" charset="0"/>
                <a:cs typeface="Arial" panose="020B0604020202020204" pitchFamily="34" charset="0"/>
              </a:rPr>
              <a:t>    So I will…</a:t>
            </a:r>
          </a:p>
          <a:p>
            <a:pPr marL="0" indent="0">
              <a:buNone/>
            </a:pPr>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As we learned in this lesson, we have to know … because…. I would like to…</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In my opinion, ~ is important because…. </a:t>
            </a:r>
          </a:p>
          <a:p>
            <a:pPr marL="0" indent="0">
              <a:buNone/>
            </a:pPr>
            <a:r>
              <a:rPr lang="en-US" altLang="ja-JP" sz="3600" b="1" dirty="0">
                <a:latin typeface="Arial" panose="020B0604020202020204" pitchFamily="34" charset="0"/>
                <a:cs typeface="Arial" panose="020B0604020202020204" pitchFamily="34" charset="0"/>
              </a:rPr>
              <a:t>    So, I will…</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85058869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67"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3160157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Black" panose="020B0604020202020204" pitchFamily="34" charset="0"/>
                <a:ea typeface="游ゴシック" panose="020B0400000000000000" pitchFamily="34" charset="-128"/>
                <a:cs typeface="Arial Black" panose="020B0604020202020204" pitchFamily="34" charset="0"/>
              </a:rPr>
              <a:t>Listener Ready</a:t>
            </a:r>
            <a:r>
              <a:rPr lang="en-US" altLang="ja-JP"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2500"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143848503"/>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lgn="ctr">
              <a:lnSpc>
                <a:spcPct val="100000"/>
              </a:lnSpc>
              <a:buNone/>
            </a:pPr>
            <a:r>
              <a:rPr lang="en-US" altLang="ja-JP" sz="4400" b="1" dirty="0">
                <a:solidFill>
                  <a:srgbClr val="66FFFF"/>
                </a:solidFill>
                <a:latin typeface="Arial" panose="020B0604020202020204" pitchFamily="34" charset="0"/>
                <a:ea typeface="ＭＳ ゴシック" panose="020B0609070205080204" pitchFamily="49" charset="-128"/>
                <a:cs typeface="Arial" panose="020B0604020202020204" pitchFamily="34" charset="0"/>
              </a:rPr>
              <a:t>【Useful Expressions】</a:t>
            </a: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You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needed because…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So you will… Right?</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also think </a:t>
            </a:r>
            <a:r>
              <a:rPr lang="ja-JP" altLang="en-US" sz="3600" b="1" dirty="0">
                <a:latin typeface="Arial" panose="020B0604020202020204" pitchFamily="34" charset="0"/>
                <a:ea typeface="ＭＳ ゴシック" panose="020B0609070205080204" pitchFamily="49" charset="-128"/>
                <a:cs typeface="Arial" panose="020B0604020202020204" pitchFamily="34" charset="0"/>
              </a:rPr>
              <a:t>～</a:t>
            </a:r>
            <a:r>
              <a:rPr lang="en-US" altLang="ja-JP" sz="3600" b="1" dirty="0">
                <a:latin typeface="Arial" panose="020B0604020202020204" pitchFamily="34" charset="0"/>
                <a:ea typeface="ＭＳ ゴシック" panose="020B0609070205080204" pitchFamily="49" charset="-128"/>
                <a:cs typeface="Arial" panose="020B0604020202020204" pitchFamily="34" charset="0"/>
              </a:rPr>
              <a:t> is important because…</a:t>
            </a:r>
          </a:p>
          <a:p>
            <a:endParaRPr lang="ja-JP" altLang="ja-JP" sz="500" b="1" dirty="0">
              <a:latin typeface="Arial" panose="020B0604020202020204" pitchFamily="34" charset="0"/>
              <a:ea typeface="ＭＳ ゴシック" panose="020B0609070205080204" pitchFamily="49" charset="-128"/>
              <a:cs typeface="Arial" panose="020B0604020202020204" pitchFamily="34" charset="0"/>
            </a:endParaRPr>
          </a:p>
          <a:p>
            <a:r>
              <a:rPr lang="en-US" altLang="ja-JP" sz="3600" b="1" dirty="0">
                <a:latin typeface="Arial" panose="020B0604020202020204" pitchFamily="34" charset="0"/>
                <a:ea typeface="ＭＳ ゴシック" panose="020B0609070205080204" pitchFamily="49" charset="-128"/>
                <a:cs typeface="Arial" panose="020B0604020202020204" pitchFamily="34" charset="0"/>
              </a:rPr>
              <a:t>I didn’t understand the reason. </a:t>
            </a:r>
          </a:p>
          <a:p>
            <a:pPr marL="0" indent="0">
              <a:buNone/>
            </a:pPr>
            <a:r>
              <a:rPr lang="en-US" altLang="ja-JP" sz="3600" b="1" dirty="0">
                <a:latin typeface="Arial" panose="020B0604020202020204" pitchFamily="34" charset="0"/>
                <a:ea typeface="ＭＳ ゴシック" panose="020B0609070205080204" pitchFamily="49" charset="-128"/>
                <a:cs typeface="Arial" panose="020B0604020202020204" pitchFamily="34" charset="0"/>
              </a:rPr>
              <a:t>  Will you tell me one more time?</a:t>
            </a:r>
            <a:endParaRPr lang="ja-JP" altLang="ja-JP" b="1" dirty="0">
              <a:latin typeface="Arial" panose="020B0604020202020204" pitchFamily="34" charset="0"/>
              <a:ea typeface="ＭＳ ゴシック" panose="020B0609070205080204" pitchFamily="49" charset="-128"/>
              <a:cs typeface="Arial" panose="020B0604020202020204" pitchFamily="34" charset="0"/>
            </a:endParaRPr>
          </a:p>
          <a:p>
            <a:pPr marL="0" indent="0">
              <a:lnSpc>
                <a:spcPct val="100000"/>
              </a:lnSpc>
              <a:buNone/>
            </a:pPr>
            <a:endParaRPr lang="en-US" altLang="ja-JP" sz="3600" b="1" dirty="0">
              <a:solidFill>
                <a:srgbClr val="66FFFF"/>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358671333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67"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125214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10476" y="2695179"/>
            <a:ext cx="4572000" cy="571500"/>
          </a:xfrm>
          <a:prstGeom prst="rect">
            <a:avLst/>
          </a:prstGeom>
          <a:noFill/>
          <a:ln/>
        </p:spPr>
        <p:txBody>
          <a:bodyPr wrap="none" lIns="0" tIns="0" rIns="0" bIns="0" rtlCol="0" anchor="t"/>
          <a:lstStyle/>
          <a:p>
            <a:pPr defTabSz="761970">
              <a:lnSpc>
                <a:spcPts val="4500"/>
              </a:lnSpc>
            </a:pPr>
            <a:r>
              <a:rPr kumimoji="1" lang="en-US" sz="4800" b="1" dirty="0">
                <a:solidFill>
                  <a:srgbClr val="66FFFF"/>
                </a:solidFill>
                <a:latin typeface="Arial" panose="020B0604020202020204" pitchFamily="34" charset="0"/>
                <a:ea typeface="Spline Sans Bold" pitchFamily="34" charset="-122"/>
                <a:cs typeface="Arial" panose="020B0604020202020204" pitchFamily="34" charset="0"/>
              </a:rPr>
              <a:t>8. Skimming</a:t>
            </a:r>
            <a:endParaRPr kumimoji="1" lang="en-US" sz="4800" dirty="0">
              <a:solidFill>
                <a:srgbClr val="66FFFF"/>
              </a:solidFill>
              <a:latin typeface="Arial" panose="020B0604020202020204" pitchFamily="34" charset="0"/>
              <a:cs typeface="Arial" panose="020B0604020202020204" pitchFamily="34" charset="0"/>
            </a:endParaRPr>
          </a:p>
        </p:txBody>
      </p:sp>
      <p:sp>
        <p:nvSpPr>
          <p:cNvPr id="4" name="Shape 1"/>
          <p:cNvSpPr/>
          <p:nvPr/>
        </p:nvSpPr>
        <p:spPr>
          <a:xfrm>
            <a:off x="450436" y="3390109"/>
            <a:ext cx="11213740" cy="1360312"/>
          </a:xfrm>
          <a:prstGeom prst="roundRect">
            <a:avLst>
              <a:gd name="adj" fmla="val 20174"/>
            </a:avLst>
          </a:prstGeom>
          <a:solidFill>
            <a:srgbClr val="0A081B"/>
          </a:solidFill>
          <a:ln w="30480">
            <a:solidFill>
              <a:srgbClr val="16FFBB"/>
            </a:solidFill>
            <a:prstDash val="solid"/>
          </a:ln>
        </p:spPr>
        <p:txBody>
          <a:bodyPr/>
          <a:lstStyle/>
          <a:p>
            <a:endParaRPr lang="ja-JP" altLang="en-US"/>
          </a:p>
        </p:txBody>
      </p:sp>
      <p:sp>
        <p:nvSpPr>
          <p:cNvPr id="7" name="Shape 4"/>
          <p:cNvSpPr/>
          <p:nvPr/>
        </p:nvSpPr>
        <p:spPr>
          <a:xfrm>
            <a:off x="450436" y="4880744"/>
            <a:ext cx="11213740" cy="1529755"/>
          </a:xfrm>
          <a:prstGeom prst="roundRect">
            <a:avLst>
              <a:gd name="adj" fmla="val 20174"/>
            </a:avLst>
          </a:prstGeom>
          <a:solidFill>
            <a:srgbClr val="0A081B"/>
          </a:solidFill>
          <a:ln w="30480">
            <a:solidFill>
              <a:srgbClr val="29DDDA"/>
            </a:solidFill>
            <a:prstDash val="solid"/>
          </a:ln>
        </p:spPr>
        <p:txBody>
          <a:bodyPr/>
          <a:lstStyle/>
          <a:p>
            <a:endParaRPr lang="ja-JP" altLang="en-US"/>
          </a:p>
        </p:txBody>
      </p:sp>
      <p:sp>
        <p:nvSpPr>
          <p:cNvPr id="10" name="テキスト ボックス 9">
            <a:extLst>
              <a:ext uri="{FF2B5EF4-FFF2-40B4-BE49-F238E27FC236}">
                <a16:creationId xmlns:a16="http://schemas.microsoft.com/office/drawing/2014/main" id="{CF0279ED-3B2F-109C-8606-7F2F3C4CEA6B}"/>
              </a:ext>
            </a:extLst>
          </p:cNvPr>
          <p:cNvSpPr txBox="1"/>
          <p:nvPr/>
        </p:nvSpPr>
        <p:spPr>
          <a:xfrm>
            <a:off x="-113982" y="3466951"/>
            <a:ext cx="12305981" cy="1200329"/>
          </a:xfrm>
          <a:prstGeom prst="rect">
            <a:avLst/>
          </a:prstGeom>
          <a:noFill/>
        </p:spPr>
        <p:txBody>
          <a:bodyPr wrap="square" rtlCol="0">
            <a:spAutoFit/>
          </a:bodyPr>
          <a:lstStyle/>
          <a:p>
            <a:pPr algn="ctr" defTabSz="914353">
              <a:defRPr/>
            </a:pPr>
            <a:r>
              <a:rPr lang="en-US" altLang="ja-JP" sz="3600" b="1" dirty="0">
                <a:latin typeface="Arial" panose="020B0604020202020204" pitchFamily="34" charset="0"/>
                <a:cs typeface="Arial" panose="020B0604020202020204" pitchFamily="34" charset="0"/>
              </a:rPr>
              <a:t>Read the article “Emissions on the Rise” and answer the following question.</a:t>
            </a:r>
            <a:r>
              <a:rPr lang="en-US" altLang="ja-JP" sz="36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36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CF0279ED-3B2F-109C-8606-7F2F3C4CEA6B}"/>
              </a:ext>
            </a:extLst>
          </p:cNvPr>
          <p:cNvSpPr txBox="1"/>
          <p:nvPr/>
        </p:nvSpPr>
        <p:spPr>
          <a:xfrm>
            <a:off x="439496" y="4969387"/>
            <a:ext cx="11073161" cy="1446550"/>
          </a:xfrm>
          <a:prstGeom prst="rect">
            <a:avLst/>
          </a:prstGeom>
          <a:noFill/>
        </p:spPr>
        <p:txBody>
          <a:bodyPr wrap="square" rtlCol="0">
            <a:spAutoFit/>
          </a:bodyPr>
          <a:lstStyle/>
          <a:p>
            <a:pPr algn="ctr" defTabSz="914353">
              <a:defRPr/>
            </a:pPr>
            <a:r>
              <a:rPr lang="en-US" altLang="ja-JP" sz="4400" b="1" dirty="0">
                <a:latin typeface="Arial" panose="020B0604020202020204" pitchFamily="34" charset="0"/>
                <a:cs typeface="Arial" panose="020B0604020202020204" pitchFamily="34" charset="0"/>
              </a:rPr>
              <a:t>Why are the greenhouse gas emissions of one company increasing?</a:t>
            </a:r>
            <a:endParaRPr lang="ja-JP" altLang="en-US" sz="44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pic>
        <p:nvPicPr>
          <p:cNvPr id="15" name="図 14">
            <a:extLst>
              <a:ext uri="{FF2B5EF4-FFF2-40B4-BE49-F238E27FC236}">
                <a16:creationId xmlns:a16="http://schemas.microsoft.com/office/drawing/2014/main" id="{792A2FBF-1CA7-5C0F-FA20-AB4EAB88C57E}"/>
              </a:ext>
            </a:extLst>
          </p:cNvPr>
          <p:cNvPicPr>
            <a:picLocks noChangeAspect="1"/>
          </p:cNvPicPr>
          <p:nvPr/>
        </p:nvPicPr>
        <p:blipFill>
          <a:blip r:embed="rId3">
            <a:extLst>
              <a:ext uri="{28A0092B-C50C-407E-A947-70E740481C1C}">
                <a14:useLocalDpi xmlns:a14="http://schemas.microsoft.com/office/drawing/2010/main" val="0"/>
              </a:ext>
            </a:extLst>
          </a:blip>
          <a:srcRect t="34655" b="28996"/>
          <a:stretch/>
        </p:blipFill>
        <p:spPr>
          <a:xfrm>
            <a:off x="0" y="0"/>
            <a:ext cx="12192000" cy="2481715"/>
          </a:xfrm>
          <a:prstGeom prst="rect">
            <a:avLst/>
          </a:prstGeom>
        </p:spPr>
      </p:pic>
    </p:spTree>
    <p:extLst>
      <p:ext uri="{BB962C8B-B14F-4D97-AF65-F5344CB8AC3E}">
        <p14:creationId xmlns:p14="http://schemas.microsoft.com/office/powerpoint/2010/main" val="271730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0A2C-498D-3D26-744C-B496CD2328D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0279ED-3B2F-109C-8606-7F2F3C4CEA6B}"/>
              </a:ext>
            </a:extLst>
          </p:cNvPr>
          <p:cNvSpPr txBox="1"/>
          <p:nvPr/>
        </p:nvSpPr>
        <p:spPr>
          <a:xfrm>
            <a:off x="1715325" y="1842705"/>
            <a:ext cx="9019032" cy="3493264"/>
          </a:xfrm>
          <a:prstGeom prst="rect">
            <a:avLst/>
          </a:prstGeom>
          <a:noFill/>
        </p:spPr>
        <p:txBody>
          <a:bodyPr wrap="square" rtlCol="0">
            <a:spAutoFit/>
          </a:bodyPr>
          <a:lstStyle/>
          <a:p>
            <a:pPr algn="ctr" defTabSz="914353">
              <a:defRPr/>
            </a:pPr>
            <a:r>
              <a:rPr lang="en-US" altLang="ja-JP" sz="9600" b="1" dirty="0">
                <a:latin typeface="Arial" panose="020B0604020202020204" pitchFamily="34" charset="0"/>
                <a:ea typeface="游ゴシック" panose="020B0400000000000000" pitchFamily="34" charset="-128"/>
                <a:cs typeface="Arial" panose="020B0604020202020204" pitchFamily="34" charset="0"/>
              </a:rPr>
              <a:t>3 minutes Ready</a:t>
            </a:r>
            <a:r>
              <a:rPr lang="en-US" altLang="ja-JP" sz="12500" b="1" dirty="0">
                <a:solidFill>
                  <a:prstClr val="black"/>
                </a:solidFill>
                <a:latin typeface="Arial" panose="020B0604020202020204" pitchFamily="34" charset="0"/>
                <a:ea typeface="游ゴシック" panose="020B0400000000000000" pitchFamily="34" charset="-128"/>
                <a:cs typeface="Arial" panose="020B0604020202020204" pitchFamily="34" charset="0"/>
              </a:rPr>
              <a:t> </a:t>
            </a:r>
            <a:endParaRPr lang="ja-JP" altLang="en-US" sz="125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B1483BB2-B04E-0F5C-1080-47DFA19D0E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005627895"/>
      </p:ext>
    </p:extLst>
  </p:cSld>
  <p:clrMapOvr>
    <a:masterClrMapping/>
  </p:clrMapOvr>
  <p:transition spd="slow">
    <p:push dir="u"/>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187" y="105"/>
            <a:ext cx="12191813" cy="6857790"/>
          </a:xfrm>
          <a:noFill/>
        </p:spPr>
        <p:txBody>
          <a:bodyPr>
            <a:noAutofit/>
          </a:bodyPr>
          <a:lstStyle/>
          <a:p>
            <a:pPr marL="0" indent="0" algn="ctr">
              <a:lnSpc>
                <a:spcPct val="100000"/>
              </a:lnSpc>
              <a:buNone/>
            </a:pPr>
            <a:r>
              <a:rPr lang="en-US" altLang="ja-JP" sz="9600" b="1" dirty="0">
                <a:solidFill>
                  <a:srgbClr val="66FFFF"/>
                </a:solidFill>
                <a:latin typeface="Arial Black" panose="020B0A04020102020204" pitchFamily="34" charset="0"/>
                <a:ea typeface="ＤＨＰ特太ゴシック体" panose="020B0500000000000000" pitchFamily="50" charset="-128"/>
              </a:rPr>
              <a:t>Self-Introduction</a:t>
            </a:r>
          </a:p>
          <a:p>
            <a:pPr marL="0" indent="0">
              <a:buNone/>
            </a:pPr>
            <a:endParaRPr lang="en-US" altLang="ja-JP" sz="3600" b="1" dirty="0">
              <a:latin typeface="Arial" panose="020B0604020202020204" pitchFamily="34" charset="0"/>
              <a:cs typeface="Arial" panose="020B0604020202020204" pitchFamily="34" charset="0"/>
            </a:endParaRPr>
          </a:p>
          <a:p>
            <a:pPr marL="0" indent="0">
              <a:buNone/>
            </a:pPr>
            <a:r>
              <a:rPr lang="en-US" altLang="ja-JP" sz="3600" b="1" dirty="0">
                <a:latin typeface="Arial" panose="020B0604020202020204" pitchFamily="34" charset="0"/>
                <a:cs typeface="Arial" panose="020B0604020202020204" pitchFamily="34" charset="0"/>
              </a:rPr>
              <a:t>   </a:t>
            </a:r>
            <a:r>
              <a:rPr lang="ja-JP" altLang="ja-JP"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Examples</a:t>
            </a:r>
            <a:r>
              <a:rPr lang="ja-JP" altLang="ja-JP" sz="3600" b="1" dirty="0">
                <a:latin typeface="Arial" panose="020B0604020202020204" pitchFamily="34" charset="0"/>
                <a:cs typeface="Arial" panose="020B0604020202020204" pitchFamily="34" charset="0"/>
              </a:rPr>
              <a:t>】</a:t>
            </a: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When did you start playing volleyball?</a:t>
            </a:r>
          </a:p>
          <a:p>
            <a:pPr marL="0" indent="0">
              <a:buNone/>
            </a:pP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Who is your favorite musician?</a:t>
            </a:r>
          </a:p>
          <a:p>
            <a:pPr marL="0" indent="0">
              <a:buNone/>
            </a:pPr>
            <a:r>
              <a:rPr lang="ja-JP" altLang="en-US" sz="500" b="1" dirty="0">
                <a:latin typeface="Arial" panose="020B0604020202020204" pitchFamily="34" charset="0"/>
                <a:cs typeface="Arial" panose="020B0604020202020204" pitchFamily="34" charset="0"/>
              </a:rPr>
              <a:t>　</a:t>
            </a:r>
            <a:endParaRPr lang="en-US" altLang="ja-JP" sz="500" b="1" dirty="0">
              <a:latin typeface="Arial" panose="020B0604020202020204" pitchFamily="34" charset="0"/>
              <a:cs typeface="Arial" panose="020B0604020202020204" pitchFamily="34" charset="0"/>
            </a:endParaRPr>
          </a:p>
          <a:p>
            <a:pPr marL="0" indent="0">
              <a:buNone/>
            </a:pPr>
            <a:r>
              <a:rPr lang="ja-JP" altLang="en-US" sz="3600" b="1" dirty="0">
                <a:latin typeface="Arial" panose="020B0604020202020204" pitchFamily="34" charset="0"/>
                <a:cs typeface="Arial" panose="020B0604020202020204" pitchFamily="34" charset="0"/>
              </a:rPr>
              <a:t>　・</a:t>
            </a:r>
            <a:r>
              <a:rPr lang="en-US" altLang="ja-JP" sz="3600" b="1" dirty="0">
                <a:latin typeface="Arial" panose="020B0604020202020204" pitchFamily="34" charset="0"/>
                <a:cs typeface="Arial" panose="020B0604020202020204" pitchFamily="34" charset="0"/>
              </a:rPr>
              <a:t>Which school subject do you like most?</a:t>
            </a:r>
            <a:endParaRPr lang="ja-JP" altLang="ja-JP" sz="36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0" y="5289320"/>
            <a:ext cx="12192000"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200579"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1 minute</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Tree>
    <p:extLst>
      <p:ext uri="{BB962C8B-B14F-4D97-AF65-F5344CB8AC3E}">
        <p14:creationId xmlns:p14="http://schemas.microsoft.com/office/powerpoint/2010/main" val="14099661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1" presetClass="mediacall" presetSubtype="0" fill="hold" nodeType="withEffect">
                                  <p:stCondLst>
                                    <p:cond delay="0"/>
                                  </p:stCondLst>
                                  <p:childTnLst>
                                    <p:cmd type="call" cmd="playFrom(0.0)">
                                      <p:cBhvr>
                                        <p:cTn id="8" dur="29767" fill="hold"/>
                                        <p:tgtEl>
                                          <p:spTgt spid="8"/>
                                        </p:tgtEl>
                                      </p:cBhvr>
                                    </p:cmd>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00" fill="hold"/>
                                        <p:tgtEl>
                                          <p:spTgt spid="17"/>
                                        </p:tgtEl>
                                        <p:attrNameLst>
                                          <p:attrName>ppt_x</p:attrName>
                                        </p:attrNameLst>
                                      </p:cBhvr>
                                      <p:tavLst>
                                        <p:tav tm="0">
                                          <p:val>
                                            <p:strVal val="0-#ppt_w/2"/>
                                          </p:val>
                                        </p:tav>
                                        <p:tav tm="100000">
                                          <p:val>
                                            <p:strVal val="#ppt_x"/>
                                          </p:val>
                                        </p:tav>
                                      </p:tavLst>
                                    </p:anim>
                                    <p:anim calcmode="lin" valueType="num">
                                      <p:cBhvr additive="base">
                                        <p:cTn id="12" dur="6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7143">
                <p:cTn id="14"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26D-17E3-C06D-F1C4-679A76AEC2C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6038AD-CF2F-9C01-C22F-C18988C62306}"/>
              </a:ext>
            </a:extLst>
          </p:cNvPr>
          <p:cNvSpPr>
            <a:spLocks noGrp="1"/>
          </p:cNvSpPr>
          <p:nvPr>
            <p:ph idx="1"/>
          </p:nvPr>
        </p:nvSpPr>
        <p:spPr>
          <a:xfrm>
            <a:off x="706582" y="299257"/>
            <a:ext cx="10881360" cy="6558637"/>
          </a:xfrm>
          <a:solidFill>
            <a:schemeClr val="bg1"/>
          </a:solidFill>
        </p:spPr>
        <p:txBody>
          <a:bodyPr>
            <a:noAutofit/>
          </a:bodyPr>
          <a:lstStyle/>
          <a:p>
            <a:pPr marL="0" indent="0">
              <a:buNone/>
            </a:pPr>
            <a:r>
              <a:rPr lang="en-US" altLang="ja-JP" sz="3600" b="1" dirty="0">
                <a:latin typeface="Arial" panose="020B0604020202020204" pitchFamily="34" charset="0"/>
                <a:cs typeface="Arial" panose="020B0604020202020204" pitchFamily="34" charset="0"/>
              </a:rPr>
              <a:t>Question </a:t>
            </a:r>
            <a:endParaRPr lang="ja-JP" altLang="ja-JP" sz="3600" b="1" dirty="0">
              <a:latin typeface="Arial" panose="020B0604020202020204" pitchFamily="34" charset="0"/>
              <a:cs typeface="Arial" panose="020B0604020202020204" pitchFamily="34" charset="0"/>
            </a:endParaRPr>
          </a:p>
          <a:p>
            <a:pPr marL="0" indent="0">
              <a:buNone/>
            </a:pPr>
            <a:endParaRPr lang="en-US" altLang="ja-JP" sz="36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3600" b="1" dirty="0">
                <a:latin typeface="Arial" panose="020B0604020202020204" pitchFamily="34" charset="0"/>
                <a:cs typeface="Arial" panose="020B0604020202020204" pitchFamily="34" charset="0"/>
              </a:rPr>
              <a:t>Why are the greenhouse gas emissions of one    </a:t>
            </a:r>
          </a:p>
          <a:p>
            <a:pPr marL="0" indent="0">
              <a:buNone/>
            </a:pPr>
            <a:r>
              <a:rPr lang="en-US" altLang="ja-JP" sz="3600" b="1" dirty="0">
                <a:latin typeface="Arial" panose="020B0604020202020204" pitchFamily="34" charset="0"/>
                <a:cs typeface="Arial" panose="020B0604020202020204" pitchFamily="34" charset="0"/>
              </a:rPr>
              <a:t>   company increasing?</a:t>
            </a:r>
            <a:endParaRPr lang="ja-JP" altLang="en-US" sz="3600" b="1" dirty="0">
              <a:solidFill>
                <a:prstClr val="black"/>
              </a:solidFill>
              <a:latin typeface="Arial" panose="020B0604020202020204" pitchFamily="34" charset="0"/>
              <a:ea typeface="游ゴシック" panose="020B0400000000000000" pitchFamily="34" charset="-128"/>
              <a:cs typeface="Arial" panose="020B0604020202020204" pitchFamily="34" charset="0"/>
            </a:endParaRPr>
          </a:p>
        </p:txBody>
      </p:sp>
      <p:sp>
        <p:nvSpPr>
          <p:cNvPr id="15" name="正方形/長方形 14">
            <a:extLst>
              <a:ext uri="{FF2B5EF4-FFF2-40B4-BE49-F238E27FC236}">
                <a16:creationId xmlns:a16="http://schemas.microsoft.com/office/drawing/2014/main" id="{617CFD3B-1F67-5B3B-A80A-13FB1C528924}"/>
              </a:ext>
            </a:extLst>
          </p:cNvPr>
          <p:cNvSpPr/>
          <p:nvPr/>
        </p:nvSpPr>
        <p:spPr>
          <a:xfrm>
            <a:off x="-16570" y="5289320"/>
            <a:ext cx="12335426" cy="14260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7" name="正方形/長方形 16">
            <a:extLst>
              <a:ext uri="{FF2B5EF4-FFF2-40B4-BE49-F238E27FC236}">
                <a16:creationId xmlns:a16="http://schemas.microsoft.com/office/drawing/2014/main" id="{1B51FE12-8978-2E8E-3829-BA4BE09E270D}"/>
              </a:ext>
            </a:extLst>
          </p:cNvPr>
          <p:cNvSpPr/>
          <p:nvPr/>
        </p:nvSpPr>
        <p:spPr>
          <a:xfrm>
            <a:off x="-8579" y="5286765"/>
            <a:ext cx="12327435" cy="14260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defRPr/>
            </a:pPr>
            <a:endParaRPr lang="ja-JP" altLang="en-US">
              <a:solidFill>
                <a:prstClr val="white"/>
              </a:solidFill>
              <a:latin typeface="游ゴシック" panose="020F0502020204030204"/>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07E77654-2178-5E94-5831-A6391DD8578D}"/>
              </a:ext>
            </a:extLst>
          </p:cNvPr>
          <p:cNvSpPr txBox="1"/>
          <p:nvPr/>
        </p:nvSpPr>
        <p:spPr>
          <a:xfrm>
            <a:off x="1200900" y="5402210"/>
            <a:ext cx="9600907" cy="1200329"/>
          </a:xfrm>
          <a:prstGeom prst="rect">
            <a:avLst/>
          </a:prstGeom>
          <a:noFill/>
        </p:spPr>
        <p:txBody>
          <a:bodyPr wrap="square" rtlCol="0">
            <a:spAutoFit/>
          </a:bodyPr>
          <a:lstStyle/>
          <a:p>
            <a:pPr algn="ctr" defTabSz="914353">
              <a:defRPr/>
            </a:pPr>
            <a:r>
              <a:rPr lang="en-US" altLang="ja-JP"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rPr>
              <a:t>3 minutes</a:t>
            </a:r>
            <a:endParaRPr lang="ja-JP" altLang="en-US" sz="7200" b="1" dirty="0">
              <a:solidFill>
                <a:prstClr val="white"/>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プラホイッスル〜短">
            <a:hlinkClick r:id="" action="ppaction://media"/>
            <a:extLst>
              <a:ext uri="{FF2B5EF4-FFF2-40B4-BE49-F238E27FC236}">
                <a16:creationId xmlns:a16="http://schemas.microsoft.com/office/drawing/2014/main" id="{2D22209A-4F4B-1C1A-13FF-21BD9426DF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582" y="-928017"/>
            <a:ext cx="812775" cy="812775"/>
          </a:xfrm>
          <a:prstGeom prst="rect">
            <a:avLst/>
          </a:prstGeom>
        </p:spPr>
      </p:pic>
      <p:pic>
        <p:nvPicPr>
          <p:cNvPr id="8" name="テクノ３０秒">
            <a:hlinkClick r:id="" action="ppaction://media"/>
            <a:extLst>
              <a:ext uri="{FF2B5EF4-FFF2-40B4-BE49-F238E27FC236}">
                <a16:creationId xmlns:a16="http://schemas.microsoft.com/office/drawing/2014/main" id="{62354065-2F9A-E324-8C8D-45D953FAA80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0900" y="-963122"/>
            <a:ext cx="812775" cy="812775"/>
          </a:xfrm>
          <a:prstGeom prst="rect">
            <a:avLst/>
          </a:prstGeom>
        </p:spPr>
      </p:pic>
      <p:sp>
        <p:nvSpPr>
          <p:cNvPr id="9" name="正方形/長方形 8"/>
          <p:cNvSpPr/>
          <p:nvPr/>
        </p:nvSpPr>
        <p:spPr>
          <a:xfrm>
            <a:off x="616969" y="264152"/>
            <a:ext cx="2610196" cy="624805"/>
          </a:xfrm>
          <a:prstGeom prst="rect">
            <a:avLst/>
          </a:prstGeom>
          <a:noFill/>
          <a:ln w="381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557344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7"/>
                                        </p:tgtEl>
                                      </p:cBhvr>
                                    </p:cmd>
                                  </p:childTnLst>
                                </p:cTn>
                              </p:par>
                              <p:par>
                                <p:cTn id="7" presetID="2" presetClass="entr" presetSubtype="8"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80000" fill="hold"/>
                                        <p:tgtEl>
                                          <p:spTgt spid="17"/>
                                        </p:tgtEl>
                                        <p:attrNameLst>
                                          <p:attrName>ppt_x</p:attrName>
                                        </p:attrNameLst>
                                      </p:cBhvr>
                                      <p:tavLst>
                                        <p:tav tm="0">
                                          <p:val>
                                            <p:strVal val="0-#ppt_w/2"/>
                                          </p:val>
                                        </p:tav>
                                        <p:tav tm="100000">
                                          <p:val>
                                            <p:strVal val="#ppt_x"/>
                                          </p:val>
                                        </p:tav>
                                      </p:tavLst>
                                    </p:anim>
                                    <p:anim calcmode="lin" valueType="num">
                                      <p:cBhvr additive="base">
                                        <p:cTn id="10" dur="18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7143">
                <p:cTn id="12" repeatCount="indefinite" fill="hold" display="0">
                  <p:stCondLst>
                    <p:cond delay="indefinite"/>
                  </p:stCondLst>
                  <p:endCondLst>
                    <p:cond evt="onStopAudio" delay="0">
                      <p:tgtEl>
                        <p:sldTgt/>
                      </p:tgtEl>
                    </p:cond>
                  </p:endCondLst>
                </p:cTn>
                <p:tgtEl>
                  <p:spTgt spid="8"/>
                </p:tgtEl>
              </p:cMediaNode>
            </p:audio>
          </p:childTnLst>
        </p:cTn>
      </p:par>
    </p:tnLst>
    <p:bldLst>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2684396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8. Skimming</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pPr marL="0" indent="0">
              <a:buNone/>
            </a:pPr>
            <a:endParaRPr lang="en-US" altLang="ja-JP" sz="44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Share your ideas </a:t>
            </a:r>
          </a:p>
          <a:p>
            <a:pPr marL="0" indent="0">
              <a:buNone/>
            </a:pPr>
            <a:endParaRPr lang="en-US" altLang="ja-JP" sz="44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    with your group members!</a:t>
            </a:r>
          </a:p>
          <a:p>
            <a:endParaRPr lang="en-US" altLang="ja-JP" sz="3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895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8. Skimming</a:t>
            </a:r>
            <a:endParaRPr kumimoji="1" lang="ja-JP" altLang="en-US" sz="4800" dirty="0">
              <a:solidFill>
                <a:srgbClr val="66FFFF"/>
              </a:solidFill>
            </a:endParaRPr>
          </a:p>
        </p:txBody>
      </p:sp>
      <p:sp>
        <p:nvSpPr>
          <p:cNvPr id="3" name="コンテンツ プレースホルダー 2"/>
          <p:cNvSpPr>
            <a:spLocks noGrp="1"/>
          </p:cNvSpPr>
          <p:nvPr>
            <p:ph idx="1"/>
          </p:nvPr>
        </p:nvSpPr>
        <p:spPr>
          <a:xfrm>
            <a:off x="838200" y="1873404"/>
            <a:ext cx="10515600" cy="4192721"/>
          </a:xfrm>
        </p:spPr>
        <p:txBody>
          <a:bodyPr>
            <a:noAutofit/>
          </a:bodyPr>
          <a:lstStyle/>
          <a:p>
            <a:pPr marL="0" indent="0">
              <a:buNone/>
            </a:pPr>
            <a:r>
              <a:rPr lang="en-US" altLang="ja-JP" sz="4400" b="1" dirty="0">
                <a:solidFill>
                  <a:srgbClr val="66FFFF"/>
                </a:solidFill>
                <a:latin typeface="Arial" panose="020B0604020202020204" pitchFamily="34" charset="0"/>
                <a:cs typeface="Arial" panose="020B0604020202020204" pitchFamily="34" charset="0"/>
              </a:rPr>
              <a:t>Share your ideas with the whole class!</a:t>
            </a:r>
          </a:p>
          <a:p>
            <a:pPr marL="0" indent="0">
              <a:buNone/>
            </a:pPr>
            <a:endParaRPr lang="en-US" altLang="ja-JP" sz="4400" b="1" dirty="0">
              <a:latin typeface="Arial" panose="020B0604020202020204" pitchFamily="34" charset="0"/>
              <a:cs typeface="Arial" panose="020B0604020202020204" pitchFamily="34" charset="0"/>
            </a:endParaRPr>
          </a:p>
          <a:p>
            <a:pPr marL="0" indent="0">
              <a:buNone/>
            </a:pPr>
            <a:endParaRPr lang="en-US" altLang="ja-JP" sz="4400" b="1" dirty="0">
              <a:latin typeface="Arial" panose="020B0604020202020204" pitchFamily="34" charset="0"/>
              <a:cs typeface="Arial" panose="020B0604020202020204" pitchFamily="34" charset="0"/>
            </a:endParaRPr>
          </a:p>
          <a:p>
            <a:pPr marL="0" indent="0">
              <a:buNone/>
            </a:pPr>
            <a:r>
              <a:rPr lang="en-US" altLang="ja-JP" sz="4400" b="1" dirty="0">
                <a:latin typeface="Arial" panose="020B0604020202020204" pitchFamily="34" charset="0"/>
                <a:cs typeface="Arial" panose="020B0604020202020204" pitchFamily="34" charset="0"/>
              </a:rPr>
              <a:t>Because their AI systems need </a:t>
            </a:r>
          </a:p>
          <a:p>
            <a:pPr marL="0" indent="0">
              <a:buNone/>
            </a:pPr>
            <a:r>
              <a:rPr lang="en-US" altLang="ja-JP" sz="4400" b="1" dirty="0">
                <a:latin typeface="Arial" panose="020B0604020202020204" pitchFamily="34" charset="0"/>
                <a:cs typeface="Arial" panose="020B0604020202020204" pitchFamily="34" charset="0"/>
              </a:rPr>
              <a:t>    a lot of computers to run them. </a:t>
            </a:r>
          </a:p>
          <a:p>
            <a:endParaRPr lang="en-US" altLang="ja-JP" sz="3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1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solidFill>
                  <a:srgbClr val="66FFFF"/>
                </a:solidFill>
                <a:latin typeface="Arial" panose="020B0604020202020204" pitchFamily="34" charset="0"/>
                <a:cs typeface="Arial" panose="020B0604020202020204" pitchFamily="34" charset="0"/>
              </a:rPr>
              <a:t>9.</a:t>
            </a:r>
            <a:r>
              <a:rPr lang="en-US" altLang="ja-JP" b="1" dirty="0">
                <a:solidFill>
                  <a:srgbClr val="66FFFF"/>
                </a:solidFill>
                <a:latin typeface="Arial" panose="020B0604020202020204" pitchFamily="34" charset="0"/>
                <a:cs typeface="Arial" panose="020B0604020202020204" pitchFamily="34" charset="0"/>
              </a:rPr>
              <a:t> Writing an Essay and Reflection</a:t>
            </a:r>
            <a:endParaRPr kumimoji="1" lang="ja-JP" altLang="en-US" b="1" dirty="0">
              <a:solidFill>
                <a:srgbClr val="66FFFF"/>
              </a:solidFill>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838200" y="1440872"/>
            <a:ext cx="10515600" cy="4625254"/>
          </a:xfrm>
        </p:spPr>
        <p:txBody>
          <a:bodyPr>
            <a:noAutofit/>
          </a:bodyPr>
          <a:lstStyle/>
          <a:p>
            <a:r>
              <a:rPr lang="en-US" altLang="ja-JP" sz="3600" b="1" dirty="0">
                <a:latin typeface="Arial" panose="020B0604020202020204" pitchFamily="34" charset="0"/>
                <a:cs typeface="Arial" panose="020B0604020202020204" pitchFamily="34" charset="0"/>
              </a:rPr>
              <a:t>Write an essay about what knowledge or skills are important to live in the future with generative AI, the reason, and what you will do to get the knowledge or skills.</a:t>
            </a:r>
          </a:p>
          <a:p>
            <a:endParaRPr lang="ja-JP" altLang="ja-JP" sz="500" b="1" dirty="0">
              <a:latin typeface="Arial" panose="020B0604020202020204" pitchFamily="34" charset="0"/>
              <a:cs typeface="Arial" panose="020B0604020202020204" pitchFamily="34" charset="0"/>
            </a:endParaRPr>
          </a:p>
          <a:p>
            <a:r>
              <a:rPr lang="en-US" altLang="ja-JP" sz="3600" b="1" dirty="0">
                <a:latin typeface="Arial" panose="020B0604020202020204" pitchFamily="34" charset="0"/>
                <a:cs typeface="Arial" panose="020B0604020202020204" pitchFamily="34" charset="0"/>
              </a:rPr>
              <a:t>Within the essay, include comments about what you thought through the lesson or what you thought when you listened to the ideas of other students.</a:t>
            </a:r>
            <a:endParaRPr lang="ja-JP" altLang="ja-JP"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8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38949" y="1074709"/>
            <a:ext cx="6252170" cy="1085652"/>
          </a:xfrm>
          <a:prstGeom prst="rect">
            <a:avLst/>
          </a:prstGeom>
          <a:noFill/>
          <a:ln/>
        </p:spPr>
        <p:txBody>
          <a:bodyPr wrap="square" lIns="0" tIns="0" rIns="0" bIns="0" rtlCol="0" anchor="t"/>
          <a:lstStyle/>
          <a:p>
            <a:pPr defTabSz="761970">
              <a:lnSpc>
                <a:spcPts val="4250"/>
              </a:lnSpc>
            </a:pPr>
            <a:r>
              <a:rPr kumimoji="1" lang="en-US" sz="4400" b="1" dirty="0">
                <a:solidFill>
                  <a:srgbClr val="F0FCFF"/>
                </a:solidFill>
                <a:latin typeface="Arial" panose="020B0604020202020204" pitchFamily="34" charset="0"/>
                <a:ea typeface="Spline Sans Bold" pitchFamily="34" charset="-122"/>
                <a:cs typeface="Arial" panose="020B0604020202020204" pitchFamily="34" charset="0"/>
              </a:rPr>
              <a:t>Thank you</a:t>
            </a:r>
            <a:endParaRPr kumimoji="1" lang="en-US" sz="3417" dirty="0">
              <a:solidFill>
                <a:prstClr val="black"/>
              </a:solidFill>
              <a:latin typeface="Arial" panose="020B0604020202020204" pitchFamily="34" charset="0"/>
              <a:cs typeface="Arial" panose="020B0604020202020204" pitchFamily="34" charset="0"/>
            </a:endParaRPr>
          </a:p>
        </p:txBody>
      </p:sp>
      <p:sp>
        <p:nvSpPr>
          <p:cNvPr id="16" name="正方形/長方形 15"/>
          <p:cNvSpPr/>
          <p:nvPr/>
        </p:nvSpPr>
        <p:spPr>
          <a:xfrm>
            <a:off x="1481557" y="2028049"/>
            <a:ext cx="6048451" cy="643766"/>
          </a:xfrm>
          <a:prstGeom prst="rect">
            <a:avLst/>
          </a:prstGeom>
        </p:spPr>
        <p:txBody>
          <a:bodyPr wrap="none">
            <a:spAutoFit/>
          </a:bodyPr>
          <a:lstStyle/>
          <a:p>
            <a:pPr defTabSz="761970">
              <a:lnSpc>
                <a:spcPts val="4250"/>
              </a:lnSpc>
            </a:pPr>
            <a:r>
              <a:rPr kumimoji="1" lang="en-US" altLang="ja-JP" sz="4400" b="1" dirty="0">
                <a:solidFill>
                  <a:srgbClr val="F0FCFF"/>
                </a:solidFill>
                <a:latin typeface="Arial" panose="020B0604020202020204" pitchFamily="34" charset="0"/>
                <a:ea typeface="Spline Sans Bold" pitchFamily="34" charset="-122"/>
                <a:cs typeface="Arial" panose="020B0604020202020204" pitchFamily="34" charset="0"/>
              </a:rPr>
              <a:t>for your participation!</a:t>
            </a:r>
            <a:endParaRPr kumimoji="1" lang="en-US" altLang="ja-JP" sz="3600" dirty="0">
              <a:solidFill>
                <a:prstClr val="black"/>
              </a:solidFill>
              <a:latin typeface="Arial" panose="020B0604020202020204" pitchFamily="34" charset="0"/>
              <a:cs typeface="Arial" panose="020B0604020202020204" pitchFamily="34" charset="0"/>
            </a:endParaRPr>
          </a:p>
        </p:txBody>
      </p:sp>
      <p:sp>
        <p:nvSpPr>
          <p:cNvPr id="6" name="正方形/長方形 5"/>
          <p:cNvSpPr/>
          <p:nvPr/>
        </p:nvSpPr>
        <p:spPr>
          <a:xfrm>
            <a:off x="538949" y="3495258"/>
            <a:ext cx="6355651" cy="643766"/>
          </a:xfrm>
          <a:prstGeom prst="rect">
            <a:avLst/>
          </a:prstGeom>
        </p:spPr>
        <p:txBody>
          <a:bodyPr wrap="none">
            <a:spAutoFit/>
          </a:bodyPr>
          <a:lstStyle/>
          <a:p>
            <a:pPr defTabSz="761970">
              <a:lnSpc>
                <a:spcPts val="4250"/>
              </a:lnSpc>
            </a:pPr>
            <a:r>
              <a:rPr kumimoji="1" lang="en-US" altLang="ja-JP" sz="4400" b="1" dirty="0">
                <a:solidFill>
                  <a:srgbClr val="F0FCFF"/>
                </a:solidFill>
                <a:latin typeface="Arial" panose="020B0604020202020204" pitchFamily="34" charset="0"/>
                <a:ea typeface="Spline Sans Bold" pitchFamily="34" charset="-122"/>
                <a:cs typeface="Arial" panose="020B0604020202020204" pitchFamily="34" charset="0"/>
              </a:rPr>
              <a:t>We hope you will make</a:t>
            </a:r>
            <a:endParaRPr kumimoji="1" lang="en-US" altLang="ja-JP" sz="3600" dirty="0">
              <a:solidFill>
                <a:prstClr val="black"/>
              </a:solidFill>
              <a:latin typeface="Arial" panose="020B0604020202020204" pitchFamily="34" charset="0"/>
              <a:cs typeface="Arial" panose="020B0604020202020204" pitchFamily="34" charset="0"/>
            </a:endParaRPr>
          </a:p>
        </p:txBody>
      </p:sp>
      <p:sp>
        <p:nvSpPr>
          <p:cNvPr id="7" name="正方形/長方形 6"/>
          <p:cNvSpPr/>
          <p:nvPr/>
        </p:nvSpPr>
        <p:spPr>
          <a:xfrm>
            <a:off x="2234969" y="4708668"/>
            <a:ext cx="5295039" cy="643766"/>
          </a:xfrm>
          <a:prstGeom prst="rect">
            <a:avLst/>
          </a:prstGeom>
        </p:spPr>
        <p:txBody>
          <a:bodyPr wrap="none">
            <a:spAutoFit/>
          </a:bodyPr>
          <a:lstStyle/>
          <a:p>
            <a:pPr defTabSz="761970">
              <a:lnSpc>
                <a:spcPts val="4250"/>
              </a:lnSpc>
            </a:pPr>
            <a:r>
              <a:rPr kumimoji="1" lang="en-US" altLang="ja-JP" sz="4400" b="1" dirty="0">
                <a:solidFill>
                  <a:srgbClr val="F0FCFF"/>
                </a:solidFill>
                <a:latin typeface="Arial" panose="020B0604020202020204" pitchFamily="34" charset="0"/>
                <a:ea typeface="Spline Sans Bold" pitchFamily="34" charset="-122"/>
                <a:cs typeface="Arial" panose="020B0604020202020204" pitchFamily="34" charset="0"/>
              </a:rPr>
              <a:t>a wonderful future!</a:t>
            </a:r>
            <a:endParaRPr kumimoji="1" lang="en-US" altLang="ja-JP" sz="3600" dirty="0">
              <a:solidFill>
                <a:prstClr val="black"/>
              </a:solidFill>
              <a:latin typeface="Arial" panose="020B0604020202020204" pitchFamily="34" charset="0"/>
              <a:cs typeface="Arial" panose="020B0604020202020204" pitchFamily="34" charset="0"/>
            </a:endParaRPr>
          </a:p>
        </p:txBody>
      </p:sp>
      <p:pic>
        <p:nvPicPr>
          <p:cNvPr id="8" name="図 7">
            <a:extLst>
              <a:ext uri="{FF2B5EF4-FFF2-40B4-BE49-F238E27FC236}">
                <a16:creationId xmlns:a16="http://schemas.microsoft.com/office/drawing/2014/main" id="{79D890D0-A208-39F8-9047-FDF18E814509}"/>
              </a:ext>
            </a:extLst>
          </p:cNvPr>
          <p:cNvPicPr>
            <a:picLocks noChangeAspect="1"/>
          </p:cNvPicPr>
          <p:nvPr/>
        </p:nvPicPr>
        <p:blipFill>
          <a:blip r:embed="rId3">
            <a:extLst>
              <a:ext uri="{28A0092B-C50C-407E-A947-70E740481C1C}">
                <a14:useLocalDpi xmlns:a14="http://schemas.microsoft.com/office/drawing/2010/main" val="0"/>
              </a:ext>
            </a:extLst>
          </a:blip>
          <a:srcRect l="35177" r="30061"/>
          <a:stretch/>
        </p:blipFill>
        <p:spPr>
          <a:xfrm>
            <a:off x="7953828" y="15240"/>
            <a:ext cx="4238171" cy="6827520"/>
          </a:xfrm>
          <a:prstGeom prst="rect">
            <a:avLst/>
          </a:prstGeom>
        </p:spPr>
      </p:pic>
    </p:spTree>
    <p:extLst>
      <p:ext uri="{BB962C8B-B14F-4D97-AF65-F5344CB8AC3E}">
        <p14:creationId xmlns:p14="http://schemas.microsoft.com/office/powerpoint/2010/main" val="287320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5DD4-45CC-2D5E-6FF9-89D875F9AB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4FFD02-CC72-D6E7-B5A9-35BF4C1EEB57}"/>
              </a:ext>
            </a:extLst>
          </p:cNvPr>
          <p:cNvSpPr/>
          <p:nvPr/>
        </p:nvSpPr>
        <p:spPr>
          <a:xfrm>
            <a:off x="0" y="0"/>
            <a:ext cx="121920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A2618E-5AA5-0068-A0DC-222B16AF1120}"/>
              </a:ext>
            </a:extLst>
          </p:cNvPr>
          <p:cNvSpPr txBox="1"/>
          <p:nvPr/>
        </p:nvSpPr>
        <p:spPr>
          <a:xfrm>
            <a:off x="1815078" y="1842704"/>
            <a:ext cx="9019032" cy="3169970"/>
          </a:xfrm>
          <a:prstGeom prst="rect">
            <a:avLst/>
          </a:prstGeom>
          <a:solidFill>
            <a:srgbClr val="FFFF00"/>
          </a:solidFill>
        </p:spPr>
        <p:txBody>
          <a:bodyPr wrap="square" rtlCol="0">
            <a:spAutoFit/>
          </a:bodyPr>
          <a:lstStyle/>
          <a:p>
            <a:pPr algn="ctr" defTabSz="914353">
              <a:defRPr/>
            </a:pPr>
            <a:r>
              <a:rPr lang="en-US" altLang="ja-JP" sz="19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STOP</a:t>
            </a:r>
            <a:r>
              <a:rPr lang="en-US" altLang="ja-JP"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rPr>
              <a:t> </a:t>
            </a:r>
            <a:endParaRPr lang="ja-JP" altLang="en-US" sz="14999" b="1" dirty="0">
              <a:solidFill>
                <a:prstClr val="black"/>
              </a:solidFill>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667284B9-F636-1F60-8752-C17705600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0727" y="-900264"/>
            <a:ext cx="812775" cy="812775"/>
          </a:xfrm>
          <a:prstGeom prst="rect">
            <a:avLst/>
          </a:prstGeom>
        </p:spPr>
      </p:pic>
    </p:spTree>
    <p:extLst>
      <p:ext uri="{BB962C8B-B14F-4D97-AF65-F5344CB8AC3E}">
        <p14:creationId xmlns:p14="http://schemas.microsoft.com/office/powerpoint/2010/main" val="1694304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687751" y="926902"/>
            <a:ext cx="4883844" cy="533896"/>
          </a:xfrm>
          <a:prstGeom prst="rect">
            <a:avLst/>
          </a:prstGeom>
          <a:noFill/>
          <a:ln/>
        </p:spPr>
        <p:txBody>
          <a:bodyPr wrap="none" lIns="0" tIns="0" rIns="0" bIns="0" rtlCol="0" anchor="t"/>
          <a:lstStyle/>
          <a:p>
            <a:pPr defTabSz="761970">
              <a:lnSpc>
                <a:spcPts val="4167"/>
              </a:lnSpc>
            </a:pPr>
            <a:r>
              <a:rPr kumimoji="1" lang="en-US" sz="4400" b="1" dirty="0">
                <a:solidFill>
                  <a:srgbClr val="66FFFF"/>
                </a:solidFill>
                <a:latin typeface="Arial" panose="020B0604020202020204" pitchFamily="34" charset="0"/>
                <a:ea typeface="Spline Sans Bold" pitchFamily="34" charset="-122"/>
                <a:cs typeface="Arial" panose="020B0604020202020204" pitchFamily="34" charset="0"/>
              </a:rPr>
              <a:t>2. Introduction of the Topic</a:t>
            </a:r>
            <a:endParaRPr kumimoji="1" lang="en-US" sz="4400" dirty="0">
              <a:solidFill>
                <a:srgbClr val="66FFFF"/>
              </a:solidFill>
              <a:latin typeface="Arial" panose="020B0604020202020204" pitchFamily="34" charset="0"/>
              <a:cs typeface="Arial" panose="020B0604020202020204" pitchFamily="34" charset="0"/>
            </a:endParaRPr>
          </a:p>
        </p:txBody>
      </p:sp>
      <p:sp>
        <p:nvSpPr>
          <p:cNvPr id="4" name="Shape 1"/>
          <p:cNvSpPr/>
          <p:nvPr/>
        </p:nvSpPr>
        <p:spPr>
          <a:xfrm>
            <a:off x="4871258" y="1753985"/>
            <a:ext cx="6648040" cy="1945179"/>
          </a:xfrm>
          <a:prstGeom prst="roundRect">
            <a:avLst>
              <a:gd name="adj" fmla="val 20308"/>
            </a:avLst>
          </a:prstGeom>
          <a:solidFill>
            <a:srgbClr val="0A081B"/>
          </a:solidFill>
          <a:ln w="22860">
            <a:solidFill>
              <a:srgbClr val="16FFBB"/>
            </a:solidFill>
            <a:prstDash val="solid"/>
          </a:ln>
        </p:spPr>
        <p:txBody>
          <a:bodyPr/>
          <a:lstStyle/>
          <a:p>
            <a:endParaRPr lang="ja-JP" altLang="en-US"/>
          </a:p>
        </p:txBody>
      </p:sp>
      <p:sp>
        <p:nvSpPr>
          <p:cNvPr id="13" name="コンテンツ プレースホルダー 2"/>
          <p:cNvSpPr txBox="1">
            <a:spLocks/>
          </p:cNvSpPr>
          <p:nvPr/>
        </p:nvSpPr>
        <p:spPr>
          <a:xfrm>
            <a:off x="5012573" y="1825625"/>
            <a:ext cx="6191595" cy="18735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200" b="1" dirty="0">
                <a:solidFill>
                  <a:srgbClr val="E0E4E6"/>
                </a:solidFill>
                <a:latin typeface="Arial" panose="020B0604020202020204" pitchFamily="34" charset="0"/>
                <a:ea typeface="Barlow" pitchFamily="34" charset="-122"/>
                <a:cs typeface="Arial" panose="020B0604020202020204" pitchFamily="34" charset="0"/>
              </a:rPr>
              <a:t>These days, technology is advancing very fast and it has a big influence on our daily lives.</a:t>
            </a:r>
            <a:endParaRPr lang="en-US" altLang="ja-JP" sz="3200" b="1"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ja-JP" sz="3600" b="1" dirty="0">
                <a:latin typeface="Arial" panose="020B0604020202020204" pitchFamily="34" charset="0"/>
                <a:cs typeface="Arial" panose="020B0604020202020204" pitchFamily="34" charset="0"/>
              </a:rPr>
              <a:t> </a:t>
            </a:r>
          </a:p>
        </p:txBody>
      </p:sp>
      <p:sp>
        <p:nvSpPr>
          <p:cNvPr id="14" name="Shape 4"/>
          <p:cNvSpPr/>
          <p:nvPr/>
        </p:nvSpPr>
        <p:spPr>
          <a:xfrm>
            <a:off x="4871258" y="3992350"/>
            <a:ext cx="6648040" cy="2499889"/>
          </a:xfrm>
          <a:prstGeom prst="roundRect">
            <a:avLst>
              <a:gd name="adj" fmla="val 20308"/>
            </a:avLst>
          </a:prstGeom>
          <a:solidFill>
            <a:srgbClr val="0A081B"/>
          </a:solidFill>
          <a:ln w="22860">
            <a:solidFill>
              <a:srgbClr val="29DDDA"/>
            </a:solidFill>
            <a:prstDash val="solid"/>
          </a:ln>
        </p:spPr>
        <p:txBody>
          <a:bodyPr/>
          <a:lstStyle/>
          <a:p>
            <a:endParaRPr lang="ja-JP" altLang="en-US"/>
          </a:p>
        </p:txBody>
      </p:sp>
      <p:sp>
        <p:nvSpPr>
          <p:cNvPr id="15" name="コンテンツ プレースホルダー 2"/>
          <p:cNvSpPr txBox="1">
            <a:spLocks/>
          </p:cNvSpPr>
          <p:nvPr/>
        </p:nvSpPr>
        <p:spPr>
          <a:xfrm>
            <a:off x="5012573" y="4110176"/>
            <a:ext cx="6465160" cy="2199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200" b="1" dirty="0">
                <a:solidFill>
                  <a:srgbClr val="E0E4E6"/>
                </a:solidFill>
                <a:latin typeface="Arial" panose="020B0604020202020204" pitchFamily="34" charset="0"/>
                <a:ea typeface="Barlow" pitchFamily="34" charset="-122"/>
                <a:cs typeface="Arial" panose="020B0604020202020204" pitchFamily="34" charset="0"/>
              </a:rPr>
              <a:t>Choose one example of technology which you think has the biggest influence on our daily lives and give the reason or example for it. </a:t>
            </a:r>
            <a:endParaRPr lang="en-US" altLang="ja-JP" sz="3200" b="1" dirty="0">
              <a:solidFill>
                <a:prstClr val="black"/>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19298728-4819-D740-DA53-84F73FD5D090}"/>
              </a:ext>
            </a:extLst>
          </p:cNvPr>
          <p:cNvPicPr>
            <a:picLocks noChangeAspect="1"/>
          </p:cNvPicPr>
          <p:nvPr/>
        </p:nvPicPr>
        <p:blipFill>
          <a:blip r:embed="rId3">
            <a:extLst>
              <a:ext uri="{28A0092B-C50C-407E-A947-70E740481C1C}">
                <a14:useLocalDpi xmlns:a14="http://schemas.microsoft.com/office/drawing/2010/main" val="0"/>
              </a:ext>
            </a:extLst>
          </a:blip>
          <a:srcRect l="23334" r="39296"/>
          <a:stretch/>
        </p:blipFill>
        <p:spPr>
          <a:xfrm>
            <a:off x="0" y="0"/>
            <a:ext cx="4556128" cy="6842760"/>
          </a:xfrm>
          <a:prstGeom prst="rect">
            <a:avLst/>
          </a:prstGeom>
        </p:spPr>
      </p:pic>
    </p:spTree>
    <p:extLst>
      <p:ext uri="{BB962C8B-B14F-4D97-AF65-F5344CB8AC3E}">
        <p14:creationId xmlns:p14="http://schemas.microsoft.com/office/powerpoint/2010/main" val="326494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4523</TotalTime>
  <Words>1701</Words>
  <Application>Microsoft Office PowerPoint</Application>
  <PresentationFormat>ワイド画面</PresentationFormat>
  <Paragraphs>431</Paragraphs>
  <Slides>75</Slides>
  <Notes>46</Notes>
  <HiddenSlides>0</HiddenSlides>
  <MMClips>49</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75</vt:i4>
      </vt:variant>
    </vt:vector>
  </HeadingPairs>
  <TitlesOfParts>
    <vt:vector size="84" baseType="lpstr">
      <vt:lpstr>Spline Sans Bold</vt:lpstr>
      <vt:lpstr>游ゴシック</vt:lpstr>
      <vt:lpstr>Arial</vt:lpstr>
      <vt:lpstr>Arial Black</vt:lpstr>
      <vt:lpstr>Calibri</vt:lpstr>
      <vt:lpstr>Calibri Light</vt:lpstr>
      <vt:lpstr>Wingdings</vt:lpstr>
      <vt:lpstr>Office Theme</vt:lpstr>
      <vt:lpstr>1_Office Theme</vt:lpstr>
      <vt:lpstr>PowerPoint プレゼンテーション</vt:lpstr>
      <vt:lpstr>1. Self-Introduction</vt:lpstr>
      <vt:lpstr>Information</vt:lpstr>
      <vt:lpstr>If time allows, answer questions from the other group members!</vt:lpstr>
      <vt:lpstr>Try to give some information    in addition to the answer!</vt:lpstr>
      <vt:lpstr>PowerPoint プレゼンテーション</vt:lpstr>
      <vt:lpstr>PowerPoint プレゼンテーション</vt:lpstr>
      <vt:lpstr>PowerPoint プレゼンテーション</vt:lpstr>
      <vt:lpstr>PowerPoint プレゼンテーション</vt:lpstr>
      <vt:lpstr>No Sentences!! Just Keywords!</vt:lpstr>
      <vt:lpstr>PowerPoint プレゼンテーション</vt:lpstr>
      <vt:lpstr>PowerPoint プレゼンテーション</vt:lpstr>
      <vt:lpstr>PowerPoint プレゼンテーション</vt:lpstr>
      <vt:lpstr>Share your ideas!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Scanning</vt:lpstr>
      <vt:lpstr>PowerPoint プレゼンテーション</vt:lpstr>
      <vt:lpstr>PowerPoint プレゼンテーション</vt:lpstr>
      <vt:lpstr>PowerPoint プレゼンテーション</vt:lpstr>
      <vt:lpstr>4. Scanning</vt:lpstr>
      <vt:lpstr>Share your ideas with     the whole class!</vt:lpstr>
      <vt:lpstr>5. Jigsaw Reading : Expert</vt:lpstr>
      <vt:lpstr>5. Jigsaw Reading : Expert</vt:lpstr>
      <vt:lpstr>5. Jigsaw Reading : Expert</vt:lpstr>
      <vt:lpstr>6. Jigsaw Reading : Jigsaw</vt:lpstr>
      <vt:lpstr>6. Jigsaw Reading : Jigsaw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 Jigsaw Reading : Jigsaw</vt:lpstr>
      <vt:lpstr>7. Pair Work</vt:lpstr>
      <vt:lpstr>7. Pair Work</vt:lpstr>
      <vt:lpstr>PowerPoint プレゼンテーション</vt:lpstr>
      <vt:lpstr>PowerPoint プレゼンテーション</vt:lpstr>
      <vt:lpstr>PowerPoint プレゼンテーション</vt:lpstr>
      <vt:lpstr>7. Pair Work : Speaker</vt:lpstr>
      <vt:lpstr>7. Pair Work : Listener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8. Skimming</vt:lpstr>
      <vt:lpstr>8. Skimming</vt:lpstr>
      <vt:lpstr>9. Writing an Essay and Reflection</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oed_user</dc:creator>
  <cp:lastModifiedBy>SOLU002</cp:lastModifiedBy>
  <cp:revision>70</cp:revision>
  <dcterms:created xsi:type="dcterms:W3CDTF">2024-11-06T01:59:45Z</dcterms:created>
  <dcterms:modified xsi:type="dcterms:W3CDTF">2025-02-17T23:38:04Z</dcterms:modified>
</cp:coreProperties>
</file>