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6" r:id="rId2"/>
    <p:sldId id="257" r:id="rId3"/>
    <p:sldId id="292" r:id="rId4"/>
    <p:sldId id="259" r:id="rId5"/>
    <p:sldId id="258" r:id="rId6"/>
    <p:sldId id="298" r:id="rId7"/>
    <p:sldId id="299" r:id="rId8"/>
    <p:sldId id="266" r:id="rId9"/>
    <p:sldId id="286" r:id="rId10"/>
    <p:sldId id="293" r:id="rId11"/>
    <p:sldId id="300" r:id="rId12"/>
    <p:sldId id="294" r:id="rId13"/>
    <p:sldId id="295" r:id="rId14"/>
    <p:sldId id="301" r:id="rId15"/>
    <p:sldId id="302" r:id="rId16"/>
    <p:sldId id="303" r:id="rId17"/>
    <p:sldId id="304" r:id="rId18"/>
    <p:sldId id="305" r:id="rId19"/>
    <p:sldId id="297" r:id="rId20"/>
    <p:sldId id="306" r:id="rId21"/>
    <p:sldId id="307" r:id="rId22"/>
    <p:sldId id="284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F3784A-0D8A-408D-ACEE-599BF666BD56}" v="5" dt="2024-01-12T11:08:04.8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77" autoAdjust="0"/>
    <p:restoredTop sz="94212" autoAdjust="0"/>
  </p:normalViewPr>
  <p:slideViewPr>
    <p:cSldViewPr snapToGrid="0">
      <p:cViewPr varScale="1">
        <p:scale>
          <a:sx n="92" d="100"/>
          <a:sy n="92" d="100"/>
        </p:scale>
        <p:origin x="18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5" d="100"/>
          <a:sy n="75" d="100"/>
        </p:scale>
        <p:origin x="3708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9ECA80-B51D-4BEB-9FE7-A5093E895985}" type="datetimeFigureOut">
              <a:rPr kumimoji="1" lang="ja-JP" altLang="en-US" smtClean="0"/>
              <a:t>2025/2/1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B5E05D-C3C4-4660-B4B9-783C274235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3345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B5E05D-C3C4-4660-B4B9-783C274235EA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47758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B5E05D-C3C4-4660-B4B9-783C274235EA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0502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分担してかいた外心，内心，重心を自分に垂心のプリントに写し取とらせる。</a:t>
            </a:r>
            <a:endParaRPr kumimoji="1" lang="en-US" altLang="ja-JP"/>
          </a:p>
          <a:p>
            <a:r>
              <a:rPr kumimoji="1" lang="ja-JP" altLang="en-US"/>
              <a:t>鋭角三角形、直角三角形、鈍角三角形を班内で分担させて、調べさせる。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B5E05D-C3C4-4660-B4B9-783C274235EA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75215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B5E05D-C3C4-4660-B4B9-783C274235EA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61285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B5E05D-C3C4-4660-B4B9-783C274235EA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12072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B5E05D-C3C4-4660-B4B9-783C274235EA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3335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D437-F960-4FF2-AB83-35C90D4D0BC8}" type="datetimeFigureOut">
              <a:rPr kumimoji="1" lang="ja-JP" altLang="en-US" smtClean="0"/>
              <a:t>2025/2/1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A72C-8F35-402B-9470-25A14E881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31114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D437-F960-4FF2-AB83-35C90D4D0BC8}" type="datetimeFigureOut">
              <a:rPr kumimoji="1" lang="ja-JP" altLang="en-US" smtClean="0"/>
              <a:t>2025/2/1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A72C-8F35-402B-9470-25A14E881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1081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D437-F960-4FF2-AB83-35C90D4D0BC8}" type="datetimeFigureOut">
              <a:rPr kumimoji="1" lang="ja-JP" altLang="en-US" smtClean="0"/>
              <a:t>2025/2/1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A72C-8F35-402B-9470-25A14E881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16379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D437-F960-4FF2-AB83-35C90D4D0BC8}" type="datetimeFigureOut">
              <a:rPr kumimoji="1" lang="ja-JP" altLang="en-US" smtClean="0"/>
              <a:t>2025/2/1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A72C-8F35-402B-9470-25A14E881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3951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D437-F960-4FF2-AB83-35C90D4D0BC8}" type="datetimeFigureOut">
              <a:rPr kumimoji="1" lang="ja-JP" altLang="en-US" smtClean="0"/>
              <a:t>2025/2/1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A72C-8F35-402B-9470-25A14E881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0113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D437-F960-4FF2-AB83-35C90D4D0BC8}" type="datetimeFigureOut">
              <a:rPr kumimoji="1" lang="ja-JP" altLang="en-US" smtClean="0"/>
              <a:t>2025/2/1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A72C-8F35-402B-9470-25A14E881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93354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D437-F960-4FF2-AB83-35C90D4D0BC8}" type="datetimeFigureOut">
              <a:rPr kumimoji="1" lang="ja-JP" altLang="en-US" smtClean="0"/>
              <a:t>2025/2/1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A72C-8F35-402B-9470-25A14E881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033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D437-F960-4FF2-AB83-35C90D4D0BC8}" type="datetimeFigureOut">
              <a:rPr kumimoji="1" lang="ja-JP" altLang="en-US" smtClean="0"/>
              <a:t>2025/2/1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A72C-8F35-402B-9470-25A14E881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8827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D437-F960-4FF2-AB83-35C90D4D0BC8}" type="datetimeFigureOut">
              <a:rPr kumimoji="1" lang="ja-JP" altLang="en-US" smtClean="0"/>
              <a:t>2025/2/1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A72C-8F35-402B-9470-25A14E881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1252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D437-F960-4FF2-AB83-35C90D4D0BC8}" type="datetimeFigureOut">
              <a:rPr kumimoji="1" lang="ja-JP" altLang="en-US" smtClean="0"/>
              <a:t>2025/2/1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A72C-8F35-402B-9470-25A14E881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5689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D437-F960-4FF2-AB83-35C90D4D0BC8}" type="datetimeFigureOut">
              <a:rPr kumimoji="1" lang="ja-JP" altLang="en-US" smtClean="0"/>
              <a:t>2025/2/1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A72C-8F35-402B-9470-25A14E881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5069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D437-F960-4FF2-AB83-35C90D4D0BC8}" type="datetimeFigureOut">
              <a:rPr kumimoji="1" lang="ja-JP" altLang="en-US" smtClean="0"/>
              <a:t>2025/2/1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A72C-8F35-402B-9470-25A14E881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701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D437-F960-4FF2-AB83-35C90D4D0BC8}" type="datetimeFigureOut">
              <a:rPr kumimoji="1" lang="ja-JP" altLang="en-US" smtClean="0"/>
              <a:t>2025/2/1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A72C-8F35-402B-9470-25A14E881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7296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D437-F960-4FF2-AB83-35C90D4D0BC8}" type="datetimeFigureOut">
              <a:rPr kumimoji="1" lang="ja-JP" altLang="en-US" smtClean="0"/>
              <a:t>2025/2/1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A72C-8F35-402B-9470-25A14E881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6943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D437-F960-4FF2-AB83-35C90D4D0BC8}" type="datetimeFigureOut">
              <a:rPr kumimoji="1" lang="ja-JP" altLang="en-US" smtClean="0"/>
              <a:t>2025/2/1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A72C-8F35-402B-9470-25A14E881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2168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D437-F960-4FF2-AB83-35C90D4D0BC8}" type="datetimeFigureOut">
              <a:rPr kumimoji="1" lang="ja-JP" altLang="en-US" smtClean="0"/>
              <a:t>2025/2/1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EA72C-8F35-402B-9470-25A14E881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0635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BD437-F960-4FF2-AB83-35C90D4D0BC8}" type="datetimeFigureOut">
              <a:rPr kumimoji="1" lang="ja-JP" altLang="en-US" smtClean="0"/>
              <a:t>2025/2/1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FEA72C-8F35-402B-9470-25A14E881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7AA198E-7F49-267B-2F66-4CEAD777F2DB}"/>
              </a:ext>
            </a:extLst>
          </p:cNvPr>
          <p:cNvSpPr txBox="1"/>
          <p:nvPr userDrawn="1"/>
        </p:nvSpPr>
        <p:spPr>
          <a:xfrm>
            <a:off x="7767587" y="308008"/>
            <a:ext cx="766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00D2A2DD-7C12-4320-9710-4C93610DBBCB}" type="slidenum">
              <a:rPr kumimoji="1" lang="ja-JP" altLang="en-US" smtClean="0">
                <a:solidFill>
                  <a:schemeClr val="bg2">
                    <a:lumMod val="50000"/>
                  </a:schemeClr>
                </a:solidFill>
              </a:rPr>
              <a:pPr algn="r"/>
              <a:t>‹#›</a:t>
            </a:fld>
            <a:endParaRPr kumimoji="1" lang="ja-JP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578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70757" y="1243484"/>
            <a:ext cx="6865741" cy="2348802"/>
          </a:xfrm>
        </p:spPr>
        <p:txBody>
          <a:bodyPr anchor="ctr"/>
          <a:lstStyle/>
          <a:p>
            <a:pPr algn="ctr"/>
            <a:r>
              <a:rPr kumimoji="1" lang="ja-JP" altLang="en-US" sz="72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教科探究</a:t>
            </a:r>
            <a:br>
              <a:rPr kumimoji="1" lang="en-US" altLang="ja-JP" sz="72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72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特別プログラム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03156" y="4033249"/>
            <a:ext cx="5826719" cy="1096899"/>
          </a:xfrm>
        </p:spPr>
        <p:txBody>
          <a:bodyPr>
            <a:normAutofit/>
          </a:bodyPr>
          <a:lstStyle/>
          <a:p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令和６年</a:t>
            </a:r>
            <a:r>
              <a:rPr kumimoji="1"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kumimoji="1"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19</a:t>
            </a: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日（土）</a:t>
            </a:r>
          </a:p>
        </p:txBody>
      </p:sp>
    </p:spTree>
    <p:extLst>
      <p:ext uri="{BB962C8B-B14F-4D97-AF65-F5344CB8AC3E}">
        <p14:creationId xmlns:p14="http://schemas.microsoft.com/office/powerpoint/2010/main" val="41866075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9599" y="2324734"/>
            <a:ext cx="7517364" cy="2915262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ja-JP" altLang="en-US" sz="54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数え上げる！</a:t>
            </a:r>
            <a:endParaRPr kumimoji="1" lang="en-US" altLang="ja-JP" sz="54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（整数）</a:t>
            </a:r>
            <a:r>
              <a:rPr kumimoji="1"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（整数）</a:t>
            </a:r>
            <a:r>
              <a:rPr kumimoji="1"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=</a:t>
            </a:r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（整数）に変形</a:t>
            </a:r>
            <a:endParaRPr kumimoji="1" lang="en-US" altLang="ja-JP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条件・範囲を限定</a:t>
            </a:r>
            <a:endParaRPr lang="en-US" altLang="ja-JP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（剰余類・合同式の利用）　</a:t>
            </a:r>
            <a:r>
              <a:rPr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etc.</a:t>
            </a:r>
          </a:p>
        </p:txBody>
      </p:sp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088156" cy="1320800"/>
          </a:xfrm>
        </p:spPr>
        <p:txBody>
          <a:bodyPr anchor="ctr">
            <a:normAutofit/>
          </a:bodyPr>
          <a:lstStyle/>
          <a:p>
            <a:pPr algn="ctr"/>
            <a:r>
              <a:rPr kumimoji="1" lang="ja-JP" altLang="en-US" sz="72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整数問題の解法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576679" y="5634331"/>
            <a:ext cx="5724644" cy="64633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 anchor="ctr">
            <a:spAutoFit/>
          </a:bodyPr>
          <a:lstStyle/>
          <a:p>
            <a:r>
              <a:rPr kumimoji="1" lang="ja-JP" altLang="en-US" sz="36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偶数・奇数の性質を活用！</a:t>
            </a:r>
          </a:p>
        </p:txBody>
      </p:sp>
    </p:spTree>
    <p:extLst>
      <p:ext uri="{BB962C8B-B14F-4D97-AF65-F5344CB8AC3E}">
        <p14:creationId xmlns:p14="http://schemas.microsoft.com/office/powerpoint/2010/main" val="1929876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618929" y="670323"/>
            <a:ext cx="6347713" cy="1209869"/>
          </a:xfrm>
        </p:spPr>
        <p:txBody>
          <a:bodyPr anchor="ctr">
            <a:normAutofit/>
          </a:bodyPr>
          <a:lstStyle/>
          <a:p>
            <a:pPr algn="ctr"/>
            <a:r>
              <a:rPr kumimoji="1" lang="ja-JP" altLang="en-US" sz="72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問題１</a:t>
            </a:r>
          </a:p>
        </p:txBody>
      </p:sp>
      <p:pic>
        <p:nvPicPr>
          <p:cNvPr id="6" name="コンテンツ プレースホルダー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9841" y="3194062"/>
            <a:ext cx="6257263" cy="969138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841" y="4163200"/>
            <a:ext cx="8603525" cy="866000"/>
          </a:xfrm>
          <a:prstGeom prst="rect">
            <a:avLst/>
          </a:prstGeom>
        </p:spPr>
      </p:pic>
      <p:sp>
        <p:nvSpPr>
          <p:cNvPr id="2" name="爆発 1 1"/>
          <p:cNvSpPr/>
          <p:nvPr/>
        </p:nvSpPr>
        <p:spPr>
          <a:xfrm>
            <a:off x="5924939" y="298581"/>
            <a:ext cx="3148427" cy="3032448"/>
          </a:xfrm>
          <a:prstGeom prst="irregularSeal1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再挑戦！</a:t>
            </a:r>
          </a:p>
        </p:txBody>
      </p:sp>
    </p:spTree>
    <p:extLst>
      <p:ext uri="{BB962C8B-B14F-4D97-AF65-F5344CB8AC3E}">
        <p14:creationId xmlns:p14="http://schemas.microsoft.com/office/powerpoint/2010/main" val="17698708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976" y="338535"/>
            <a:ext cx="8813553" cy="3906893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257" y="4407042"/>
            <a:ext cx="8279559" cy="1955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299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979" y="4553730"/>
            <a:ext cx="8822724" cy="230427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90219" y="66287"/>
            <a:ext cx="6950336" cy="512211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kumimoji="1"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の結果から，「</a:t>
            </a:r>
            <a:r>
              <a:rPr kumimoji="1"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1224</a:t>
            </a: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が偶数」に気付けば</a:t>
            </a:r>
          </a:p>
        </p:txBody>
      </p:sp>
      <p:pic>
        <p:nvPicPr>
          <p:cNvPr id="7" name="コンテンツ プレースホルダー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1061" y="690278"/>
            <a:ext cx="8904560" cy="3761737"/>
          </a:xfrm>
          <a:prstGeom prst="rect">
            <a:avLst/>
          </a:prstGeom>
        </p:spPr>
      </p:pic>
      <p:cxnSp>
        <p:nvCxnSpPr>
          <p:cNvPr id="10" name="直線コネクタ 9"/>
          <p:cNvCxnSpPr/>
          <p:nvPr/>
        </p:nvCxnSpPr>
        <p:spPr>
          <a:xfrm>
            <a:off x="553616" y="2090057"/>
            <a:ext cx="235753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553616" y="4873690"/>
            <a:ext cx="235753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3481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639724" y="166471"/>
            <a:ext cx="6347713" cy="1209869"/>
          </a:xfrm>
        </p:spPr>
        <p:txBody>
          <a:bodyPr anchor="ctr">
            <a:normAutofit/>
          </a:bodyPr>
          <a:lstStyle/>
          <a:p>
            <a:pPr algn="ctr"/>
            <a:r>
              <a:rPr kumimoji="1" lang="ja-JP" altLang="en-US" sz="72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問題</a:t>
            </a:r>
            <a:r>
              <a:rPr kumimoji="1" lang="en-US" altLang="ja-JP" sz="72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endParaRPr kumimoji="1" lang="ja-JP" altLang="en-US" sz="7200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コンテンツ プレースホルダー 5"/>
          <p:cNvSpPr txBox="1">
            <a:spLocks/>
          </p:cNvSpPr>
          <p:nvPr/>
        </p:nvSpPr>
        <p:spPr>
          <a:xfrm>
            <a:off x="639724" y="4884227"/>
            <a:ext cx="7574507" cy="18293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ja-JP" altLang="en-US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個人演習（</a:t>
            </a:r>
            <a:r>
              <a:rPr lang="en-US" altLang="ja-JP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分）</a:t>
            </a:r>
            <a:endParaRPr lang="en-US" altLang="ja-JP" sz="4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ja-JP" altLang="en-US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班内で</a:t>
            </a:r>
            <a:r>
              <a:rPr lang="en-US" altLang="ja-JP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確認・共有（</a:t>
            </a:r>
            <a:r>
              <a:rPr lang="en-US" altLang="ja-JP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分）</a:t>
            </a:r>
          </a:p>
        </p:txBody>
      </p:sp>
      <p:pic>
        <p:nvPicPr>
          <p:cNvPr id="3" name="コンテンツ プレースホルダー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2360" y="1662179"/>
            <a:ext cx="9044397" cy="59583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8959" y="2332654"/>
            <a:ext cx="4353180" cy="2194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9094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639724" y="147809"/>
            <a:ext cx="6347713" cy="1139815"/>
          </a:xfrm>
        </p:spPr>
        <p:txBody>
          <a:bodyPr anchor="ctr">
            <a:normAutofit fontScale="90000"/>
          </a:bodyPr>
          <a:lstStyle/>
          <a:p>
            <a:pPr algn="ctr"/>
            <a:r>
              <a:rPr kumimoji="1" lang="ja-JP" altLang="en-US" sz="72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問題</a:t>
            </a:r>
            <a:r>
              <a:rPr lang="en-US" altLang="ja-JP" sz="72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endParaRPr kumimoji="1" lang="ja-JP" altLang="en-US" sz="7200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6" name="コンテンツ プレースホルダー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9053" y="1376339"/>
            <a:ext cx="8217159" cy="1082881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8340" y="2811199"/>
            <a:ext cx="4352921" cy="2194750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9053" y="5843104"/>
            <a:ext cx="8851641" cy="474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545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86880" y="2407656"/>
            <a:ext cx="7584832" cy="298291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kumimoji="1" lang="ja-JP" altLang="en-US" sz="5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個人演習</a:t>
            </a:r>
            <a:r>
              <a:rPr lang="ja-JP" altLang="en-US" sz="5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（５分）</a:t>
            </a:r>
            <a:endParaRPr lang="en-US" altLang="ja-JP" sz="5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kumimoji="1" lang="ja-JP" altLang="en-US" sz="5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班協議　（</a:t>
            </a:r>
            <a:r>
              <a:rPr lang="en-US" altLang="ja-JP" sz="5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kumimoji="1" lang="ja-JP" altLang="en-US" sz="5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分）</a:t>
            </a:r>
            <a:endParaRPr kumimoji="1" lang="en-US" altLang="ja-JP" sz="5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ja-JP" altLang="en-US" sz="5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発表　　（５分）</a:t>
            </a:r>
            <a:endParaRPr kumimoji="1" lang="ja-JP" altLang="en-US" sz="5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702905" y="547418"/>
            <a:ext cx="6347713" cy="1281382"/>
          </a:xfrm>
        </p:spPr>
        <p:txBody>
          <a:bodyPr anchor="ctr">
            <a:normAutofit/>
          </a:bodyPr>
          <a:lstStyle/>
          <a:p>
            <a:pPr algn="ctr"/>
            <a:r>
              <a:rPr kumimoji="1" lang="ja-JP" altLang="en-US" sz="72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問題</a:t>
            </a:r>
            <a:r>
              <a:rPr lang="en-US" altLang="ja-JP" sz="72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endParaRPr kumimoji="1" lang="ja-JP" altLang="en-US" sz="7200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503875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23937" y="286161"/>
            <a:ext cx="7268546" cy="1281382"/>
          </a:xfrm>
        </p:spPr>
        <p:txBody>
          <a:bodyPr anchor="ctr">
            <a:normAutofit/>
          </a:bodyPr>
          <a:lstStyle/>
          <a:p>
            <a:pPr algn="ctr"/>
            <a:r>
              <a:rPr kumimoji="1" lang="ja-JP" altLang="en-US" sz="72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問題</a:t>
            </a:r>
            <a:r>
              <a:rPr lang="ja-JP" altLang="en-US" sz="72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　ヒント</a:t>
            </a:r>
            <a:endParaRPr kumimoji="1" lang="ja-JP" altLang="en-US" sz="7200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72277" y="2102360"/>
            <a:ext cx="6348413" cy="545566"/>
          </a:xfrm>
          <a:prstGeom prst="rect">
            <a:avLst/>
          </a:prstGeom>
        </p:spPr>
      </p:pic>
      <p:sp>
        <p:nvSpPr>
          <p:cNvPr id="5" name="二等辺三角形 4"/>
          <p:cNvSpPr/>
          <p:nvPr/>
        </p:nvSpPr>
        <p:spPr>
          <a:xfrm>
            <a:off x="1027444" y="2948473"/>
            <a:ext cx="3331028" cy="2827176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31835" y="3399968"/>
            <a:ext cx="3358209" cy="2972840"/>
          </a:xfrm>
          <a:prstGeom prst="rect">
            <a:avLst/>
          </a:prstGeom>
        </p:spPr>
      </p:pic>
      <p:sp>
        <p:nvSpPr>
          <p:cNvPr id="8" name="円形吹き出し 7"/>
          <p:cNvSpPr/>
          <p:nvPr/>
        </p:nvSpPr>
        <p:spPr>
          <a:xfrm>
            <a:off x="2192694" y="4114800"/>
            <a:ext cx="3844212" cy="2127379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kumimoji="1" lang="ja-JP" altLang="en-US" sz="3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分割は</a:t>
            </a:r>
            <a:endParaRPr kumimoji="1" lang="en-US" altLang="ja-JP" sz="32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3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できそうか？</a:t>
            </a:r>
          </a:p>
        </p:txBody>
      </p:sp>
    </p:spTree>
    <p:extLst>
      <p:ext uri="{BB962C8B-B14F-4D97-AF65-F5344CB8AC3E}">
        <p14:creationId xmlns:p14="http://schemas.microsoft.com/office/powerpoint/2010/main" val="2769715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23937" y="286161"/>
            <a:ext cx="7268546" cy="1281382"/>
          </a:xfrm>
        </p:spPr>
        <p:txBody>
          <a:bodyPr anchor="ctr">
            <a:normAutofit/>
          </a:bodyPr>
          <a:lstStyle/>
          <a:p>
            <a:pPr algn="ctr"/>
            <a:r>
              <a:rPr kumimoji="1" lang="ja-JP" altLang="en-US" sz="72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問題</a:t>
            </a:r>
            <a:r>
              <a:rPr lang="ja-JP" altLang="en-US" sz="72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５</a:t>
            </a:r>
            <a:endParaRPr kumimoji="1" lang="ja-JP" altLang="en-US" sz="7200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0" name="コンテンツ プレースホルダー 9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92359" y="1812170"/>
            <a:ext cx="8655698" cy="4817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0275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393" y="291699"/>
            <a:ext cx="1946832" cy="2666106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6225" y="1967628"/>
            <a:ext cx="6730164" cy="4171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820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kumimoji="1" lang="ja-JP" altLang="en-US" sz="8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自己紹介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55784" y="2248513"/>
            <a:ext cx="6347714" cy="3880773"/>
          </a:xfrm>
        </p:spPr>
        <p:txBody>
          <a:bodyPr>
            <a:normAutofit/>
          </a:bodyPr>
          <a:lstStyle/>
          <a:p>
            <a:r>
              <a:rPr lang="ja-JP" altLang="en-US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佐藤　陽大</a:t>
            </a:r>
            <a:endParaRPr lang="en-US" altLang="ja-JP" sz="4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日田高校</a:t>
            </a:r>
            <a:endParaRPr lang="en-US" altLang="ja-JP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秋國　勲</a:t>
            </a:r>
            <a:endParaRPr kumimoji="1" lang="en-US" altLang="ja-JP" sz="4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竹田高校</a:t>
            </a:r>
            <a:endParaRPr kumimoji="1" lang="en-US" altLang="ja-JP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918452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791" y="73120"/>
            <a:ext cx="5264754" cy="359688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5045" y="3670000"/>
            <a:ext cx="5698085" cy="305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267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649054" y="301615"/>
            <a:ext cx="6347713" cy="1209869"/>
          </a:xfrm>
        </p:spPr>
        <p:txBody>
          <a:bodyPr anchor="ctr">
            <a:normAutofit/>
          </a:bodyPr>
          <a:lstStyle/>
          <a:p>
            <a:pPr algn="ctr"/>
            <a:r>
              <a:rPr kumimoji="1" lang="ja-JP" altLang="en-US" sz="72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問題</a:t>
            </a:r>
            <a:r>
              <a:rPr kumimoji="1" lang="en-US" altLang="ja-JP" sz="72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endParaRPr kumimoji="1" lang="ja-JP" altLang="en-US" sz="7200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3" name="コンテンツ プレースホルダー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9723" y="2044733"/>
            <a:ext cx="9044397" cy="59583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5571" y="2945064"/>
            <a:ext cx="4353180" cy="2194359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5927" y="5794310"/>
            <a:ext cx="8318403" cy="666684"/>
          </a:xfrm>
          <a:prstGeom prst="rect">
            <a:avLst/>
          </a:prstGeom>
          <a:ln w="28575">
            <a:solidFill>
              <a:srgbClr val="FF66FF"/>
            </a:solidFill>
          </a:ln>
        </p:spPr>
      </p:pic>
    </p:spTree>
    <p:extLst>
      <p:ext uri="{BB962C8B-B14F-4D97-AF65-F5344CB8AC3E}">
        <p14:creationId xmlns:p14="http://schemas.microsoft.com/office/powerpoint/2010/main" val="1600343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kumimoji="1" lang="ja-JP" altLang="en-US" sz="72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振り返り</a:t>
            </a:r>
          </a:p>
        </p:txBody>
      </p:sp>
      <p:sp>
        <p:nvSpPr>
          <p:cNvPr id="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9599" y="2571137"/>
            <a:ext cx="7764380" cy="3055222"/>
          </a:xfrm>
          <a:solidFill>
            <a:schemeClr val="bg1"/>
          </a:solidFill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kumimoji="1" lang="ja-JP" altLang="en-US" sz="6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整数問題の解法に気付き，活用することができる！</a:t>
            </a:r>
          </a:p>
        </p:txBody>
      </p:sp>
    </p:spTree>
    <p:extLst>
      <p:ext uri="{BB962C8B-B14F-4D97-AF65-F5344CB8AC3E}">
        <p14:creationId xmlns:p14="http://schemas.microsoft.com/office/powerpoint/2010/main" val="1614130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8580" y="2459170"/>
            <a:ext cx="8210938" cy="3880773"/>
          </a:xfrm>
        </p:spPr>
        <p:txBody>
          <a:bodyPr>
            <a:normAutofit/>
          </a:bodyPr>
          <a:lstStyle/>
          <a:p>
            <a:r>
              <a:rPr kumimoji="1" lang="ja-JP" altLang="en-US" sz="5400" dirty="0">
                <a:solidFill>
                  <a:srgbClr val="00B0F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１人３０秒で自己紹介！</a:t>
            </a:r>
            <a:endParaRPr kumimoji="1" lang="en-US" altLang="ja-JP" sz="5400" dirty="0">
              <a:solidFill>
                <a:srgbClr val="00B0F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在籍高校と氏名、</a:t>
            </a:r>
            <a:r>
              <a:rPr kumimoji="1"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趣味や所属部活</a:t>
            </a:r>
            <a:endParaRPr kumimoji="1"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今の推し、マイブーム</a:t>
            </a:r>
            <a:r>
              <a:rPr kumimoji="1"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など</a:t>
            </a:r>
            <a:endParaRPr kumimoji="1"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5400" dirty="0">
                <a:solidFill>
                  <a:srgbClr val="00B0F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リーダーを決定！</a:t>
            </a:r>
          </a:p>
        </p:txBody>
      </p:sp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172132" cy="1320800"/>
          </a:xfrm>
        </p:spPr>
        <p:txBody>
          <a:bodyPr anchor="ctr">
            <a:normAutofit fontScale="90000"/>
          </a:bodyPr>
          <a:lstStyle/>
          <a:p>
            <a:pPr algn="ctr"/>
            <a:r>
              <a:rPr kumimoji="1" lang="ja-JP" altLang="en-US" sz="8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アイスブレイク</a:t>
            </a:r>
          </a:p>
        </p:txBody>
      </p:sp>
    </p:spTree>
    <p:extLst>
      <p:ext uri="{BB962C8B-B14F-4D97-AF65-F5344CB8AC3E}">
        <p14:creationId xmlns:p14="http://schemas.microsoft.com/office/powerpoint/2010/main" val="573696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kumimoji="1" lang="ja-JP" altLang="en-US" sz="72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班活動のルール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9599" y="2160590"/>
            <a:ext cx="7764380" cy="3880773"/>
          </a:xfrm>
        </p:spPr>
        <p:txBody>
          <a:bodyPr>
            <a:noAutofit/>
          </a:bodyPr>
          <a:lstStyle/>
          <a:p>
            <a:pPr marL="914400" indent="-914400">
              <a:buFont typeface="+mj-ea"/>
              <a:buAutoNum type="circleNumDbPlain"/>
            </a:pPr>
            <a:r>
              <a:rPr kumimoji="1" lang="ja-JP" altLang="en-US" sz="5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積極的に発信！</a:t>
            </a:r>
            <a:endParaRPr kumimoji="1" lang="en-US" altLang="ja-JP" sz="5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5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（間違いを恐れない）</a:t>
            </a:r>
            <a:endParaRPr kumimoji="1" lang="en-US" altLang="ja-JP" sz="5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914400" indent="-914400">
              <a:buFont typeface="+mj-ea"/>
              <a:buAutoNum type="circleNumDbPlain" startAt="2"/>
            </a:pPr>
            <a:r>
              <a:rPr kumimoji="1" lang="ja-JP" altLang="en-US" sz="5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学び合う姿勢を！</a:t>
            </a:r>
            <a:endParaRPr kumimoji="1" lang="en-US" altLang="ja-JP" sz="5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5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（自他尊重）</a:t>
            </a:r>
          </a:p>
        </p:txBody>
      </p:sp>
    </p:spTree>
    <p:extLst>
      <p:ext uri="{BB962C8B-B14F-4D97-AF65-F5344CB8AC3E}">
        <p14:creationId xmlns:p14="http://schemas.microsoft.com/office/powerpoint/2010/main" val="28012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kumimoji="1" lang="ja-JP" altLang="en-US" sz="72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目標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9599" y="2459170"/>
            <a:ext cx="7764380" cy="3055222"/>
          </a:xfrm>
          <a:solidFill>
            <a:schemeClr val="bg1"/>
          </a:solidFill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kumimoji="1" lang="ja-JP" altLang="en-US" sz="6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整数問題の解法に気付き，活用することができる！</a:t>
            </a:r>
          </a:p>
        </p:txBody>
      </p:sp>
    </p:spTree>
    <p:extLst>
      <p:ext uri="{BB962C8B-B14F-4D97-AF65-F5344CB8AC3E}">
        <p14:creationId xmlns:p14="http://schemas.microsoft.com/office/powerpoint/2010/main" val="2354048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609599" y="297099"/>
            <a:ext cx="6347713" cy="1209869"/>
          </a:xfrm>
        </p:spPr>
        <p:txBody>
          <a:bodyPr anchor="ctr">
            <a:normAutofit/>
          </a:bodyPr>
          <a:lstStyle/>
          <a:p>
            <a:pPr algn="ctr"/>
            <a:r>
              <a:rPr kumimoji="1" lang="ja-JP" altLang="en-US" sz="72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問題１</a:t>
            </a:r>
          </a:p>
        </p:txBody>
      </p:sp>
      <p:pic>
        <p:nvPicPr>
          <p:cNvPr id="6" name="コンテンツ プレースホルダー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3857" y="1841123"/>
            <a:ext cx="6257263" cy="969138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857" y="2810261"/>
            <a:ext cx="8603525" cy="866000"/>
          </a:xfrm>
          <a:prstGeom prst="rect">
            <a:avLst/>
          </a:prstGeom>
        </p:spPr>
      </p:pic>
      <p:sp>
        <p:nvSpPr>
          <p:cNvPr id="8" name="コンテンツ プレースホルダー 5"/>
          <p:cNvSpPr txBox="1">
            <a:spLocks/>
          </p:cNvSpPr>
          <p:nvPr/>
        </p:nvSpPr>
        <p:spPr>
          <a:xfrm>
            <a:off x="609599" y="4315060"/>
            <a:ext cx="7574507" cy="18293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ja-JP" altLang="en-US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個人演習（５分）</a:t>
            </a:r>
            <a:endParaRPr lang="en-US" altLang="ja-JP" sz="4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ja-JP" altLang="en-US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班内で</a:t>
            </a:r>
            <a:r>
              <a:rPr lang="en-US" altLang="ja-JP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確認・共有（</a:t>
            </a:r>
            <a:r>
              <a:rPr lang="en-US" altLang="ja-JP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分）</a:t>
            </a:r>
          </a:p>
        </p:txBody>
      </p:sp>
    </p:spTree>
    <p:extLst>
      <p:ext uri="{BB962C8B-B14F-4D97-AF65-F5344CB8AC3E}">
        <p14:creationId xmlns:p14="http://schemas.microsoft.com/office/powerpoint/2010/main" val="2377021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609599" y="463218"/>
            <a:ext cx="6347713" cy="1440226"/>
          </a:xfrm>
        </p:spPr>
        <p:txBody>
          <a:bodyPr anchor="ctr">
            <a:normAutofit/>
          </a:bodyPr>
          <a:lstStyle/>
          <a:p>
            <a:pPr algn="ctr"/>
            <a:r>
              <a:rPr kumimoji="1" lang="ja-JP" altLang="en-US" sz="72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問題</a:t>
            </a:r>
            <a:r>
              <a:rPr kumimoji="1" lang="en-US" altLang="ja-JP" sz="72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endParaRPr kumimoji="1" lang="ja-JP" altLang="en-US" sz="7200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3" name="コンテンツ プレースホルダー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599" y="2435572"/>
            <a:ext cx="8174992" cy="1166044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284" y="3806163"/>
            <a:ext cx="2833041" cy="636498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4284" y="4647208"/>
            <a:ext cx="3080732" cy="515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430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86880" y="2407656"/>
            <a:ext cx="7584832" cy="298291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kumimoji="1" lang="ja-JP" altLang="en-US" sz="5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個人演習</a:t>
            </a:r>
            <a:r>
              <a:rPr lang="ja-JP" altLang="en-US" sz="5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（５分）</a:t>
            </a:r>
            <a:endParaRPr lang="en-US" altLang="ja-JP" sz="5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kumimoji="1" lang="ja-JP" altLang="en-US" sz="5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班協議　（１０分）</a:t>
            </a:r>
            <a:endParaRPr kumimoji="1" lang="en-US" altLang="ja-JP" sz="5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ja-JP" altLang="en-US" sz="5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発表　　（５分）</a:t>
            </a:r>
            <a:endParaRPr kumimoji="1" lang="ja-JP" altLang="en-US" sz="5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702905" y="547418"/>
            <a:ext cx="6347713" cy="1281382"/>
          </a:xfrm>
        </p:spPr>
        <p:txBody>
          <a:bodyPr anchor="ctr">
            <a:normAutofit/>
          </a:bodyPr>
          <a:lstStyle/>
          <a:p>
            <a:pPr algn="ctr"/>
            <a:r>
              <a:rPr kumimoji="1" lang="ja-JP" altLang="en-US" sz="72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問題</a:t>
            </a:r>
            <a:r>
              <a:rPr kumimoji="1" lang="en-US" altLang="ja-JP" sz="72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endParaRPr kumimoji="1" lang="ja-JP" altLang="en-US" sz="7200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9731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7591" y="642256"/>
            <a:ext cx="6819901" cy="1245577"/>
          </a:xfrm>
        </p:spPr>
        <p:txBody>
          <a:bodyPr anchor="ctr">
            <a:noAutofit/>
          </a:bodyPr>
          <a:lstStyle/>
          <a:p>
            <a:pPr algn="ctr"/>
            <a:r>
              <a:rPr kumimoji="1" lang="ja-JP" altLang="en-US" sz="6000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気付いたことは？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38" y="2834727"/>
            <a:ext cx="8086725" cy="1630360"/>
          </a:xfrm>
          <a:solidFill>
            <a:schemeClr val="bg1"/>
          </a:solidFill>
          <a:ln>
            <a:noFill/>
          </a:ln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kumimoji="1" lang="en-US" altLang="ja-JP" sz="44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MetaMoji</a:t>
            </a:r>
            <a:r>
              <a:rPr kumimoji="1" lang="en-US" altLang="ja-JP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kumimoji="1" lang="ja-JP" altLang="en-US" sz="4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のワークシートに気づいたことを記入しよう！</a:t>
            </a:r>
          </a:p>
        </p:txBody>
      </p:sp>
    </p:spTree>
    <p:extLst>
      <p:ext uri="{BB962C8B-B14F-4D97-AF65-F5344CB8AC3E}">
        <p14:creationId xmlns:p14="http://schemas.microsoft.com/office/powerpoint/2010/main" val="8809021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891</TotalTime>
  <Words>304</Words>
  <Application>Microsoft Office PowerPoint</Application>
  <PresentationFormat>画面に合わせる (4:3)</PresentationFormat>
  <Paragraphs>62</Paragraphs>
  <Slides>22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22</vt:i4>
      </vt:variant>
    </vt:vector>
  </HeadingPairs>
  <TitlesOfParts>
    <vt:vector size="30" baseType="lpstr">
      <vt:lpstr>HGP創英角ﾎﾟｯﾌﾟ体</vt:lpstr>
      <vt:lpstr>HG丸ｺﾞｼｯｸM-PRO</vt:lpstr>
      <vt:lpstr>游ゴシック</vt:lpstr>
      <vt:lpstr>Arial</vt:lpstr>
      <vt:lpstr>Trebuchet MS</vt:lpstr>
      <vt:lpstr>Wingdings</vt:lpstr>
      <vt:lpstr>Wingdings 3</vt:lpstr>
      <vt:lpstr>ファセット</vt:lpstr>
      <vt:lpstr>教科探究 特別プログラム</vt:lpstr>
      <vt:lpstr>自己紹介</vt:lpstr>
      <vt:lpstr>アイスブレイク</vt:lpstr>
      <vt:lpstr>班活動のルール</vt:lpstr>
      <vt:lpstr>目標</vt:lpstr>
      <vt:lpstr>問題１</vt:lpstr>
      <vt:lpstr>問題2</vt:lpstr>
      <vt:lpstr>問題2</vt:lpstr>
      <vt:lpstr>気付いたことは？</vt:lpstr>
      <vt:lpstr>整数問題の解法</vt:lpstr>
      <vt:lpstr>問題１</vt:lpstr>
      <vt:lpstr>PowerPoint プレゼンテーション</vt:lpstr>
      <vt:lpstr>2の結果から，「1224が偶数」に気付けば</vt:lpstr>
      <vt:lpstr>問題3</vt:lpstr>
      <vt:lpstr>問題4</vt:lpstr>
      <vt:lpstr>問題4</vt:lpstr>
      <vt:lpstr>問題３　ヒント</vt:lpstr>
      <vt:lpstr>問題５</vt:lpstr>
      <vt:lpstr>PowerPoint プレゼンテーション</vt:lpstr>
      <vt:lpstr>PowerPoint プレゼンテーション</vt:lpstr>
      <vt:lpstr>問題3</vt:lpstr>
      <vt:lpstr>振り返り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教科探究 特別プログラム</dc:title>
  <dc:creator>Windows ユーザー</dc:creator>
  <cp:lastModifiedBy>SOLU002</cp:lastModifiedBy>
  <cp:revision>82</cp:revision>
  <dcterms:created xsi:type="dcterms:W3CDTF">2024-01-10T09:30:10Z</dcterms:created>
  <dcterms:modified xsi:type="dcterms:W3CDTF">2025-02-01T08:23:58Z</dcterms:modified>
</cp:coreProperties>
</file>