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4" r:id="rId10"/>
    <p:sldId id="287" r:id="rId11"/>
    <p:sldId id="265" r:id="rId12"/>
    <p:sldId id="262" r:id="rId13"/>
    <p:sldId id="266" r:id="rId14"/>
    <p:sldId id="286" r:id="rId15"/>
    <p:sldId id="267" r:id="rId16"/>
    <p:sldId id="268" r:id="rId17"/>
    <p:sldId id="291" r:id="rId18"/>
    <p:sldId id="269" r:id="rId19"/>
    <p:sldId id="273" r:id="rId20"/>
    <p:sldId id="270" r:id="rId21"/>
    <p:sldId id="271" r:id="rId22"/>
    <p:sldId id="275" r:id="rId23"/>
    <p:sldId id="276" r:id="rId24"/>
    <p:sldId id="277" r:id="rId25"/>
    <p:sldId id="278" r:id="rId26"/>
    <p:sldId id="280" r:id="rId27"/>
    <p:sldId id="289" r:id="rId28"/>
    <p:sldId id="290" r:id="rId29"/>
    <p:sldId id="281" r:id="rId30"/>
    <p:sldId id="282" r:id="rId31"/>
    <p:sldId id="283" r:id="rId32"/>
    <p:sldId id="288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3784A-0D8A-408D-ACEE-599BF666BD56}" v="5" dt="2024-01-12T11:08:04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12" autoAdjust="0"/>
  </p:normalViewPr>
  <p:slideViewPr>
    <p:cSldViewPr snapToGrid="0">
      <p:cViewPr varScale="1">
        <p:scale>
          <a:sx n="63" d="100"/>
          <a:sy n="63" d="100"/>
        </p:scale>
        <p:origin x="14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ECA80-B51D-4BEB-9FE7-A5093E895985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5E05D-C3C4-4660-B4B9-783C2742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34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「外心」「内心」「重心」を</a:t>
            </a:r>
            <a:r>
              <a:rPr kumimoji="1" lang="en-US" altLang="ja-JP" dirty="0"/>
              <a:t>3</a:t>
            </a:r>
            <a:r>
              <a:rPr kumimoji="1" lang="ja-JP" altLang="en-US" dirty="0"/>
              <a:t>人で分担して作図。</a:t>
            </a:r>
            <a:endParaRPr kumimoji="1" lang="en-US" altLang="ja-JP" dirty="0"/>
          </a:p>
          <a:p>
            <a:r>
              <a:rPr kumimoji="1" lang="ja-JP" altLang="en-US" dirty="0"/>
              <a:t>残る</a:t>
            </a:r>
            <a:r>
              <a:rPr kumimoji="1" lang="en-US" altLang="ja-JP" dirty="0"/>
              <a:t>1</a:t>
            </a:r>
            <a:r>
              <a:rPr kumimoji="1" lang="ja-JP" altLang="en-US" dirty="0"/>
              <a:t>人は好きな１つを作図。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618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037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3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818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垂線は，定規を使って簡略してかかせる。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456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証明は宿題にします。数</a:t>
            </a:r>
            <a:r>
              <a:rPr kumimoji="1" lang="en-US" altLang="ja-JP" dirty="0"/>
              <a:t>A</a:t>
            </a:r>
            <a:r>
              <a:rPr kumimoji="1" lang="ja-JP" altLang="en-US" dirty="0"/>
              <a:t>「図形の性質」で証明できます。</a:t>
            </a:r>
            <a:endParaRPr kumimoji="1" lang="en-US" altLang="ja-JP" dirty="0"/>
          </a:p>
          <a:p>
            <a:r>
              <a:rPr kumimoji="1" lang="ja-JP" altLang="en-US" dirty="0"/>
              <a:t>また、数</a:t>
            </a:r>
            <a:r>
              <a:rPr kumimoji="1" lang="en-US" altLang="ja-JP" dirty="0"/>
              <a:t>C</a:t>
            </a:r>
            <a:r>
              <a:rPr kumimoji="1" lang="ja-JP" altLang="en-US" dirty="0"/>
              <a:t>「ベクトル」または数</a:t>
            </a:r>
            <a:r>
              <a:rPr kumimoji="1" lang="en-US" altLang="ja-JP" dirty="0"/>
              <a:t>Ⅱ</a:t>
            </a:r>
            <a:r>
              <a:rPr kumimoji="1" lang="ja-JP" altLang="en-US" dirty="0"/>
              <a:t>「直線」で証明を扱うことがあります。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393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分担してかいた外心，内心，重心を自分に垂心のプリントに写し取とらせる。</a:t>
            </a:r>
            <a:endParaRPr kumimoji="1" lang="en-US" altLang="ja-JP" dirty="0"/>
          </a:p>
          <a:p>
            <a:r>
              <a:rPr kumimoji="1" lang="ja-JP" altLang="en-US" dirty="0"/>
              <a:t>鋭角三角形、直角三角形、鈍角三角形を班内で分担させて、調べさせる。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7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050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協議が止まっている班は、他の班に偵察に行かせる。</a:t>
            </a:r>
            <a:endParaRPr kumimoji="1" lang="en-US" altLang="ja-JP" dirty="0"/>
          </a:p>
          <a:p>
            <a:r>
              <a:rPr kumimoji="1" lang="ja-JP" altLang="en-US" dirty="0"/>
              <a:t>＜証明＞①と②が示せていればよいとする。</a:t>
            </a:r>
            <a:endParaRPr kumimoji="1" lang="en-US" altLang="ja-JP" dirty="0"/>
          </a:p>
          <a:p>
            <a:r>
              <a:rPr kumimoji="1" lang="ja-JP" altLang="en-US" dirty="0"/>
              <a:t>①</a:t>
            </a:r>
            <a:r>
              <a:rPr kumimoji="1" lang="en-US" altLang="ja-JP" dirty="0"/>
              <a:t>OM</a:t>
            </a:r>
            <a:r>
              <a:rPr kumimoji="1" lang="ja-JP" altLang="en-US" dirty="0"/>
              <a:t>と</a:t>
            </a:r>
            <a:r>
              <a:rPr kumimoji="1" lang="en-US" altLang="ja-JP" dirty="0"/>
              <a:t>AH</a:t>
            </a:r>
            <a:r>
              <a:rPr kumimoji="1" lang="ja-JP" altLang="en-US" dirty="0"/>
              <a:t>が平行</a:t>
            </a:r>
            <a:endParaRPr kumimoji="1" lang="en-US" altLang="ja-JP" dirty="0"/>
          </a:p>
          <a:p>
            <a:r>
              <a:rPr kumimoji="1" lang="ja-JP" altLang="en-US" dirty="0"/>
              <a:t>②</a:t>
            </a:r>
            <a:r>
              <a:rPr kumimoji="1" lang="en-US" altLang="ja-JP" dirty="0"/>
              <a:t>OH</a:t>
            </a:r>
            <a:r>
              <a:rPr kumimoji="1" lang="ja-JP" altLang="en-US" dirty="0"/>
              <a:t>：</a:t>
            </a:r>
            <a:r>
              <a:rPr kumimoji="1" lang="en-US" altLang="ja-JP" dirty="0"/>
              <a:t>AH=1</a:t>
            </a:r>
            <a:r>
              <a:rPr kumimoji="1" lang="ja-JP" altLang="en-US" dirty="0"/>
              <a:t>：</a:t>
            </a:r>
            <a:r>
              <a:rPr kumimoji="1" lang="en-US" altLang="ja-JP" dirty="0"/>
              <a:t>2</a:t>
            </a:r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「</a:t>
            </a:r>
            <a:r>
              <a:rPr kumimoji="1" lang="en-US" altLang="ja-JP" dirty="0"/>
              <a:t>G </a:t>
            </a:r>
            <a:r>
              <a:rPr kumimoji="1" lang="ja-JP" altLang="en-US" dirty="0"/>
              <a:t>と </a:t>
            </a:r>
            <a:r>
              <a:rPr kumimoji="1" lang="en-US" altLang="ja-JP" dirty="0"/>
              <a:t>G’ </a:t>
            </a:r>
            <a:r>
              <a:rPr kumimoji="1" lang="ja-JP" altLang="en-US" dirty="0"/>
              <a:t>が一致する」は生徒には無理かな？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868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おそらく、この時点でかなり時間が押していると思われるので、</a:t>
            </a:r>
            <a:endParaRPr kumimoji="1" lang="en-US" altLang="ja-JP" dirty="0"/>
          </a:p>
          <a:p>
            <a:r>
              <a:rPr kumimoji="1" lang="ja-JP" altLang="en-US" dirty="0"/>
              <a:t>次の「</a:t>
            </a:r>
            <a:r>
              <a:rPr kumimoji="1" lang="en-US" altLang="ja-JP" dirty="0"/>
              <a:t>4</a:t>
            </a:r>
            <a:r>
              <a:rPr kumimoji="1" lang="ja-JP" altLang="en-US" dirty="0"/>
              <a:t>点の証明」を考えさせる。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707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「個人演習」が取れないので、</a:t>
            </a:r>
            <a:endParaRPr kumimoji="1" lang="en-US" altLang="ja-JP" dirty="0"/>
          </a:p>
          <a:p>
            <a:r>
              <a:rPr kumimoji="1" lang="ja-JP" altLang="en-US" dirty="0"/>
              <a:t>「班協議」と並行して考えさせる。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60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11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8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37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395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11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33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82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5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68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06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0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9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4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1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63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D437-F960-4FF2-AB83-35C90D4D0BC8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57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0594" y="1178169"/>
            <a:ext cx="5826719" cy="2028605"/>
          </a:xfrm>
        </p:spPr>
        <p:txBody>
          <a:bodyPr anchor="ctr"/>
          <a:lstStyle/>
          <a:p>
            <a:pPr algn="ctr"/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教科探究</a:t>
            </a:r>
            <a:br>
              <a:rPr kumimoji="1"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特別プログラム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156" y="4033249"/>
            <a:ext cx="5826719" cy="1096899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令和６年１月２０日（土）</a:t>
            </a:r>
          </a:p>
        </p:txBody>
      </p:sp>
    </p:spTree>
    <p:extLst>
      <p:ext uri="{BB962C8B-B14F-4D97-AF65-F5344CB8AC3E}">
        <p14:creationId xmlns:p14="http://schemas.microsoft.com/office/powerpoint/2010/main" val="418660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037" y="627438"/>
            <a:ext cx="6983226" cy="1522775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４枚目のプリントに</a:t>
            </a:r>
            <a:br>
              <a:rPr kumimoji="1" lang="en-US" altLang="ja-JP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垂心を作図してみよう！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573206" y="2756848"/>
            <a:ext cx="7574507" cy="1829325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個人演習（５分）</a:t>
            </a:r>
            <a:endParaRPr kumimoji="1"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班内で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確認・共有（２分）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221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521" y="110134"/>
            <a:ext cx="1692280" cy="848227"/>
          </a:xfrm>
        </p:spPr>
        <p:txBody>
          <a:bodyPr anchor="ctr">
            <a:normAutofit/>
          </a:bodyPr>
          <a:lstStyle/>
          <a:p>
            <a:r>
              <a:rPr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垂心</a:t>
            </a:r>
            <a:endParaRPr kumimoji="1" lang="ja-JP" altLang="en-US" sz="4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6519" y="1031262"/>
            <a:ext cx="7081965" cy="5447665"/>
          </a:xfrm>
          <a:prstGeom prst="rect">
            <a:avLst/>
          </a:prstGeom>
        </p:spPr>
      </p:pic>
      <p:pic>
        <p:nvPicPr>
          <p:cNvPr id="8" name="コンテンツ プレースホルダ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4462" y="110135"/>
            <a:ext cx="4989248" cy="2734154"/>
          </a:xfrm>
          <a:prstGeom prst="rect">
            <a:avLst/>
          </a:prstGeom>
        </p:spPr>
      </p:pic>
      <p:pic>
        <p:nvPicPr>
          <p:cNvPr id="10" name="コンテンツ プレースホルダー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519" y="1538655"/>
            <a:ext cx="5878240" cy="520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191" y="635977"/>
            <a:ext cx="8217878" cy="4938346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問題①</a:t>
            </a:r>
            <a:br>
              <a:rPr kumimoji="1"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４点 外心</a:t>
            </a:r>
            <a:r>
              <a:rPr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O, </a:t>
            </a:r>
            <a:r>
              <a:rPr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内心 </a:t>
            </a:r>
            <a:r>
              <a:rPr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</a:t>
            </a:r>
            <a:br>
              <a:rPr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重心</a:t>
            </a:r>
            <a:r>
              <a:rPr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G, </a:t>
            </a:r>
            <a:r>
              <a:rPr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垂心</a:t>
            </a:r>
            <a:r>
              <a:rPr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</a:t>
            </a:r>
            <a:r>
              <a:rPr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br>
              <a:rPr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の位置関係は</a:t>
            </a:r>
            <a:br>
              <a:rPr lang="en-US" altLang="ja-JP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どうなっているか？</a:t>
            </a:r>
            <a:endParaRPr kumimoji="1" lang="ja-JP" altLang="en-US" sz="60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98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9" y="380999"/>
            <a:ext cx="6819901" cy="1245577"/>
          </a:xfrm>
        </p:spPr>
        <p:txBody>
          <a:bodyPr anchor="ctr">
            <a:noAutofit/>
          </a:bodyPr>
          <a:lstStyle/>
          <a:p>
            <a:pPr algn="ctr"/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実験してみよう！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3294065"/>
            <a:ext cx="7584832" cy="29829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個人演習</a:t>
            </a: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（５分）</a:t>
            </a:r>
            <a:endParaRPr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班協議　（１０分）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　　（５分）</a:t>
            </a:r>
            <a:endParaRPr kumimoji="1"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5">
            <a:extLst>
              <a:ext uri="{FF2B5EF4-FFF2-40B4-BE49-F238E27FC236}">
                <a16:creationId xmlns:a16="http://schemas.microsoft.com/office/drawing/2014/main" id="{E203C330-E010-10F5-1277-3576EED022AE}"/>
              </a:ext>
            </a:extLst>
          </p:cNvPr>
          <p:cNvSpPr txBox="1">
            <a:spLocks/>
          </p:cNvSpPr>
          <p:nvPr/>
        </p:nvSpPr>
        <p:spPr>
          <a:xfrm>
            <a:off x="1000125" y="1981200"/>
            <a:ext cx="7194306" cy="109537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32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班で分担してかいた外心，内心，重心を</a:t>
            </a:r>
            <a:endParaRPr lang="en-US" altLang="ja-JP" sz="3200" dirty="0">
              <a:solidFill>
                <a:srgbClr val="00B0F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Wingdings 3" charset="2"/>
              <a:buNone/>
            </a:pPr>
            <a:r>
              <a:rPr lang="ja-JP" altLang="en-US" sz="32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自分の垂心のプリントに写し取ってみよう！</a:t>
            </a:r>
          </a:p>
        </p:txBody>
      </p:sp>
    </p:spTree>
    <p:extLst>
      <p:ext uri="{BB962C8B-B14F-4D97-AF65-F5344CB8AC3E}">
        <p14:creationId xmlns:p14="http://schemas.microsoft.com/office/powerpoint/2010/main" val="360973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9" y="380999"/>
            <a:ext cx="6819901" cy="1245577"/>
          </a:xfrm>
        </p:spPr>
        <p:txBody>
          <a:bodyPr anchor="ctr">
            <a:noAutofit/>
          </a:bodyPr>
          <a:lstStyle/>
          <a:p>
            <a:pPr algn="ctr"/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気付いたことは？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2274890"/>
            <a:ext cx="8086725" cy="1630360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en-US" altLang="ja-JP" sz="4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MetaMoji</a:t>
            </a:r>
            <a: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のワークシートに気づいたことを記入しよう！</a:t>
            </a:r>
          </a:p>
        </p:txBody>
      </p:sp>
    </p:spTree>
    <p:extLst>
      <p:ext uri="{BB962C8B-B14F-4D97-AF65-F5344CB8AC3E}">
        <p14:creationId xmlns:p14="http://schemas.microsoft.com/office/powerpoint/2010/main" val="880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99" y="380999"/>
            <a:ext cx="6819901" cy="1245577"/>
          </a:xfrm>
        </p:spPr>
        <p:txBody>
          <a:bodyPr anchor="ctr">
            <a:noAutofit/>
          </a:bodyPr>
          <a:lstStyle/>
          <a:p>
            <a:pPr algn="ctr"/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証明してみよう！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274890"/>
            <a:ext cx="7584832" cy="29829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個人演習</a:t>
            </a: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（５分）</a:t>
            </a:r>
            <a:endParaRPr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班協議　（１０分）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　　（１０分）</a:t>
            </a:r>
            <a:endParaRPr kumimoji="1"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7675" y="5798523"/>
            <a:ext cx="8084264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班での証明をホワイトボードにまとめてみよう！</a:t>
            </a:r>
          </a:p>
        </p:txBody>
      </p:sp>
    </p:spTree>
    <p:extLst>
      <p:ext uri="{BB962C8B-B14F-4D97-AF65-F5344CB8AC3E}">
        <p14:creationId xmlns:p14="http://schemas.microsoft.com/office/powerpoint/2010/main" val="148086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9" y="205154"/>
            <a:ext cx="1984132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証明例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2" y="1321479"/>
            <a:ext cx="9139867" cy="4690438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4935894" y="1698171"/>
            <a:ext cx="3032449" cy="2855168"/>
            <a:chOff x="4935894" y="1698171"/>
            <a:chExt cx="3032449" cy="2855168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4935894" y="2537927"/>
              <a:ext cx="0" cy="20154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7968343" y="1698171"/>
              <a:ext cx="0" cy="196852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/>
        </p:nvGrpSpPr>
        <p:grpSpPr>
          <a:xfrm>
            <a:off x="4935894" y="1698171"/>
            <a:ext cx="3032449" cy="2855168"/>
            <a:chOff x="4935894" y="1698171"/>
            <a:chExt cx="3032449" cy="2855168"/>
          </a:xfrm>
        </p:grpSpPr>
        <p:cxnSp>
          <p:nvCxnSpPr>
            <p:cNvPr id="11" name="直線コネクタ 10"/>
            <p:cNvCxnSpPr/>
            <p:nvPr/>
          </p:nvCxnSpPr>
          <p:spPr>
            <a:xfrm flipV="1">
              <a:off x="4935894" y="1698171"/>
              <a:ext cx="3032449" cy="839756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V="1">
              <a:off x="4935894" y="3732245"/>
              <a:ext cx="3032449" cy="82109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631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9" y="205154"/>
            <a:ext cx="1984132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証明例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2" y="1321479"/>
            <a:ext cx="9139867" cy="4690438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4935894" y="2556588"/>
            <a:ext cx="1922106" cy="2015412"/>
            <a:chOff x="4935894" y="2556588"/>
            <a:chExt cx="1922106" cy="2015412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6858000" y="3545633"/>
              <a:ext cx="0" cy="101703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935894" y="2556588"/>
              <a:ext cx="0" cy="201541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/>
          <p:cNvGrpSpPr/>
          <p:nvPr/>
        </p:nvGrpSpPr>
        <p:grpSpPr>
          <a:xfrm>
            <a:off x="6858000" y="1707502"/>
            <a:ext cx="1101012" cy="2855167"/>
            <a:chOff x="6858000" y="1707502"/>
            <a:chExt cx="1101012" cy="2855167"/>
          </a:xfrm>
        </p:grpSpPr>
        <p:cxnSp>
          <p:nvCxnSpPr>
            <p:cNvPr id="16" name="直線コネクタ 15"/>
            <p:cNvCxnSpPr/>
            <p:nvPr/>
          </p:nvCxnSpPr>
          <p:spPr>
            <a:xfrm>
              <a:off x="6858000" y="3545633"/>
              <a:ext cx="0" cy="1017036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7959012" y="1707502"/>
              <a:ext cx="0" cy="2052735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411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8" y="205154"/>
            <a:ext cx="3979985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証明例（続き）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53729"/>
            <a:ext cx="9163739" cy="4257986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7063273" y="1996751"/>
            <a:ext cx="1035698" cy="2659225"/>
            <a:chOff x="7063273" y="1996751"/>
            <a:chExt cx="1035698" cy="265922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7063273" y="3682722"/>
              <a:ext cx="0" cy="973254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8098971" y="1996751"/>
              <a:ext cx="0" cy="1903445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7063273" y="1996751"/>
            <a:ext cx="1035698" cy="2659225"/>
            <a:chOff x="7063273" y="1996751"/>
            <a:chExt cx="1035698" cy="2659225"/>
          </a:xfrm>
        </p:grpSpPr>
        <p:cxnSp>
          <p:nvCxnSpPr>
            <p:cNvPr id="13" name="直線コネクタ 12"/>
            <p:cNvCxnSpPr/>
            <p:nvPr/>
          </p:nvCxnSpPr>
          <p:spPr>
            <a:xfrm flipH="1">
              <a:off x="7063273" y="1996751"/>
              <a:ext cx="1035698" cy="26592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7373373" y="2763807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②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7180160" y="416934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321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191" y="635976"/>
            <a:ext cx="8217878" cy="5202115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３点</a:t>
            </a:r>
            <a:b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外心</a:t>
            </a:r>
            <a: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O, </a:t>
            </a: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重心</a:t>
            </a:r>
            <a: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G, </a:t>
            </a: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垂心</a:t>
            </a:r>
            <a: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</a:t>
            </a: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b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を結ぶ直線を</a:t>
            </a:r>
            <a:b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</a:t>
            </a:r>
            <a:r>
              <a:rPr lang="ja-JP" altLang="en-US" sz="6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オイラー線</a:t>
            </a: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 </a:t>
            </a:r>
            <a:b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と言います。</a:t>
            </a:r>
            <a:endParaRPr kumimoji="1" lang="ja-JP" altLang="en-US" sz="6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422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8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自己紹介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5784" y="2248513"/>
            <a:ext cx="6347714" cy="3880773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岡部　孝信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別府鶴見丘高校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秋國　勲</a:t>
            </a:r>
            <a:endParaRPr kumimoji="1"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竹田高校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1845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437" y="143608"/>
            <a:ext cx="8613532" cy="2159977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</a:t>
            </a:r>
            <a:br>
              <a:rPr kumimoji="1" lang="en-US" altLang="ja-JP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次の９</a:t>
            </a:r>
            <a:r>
              <a:rPr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点が同一円周上にあること</a:t>
            </a:r>
            <a:br>
              <a:rPr lang="en-US" altLang="ja-JP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を証明せよ。</a:t>
            </a:r>
            <a:endParaRPr kumimoji="1" lang="ja-JP" altLang="en-US" sz="4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324" y="2286221"/>
            <a:ext cx="5906244" cy="457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8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7012" y="241239"/>
            <a:ext cx="7832307" cy="641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21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5188" y="160773"/>
            <a:ext cx="7770665" cy="648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0239" y="211015"/>
            <a:ext cx="8243570" cy="633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00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437" y="143608"/>
            <a:ext cx="8613532" cy="2159977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</a:t>
            </a:r>
            <a:br>
              <a:rPr kumimoji="1" lang="en-US" altLang="ja-JP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次の９</a:t>
            </a:r>
            <a:r>
              <a:rPr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点が同一円周上にあること</a:t>
            </a:r>
            <a:br>
              <a:rPr lang="en-US" altLang="ja-JP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を証明せよ。</a:t>
            </a:r>
            <a:endParaRPr kumimoji="1" lang="ja-JP" altLang="en-US" sz="4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68324" y="2286221"/>
            <a:ext cx="5906244" cy="457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29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437" y="96409"/>
            <a:ext cx="8613532" cy="1618092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</a:t>
            </a:r>
            <a:r>
              <a:rPr kumimoji="1" lang="en-US" altLang="ja-JP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-1</a:t>
            </a:r>
            <a:br>
              <a:rPr kumimoji="1" lang="en-US" altLang="ja-JP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</a:t>
            </a:r>
            <a:r>
              <a:rPr lang="en-US" altLang="ja-JP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点が同一円周上にあること</a:t>
            </a:r>
            <a:br>
              <a:rPr lang="en-US" altLang="ja-JP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を証明せよ。</a:t>
            </a:r>
            <a:endParaRPr kumimoji="1"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28446" y="1213338"/>
            <a:ext cx="6326353" cy="559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83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8" y="205154"/>
            <a:ext cx="3879105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　証明例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30014"/>
            <a:ext cx="9129223" cy="5656759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4582510" y="2900855"/>
            <a:ext cx="4235669" cy="1587062"/>
            <a:chOff x="4582510" y="2900855"/>
            <a:chExt cx="4235669" cy="1587062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6253655" y="2900855"/>
              <a:ext cx="207053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582510" y="4487917"/>
              <a:ext cx="423566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253655" y="1366345"/>
            <a:ext cx="1702676" cy="2648607"/>
            <a:chOff x="6253655" y="1366345"/>
            <a:chExt cx="1702676" cy="2648607"/>
          </a:xfrm>
        </p:grpSpPr>
        <p:cxnSp>
          <p:nvCxnSpPr>
            <p:cNvPr id="13" name="直線コネクタ 12"/>
            <p:cNvCxnSpPr/>
            <p:nvPr/>
          </p:nvCxnSpPr>
          <p:spPr>
            <a:xfrm>
              <a:off x="6253655" y="2900855"/>
              <a:ext cx="0" cy="1114097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7956331" y="1366345"/>
              <a:ext cx="0" cy="220717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コネクタ 16"/>
          <p:cNvCxnSpPr/>
          <p:nvPr/>
        </p:nvCxnSpPr>
        <p:spPr>
          <a:xfrm>
            <a:off x="8366233" y="2900855"/>
            <a:ext cx="0" cy="111409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6253655" y="4014952"/>
            <a:ext cx="21125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48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8" y="205154"/>
            <a:ext cx="3879105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　証明例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30014"/>
            <a:ext cx="9129223" cy="5656759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4582510" y="2900855"/>
            <a:ext cx="4235669" cy="1587062"/>
            <a:chOff x="4582510" y="2900855"/>
            <a:chExt cx="4235669" cy="1587062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6253655" y="2900855"/>
              <a:ext cx="207053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582510" y="4487917"/>
              <a:ext cx="423566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253655" y="1366345"/>
            <a:ext cx="1702676" cy="2648607"/>
            <a:chOff x="6253655" y="1366345"/>
            <a:chExt cx="1702676" cy="2648607"/>
          </a:xfrm>
        </p:grpSpPr>
        <p:cxnSp>
          <p:nvCxnSpPr>
            <p:cNvPr id="13" name="直線コネクタ 12"/>
            <p:cNvCxnSpPr/>
            <p:nvPr/>
          </p:nvCxnSpPr>
          <p:spPr>
            <a:xfrm>
              <a:off x="6253655" y="2900855"/>
              <a:ext cx="0" cy="1114097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7956331" y="1366345"/>
              <a:ext cx="0" cy="2207172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直線コネクタ 16"/>
          <p:cNvCxnSpPr/>
          <p:nvPr/>
        </p:nvCxnSpPr>
        <p:spPr>
          <a:xfrm>
            <a:off x="8366233" y="2900855"/>
            <a:ext cx="0" cy="111409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6253655" y="4014952"/>
            <a:ext cx="21125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6253655" y="2900855"/>
            <a:ext cx="2112578" cy="11140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76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8" y="205154"/>
            <a:ext cx="3879105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　証明例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30014"/>
            <a:ext cx="9129223" cy="5656759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6274675" y="2911366"/>
            <a:ext cx="2112578" cy="11140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6274675" y="2911366"/>
            <a:ext cx="2112578" cy="111409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6274675" y="2911366"/>
            <a:ext cx="2112578" cy="111409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64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8" y="205154"/>
            <a:ext cx="3879105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　証明例</a:t>
            </a: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856" y="1311442"/>
            <a:ext cx="8968924" cy="5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08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160590"/>
            <a:ext cx="7764380" cy="3880773"/>
          </a:xfrm>
        </p:spPr>
        <p:txBody>
          <a:bodyPr>
            <a:noAutofit/>
          </a:bodyPr>
          <a:lstStyle/>
          <a:p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様々な視点から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「図形をとらえる力」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（想像する力）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を身に付けよう！</a:t>
            </a:r>
          </a:p>
        </p:txBody>
      </p:sp>
    </p:spTree>
    <p:extLst>
      <p:ext uri="{BB962C8B-B14F-4D97-AF65-F5344CB8AC3E}">
        <p14:creationId xmlns:p14="http://schemas.microsoft.com/office/powerpoint/2010/main" val="23540487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8" y="205154"/>
            <a:ext cx="5804158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　証明例（続き）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13" y="1660358"/>
            <a:ext cx="9055026" cy="3753853"/>
          </a:xfrm>
          <a:prstGeom prst="rect">
            <a:avLst/>
          </a:prstGeom>
        </p:spPr>
      </p:pic>
      <p:cxnSp>
        <p:nvCxnSpPr>
          <p:cNvPr id="5" name="直線コネクタ 4"/>
          <p:cNvCxnSpPr/>
          <p:nvPr/>
        </p:nvCxnSpPr>
        <p:spPr>
          <a:xfrm flipH="1">
            <a:off x="6684579" y="2953407"/>
            <a:ext cx="1198180" cy="199696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74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568" y="205154"/>
            <a:ext cx="5804158" cy="726832"/>
          </a:xfrm>
        </p:spPr>
        <p:txBody>
          <a:bodyPr anchor="ctr">
            <a:noAutofit/>
          </a:bodyPr>
          <a:lstStyle/>
          <a:p>
            <a:r>
              <a:rPr kumimoji="1" lang="ja-JP" altLang="en-US" sz="4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問題②　証明例（続き）</a:t>
            </a: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83" y="1588692"/>
            <a:ext cx="9052921" cy="383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59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190" y="635976"/>
            <a:ext cx="8856685" cy="5202115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</a:t>
            </a:r>
            <a: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点円を</a:t>
            </a:r>
            <a:b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</a:t>
            </a:r>
            <a:r>
              <a:rPr lang="ja-JP" altLang="en-US" sz="6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オイラー円</a:t>
            </a: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b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6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フォイエルバッハ円</a:t>
            </a: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 </a:t>
            </a:r>
            <a:br>
              <a:rPr lang="en-US" altLang="ja-JP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6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と言います。</a:t>
            </a:r>
            <a:endParaRPr kumimoji="1" lang="ja-JP" altLang="en-US" sz="6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52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振り返り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160590"/>
            <a:ext cx="7764380" cy="3880773"/>
          </a:xfrm>
        </p:spPr>
        <p:txBody>
          <a:bodyPr>
            <a:noAutofit/>
          </a:bodyPr>
          <a:lstStyle/>
          <a:p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様々な視点から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「図形をとらえる力」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（想像する力）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を身に付ける。</a:t>
            </a:r>
          </a:p>
        </p:txBody>
      </p:sp>
    </p:spTree>
    <p:extLst>
      <p:ext uri="{BB962C8B-B14F-4D97-AF65-F5344CB8AC3E}">
        <p14:creationId xmlns:p14="http://schemas.microsoft.com/office/powerpoint/2010/main" val="161413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班活動のルール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160590"/>
            <a:ext cx="7764380" cy="3880773"/>
          </a:xfrm>
        </p:spPr>
        <p:txBody>
          <a:bodyPr>
            <a:noAutofit/>
          </a:bodyPr>
          <a:lstStyle/>
          <a:p>
            <a:pPr marL="914400" indent="-914400">
              <a:buFont typeface="+mj-ea"/>
              <a:buAutoNum type="circleNumDbPlain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積極的に発信！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（間違いを恐れない）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14400" indent="-914400">
              <a:buFont typeface="+mj-ea"/>
              <a:buAutoNum type="circleNumDbPlain" startAt="2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学び合う姿勢を！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（自他尊重）</a:t>
            </a:r>
          </a:p>
        </p:txBody>
      </p:sp>
    </p:spTree>
    <p:extLst>
      <p:ext uri="{BB962C8B-B14F-4D97-AF65-F5344CB8AC3E}">
        <p14:creationId xmlns:p14="http://schemas.microsoft.com/office/powerpoint/2010/main" val="2801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6620" y="409074"/>
            <a:ext cx="8353927" cy="1751516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外心・内心・重心を</a:t>
            </a:r>
            <a:br>
              <a:rPr kumimoji="1" lang="en-US" altLang="ja-JP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作図してみよう！</a:t>
            </a:r>
          </a:p>
        </p:txBody>
      </p:sp>
      <p:pic>
        <p:nvPicPr>
          <p:cNvPr id="5" name="コンテンツ プレースホルダ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970" y="2264962"/>
            <a:ext cx="3838230" cy="41954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236620" y="2708031"/>
            <a:ext cx="4836542" cy="333333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班員で</a:t>
            </a:r>
            <a:endParaRPr kumimoji="1"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分担して作図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(7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班内で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確認・共有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924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520" y="110134"/>
            <a:ext cx="1902487" cy="848227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外心</a:t>
            </a:r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520" y="1032255"/>
            <a:ext cx="5552103" cy="5542563"/>
          </a:xfrm>
          <a:prstGeom prst="rect">
            <a:avLst/>
          </a:prstGeom>
        </p:spPr>
      </p:pic>
      <p:pic>
        <p:nvPicPr>
          <p:cNvPr id="11" name="コンテンツ プレースホルダ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0069" y="208695"/>
            <a:ext cx="4001888" cy="4019596"/>
          </a:xfrm>
          <a:prstGeom prst="rect">
            <a:avLst/>
          </a:prstGeom>
        </p:spPr>
      </p:pic>
      <p:pic>
        <p:nvPicPr>
          <p:cNvPr id="12" name="コンテンツ プレースホルダ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83" y="2308482"/>
            <a:ext cx="4340586" cy="435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520" y="110134"/>
            <a:ext cx="1608197" cy="848227"/>
          </a:xfrm>
        </p:spPr>
        <p:txBody>
          <a:bodyPr anchor="ctr">
            <a:normAutofit/>
          </a:bodyPr>
          <a:lstStyle/>
          <a:p>
            <a:r>
              <a:rPr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内心</a:t>
            </a:r>
            <a:endParaRPr kumimoji="1" lang="ja-JP" altLang="en-US" sz="4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519" y="1056922"/>
            <a:ext cx="6396165" cy="4853561"/>
          </a:xfrm>
          <a:prstGeom prst="rect">
            <a:avLst/>
          </a:prstGeom>
        </p:spPr>
      </p:pic>
      <p:pic>
        <p:nvPicPr>
          <p:cNvPr id="8" name="コンテンツ プレースホルダ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989" y="272680"/>
            <a:ext cx="5709228" cy="2989265"/>
          </a:xfrm>
          <a:prstGeom prst="rect">
            <a:avLst/>
          </a:prstGeom>
        </p:spPr>
      </p:pic>
      <p:pic>
        <p:nvPicPr>
          <p:cNvPr id="10" name="コンテンツ プレースホルダ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068" y="4167554"/>
            <a:ext cx="6907185" cy="250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9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521" y="110134"/>
            <a:ext cx="1576666" cy="848227"/>
          </a:xfrm>
        </p:spPr>
        <p:txBody>
          <a:bodyPr anchor="ctr">
            <a:normAutofit/>
          </a:bodyPr>
          <a:lstStyle/>
          <a:p>
            <a:r>
              <a:rPr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重心</a:t>
            </a:r>
            <a:endParaRPr kumimoji="1" lang="ja-JP" altLang="en-US" sz="44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520" y="958361"/>
            <a:ext cx="6354615" cy="4870939"/>
          </a:xfrm>
          <a:prstGeom prst="rect">
            <a:avLst/>
          </a:prstGeom>
        </p:spPr>
      </p:pic>
      <p:pic>
        <p:nvPicPr>
          <p:cNvPr id="9" name="コンテンツ プレースホルダ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1938" y="183036"/>
            <a:ext cx="5864127" cy="3100412"/>
          </a:xfrm>
          <a:prstGeom prst="rect">
            <a:avLst/>
          </a:prstGeom>
        </p:spPr>
      </p:pic>
      <p:pic>
        <p:nvPicPr>
          <p:cNvPr id="11" name="コンテンツ プレースホルダー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623" y="4211516"/>
            <a:ext cx="7011306" cy="254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3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0603" y="94698"/>
            <a:ext cx="7174087" cy="798681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４番目の心「垂心」とは？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297214" y="893380"/>
            <a:ext cx="8752193" cy="998380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kumimoji="1" lang="ja-JP" altLang="en-US" sz="3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各頂点から対辺またはその延長線に引いた垂線の交点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3B3CF86-B565-AC31-4ADC-187E8E6C8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311" y="1437611"/>
            <a:ext cx="5400895" cy="5361400"/>
          </a:xfrm>
          <a:prstGeom prst="rect">
            <a:avLst/>
          </a:prstGeom>
        </p:spPr>
      </p:pic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E203C330-E010-10F5-1277-3576EED022AE}"/>
              </a:ext>
            </a:extLst>
          </p:cNvPr>
          <p:cNvSpPr txBox="1">
            <a:spLocks/>
          </p:cNvSpPr>
          <p:nvPr/>
        </p:nvSpPr>
        <p:spPr>
          <a:xfrm>
            <a:off x="297214" y="2438847"/>
            <a:ext cx="3455920" cy="69477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32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垂線のかき方は？</a:t>
            </a:r>
          </a:p>
        </p:txBody>
      </p:sp>
    </p:spTree>
    <p:extLst>
      <p:ext uri="{BB962C8B-B14F-4D97-AF65-F5344CB8AC3E}">
        <p14:creationId xmlns:p14="http://schemas.microsoft.com/office/powerpoint/2010/main" val="387577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uiExpand="1" build="p" animBg="1"/>
      <p:bldP spid="7" grpId="0" uiExpand="1" build="p" animBg="1"/>
    </p:bld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483</TotalTime>
  <Words>652</Words>
  <Application>Microsoft Office PowerPoint</Application>
  <PresentationFormat>画面に合わせる (4:3)</PresentationFormat>
  <Paragraphs>95</Paragraphs>
  <Slides>33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40" baseType="lpstr">
      <vt:lpstr>HG丸ｺﾞｼｯｸM-PRO</vt:lpstr>
      <vt:lpstr>游ゴシック</vt:lpstr>
      <vt:lpstr>Arial</vt:lpstr>
      <vt:lpstr>Trebuchet MS</vt:lpstr>
      <vt:lpstr>Wingdings</vt:lpstr>
      <vt:lpstr>Wingdings 3</vt:lpstr>
      <vt:lpstr>ファセット</vt:lpstr>
      <vt:lpstr>教科探究 特別プログラム</vt:lpstr>
      <vt:lpstr>自己紹介</vt:lpstr>
      <vt:lpstr>目標</vt:lpstr>
      <vt:lpstr>班活動のルール</vt:lpstr>
      <vt:lpstr>外心・内心・重心を 　　　　　作図してみよう！</vt:lpstr>
      <vt:lpstr>外心</vt:lpstr>
      <vt:lpstr>内心</vt:lpstr>
      <vt:lpstr>重心</vt:lpstr>
      <vt:lpstr>４番目の心「垂心」とは？</vt:lpstr>
      <vt:lpstr>４枚目のプリントに 垂心を作図してみよう！</vt:lpstr>
      <vt:lpstr>垂心</vt:lpstr>
      <vt:lpstr>問題① ４点 外心O, 内心 I 　　重心G, 垂心H  の位置関係は どうなっているか？</vt:lpstr>
      <vt:lpstr>実験してみよう！</vt:lpstr>
      <vt:lpstr>気付いたことは？</vt:lpstr>
      <vt:lpstr>証明してみよう！</vt:lpstr>
      <vt:lpstr>証明例</vt:lpstr>
      <vt:lpstr>証明例</vt:lpstr>
      <vt:lpstr>証明例（続き）</vt:lpstr>
      <vt:lpstr>３点  外心O, 重心G, 垂心H  を結ぶ直線を 　「オイラー線」  と言います。</vt:lpstr>
      <vt:lpstr>問題② 次の９点が同一円周上にあること を証明せよ。</vt:lpstr>
      <vt:lpstr>PowerPoint プレゼンテーション</vt:lpstr>
      <vt:lpstr>PowerPoint プレゼンテーション</vt:lpstr>
      <vt:lpstr>PowerPoint プレゼンテーション</vt:lpstr>
      <vt:lpstr>問題② 次の９点が同一円周上にあること を証明せよ。</vt:lpstr>
      <vt:lpstr>問題②-1 次の4点が同一円周上にあること を証明せよ。</vt:lpstr>
      <vt:lpstr>問題②　証明例</vt:lpstr>
      <vt:lpstr>問題②　証明例</vt:lpstr>
      <vt:lpstr>問題②　証明例</vt:lpstr>
      <vt:lpstr>問題②　証明例</vt:lpstr>
      <vt:lpstr>問題②　証明例（続き）</vt:lpstr>
      <vt:lpstr>問題②　証明例（続き）</vt:lpstr>
      <vt:lpstr>この9点円を 　「オイラー円」 「フォイエルバッハ円」  と言います。</vt:lpstr>
      <vt:lpstr>振り返り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教科探究 特別プログラム</dc:title>
  <dc:creator>Windows ユーザー</dc:creator>
  <cp:lastModifiedBy>香保里 瓜生田</cp:lastModifiedBy>
  <cp:revision>57</cp:revision>
  <dcterms:created xsi:type="dcterms:W3CDTF">2024-01-10T09:30:10Z</dcterms:created>
  <dcterms:modified xsi:type="dcterms:W3CDTF">2024-02-09T08:03:35Z</dcterms:modified>
</cp:coreProperties>
</file>